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84" r:id="rId3"/>
    <p:sldId id="257" r:id="rId4"/>
    <p:sldId id="289" r:id="rId5"/>
    <p:sldId id="306" r:id="rId6"/>
    <p:sldId id="307" r:id="rId7"/>
    <p:sldId id="308" r:id="rId8"/>
    <p:sldId id="309" r:id="rId9"/>
    <p:sldId id="258" r:id="rId10"/>
    <p:sldId id="261" r:id="rId11"/>
    <p:sldId id="262" r:id="rId12"/>
    <p:sldId id="263" r:id="rId13"/>
    <p:sldId id="264" r:id="rId14"/>
    <p:sldId id="311" r:id="rId15"/>
    <p:sldId id="310" r:id="rId16"/>
    <p:sldId id="265" r:id="rId17"/>
    <p:sldId id="266" r:id="rId18"/>
    <p:sldId id="267" r:id="rId19"/>
    <p:sldId id="268" r:id="rId20"/>
    <p:sldId id="312" r:id="rId21"/>
    <p:sldId id="313" r:id="rId22"/>
    <p:sldId id="269" r:id="rId23"/>
    <p:sldId id="270" r:id="rId24"/>
    <p:sldId id="272" r:id="rId25"/>
    <p:sldId id="314" r:id="rId26"/>
    <p:sldId id="315" r:id="rId27"/>
    <p:sldId id="316" r:id="rId28"/>
    <p:sldId id="274" r:id="rId29"/>
    <p:sldId id="317" r:id="rId30"/>
    <p:sldId id="318" r:id="rId31"/>
    <p:sldId id="275" r:id="rId32"/>
    <p:sldId id="271" r:id="rId33"/>
    <p:sldId id="276" r:id="rId34"/>
    <p:sldId id="277" r:id="rId35"/>
    <p:sldId id="319" r:id="rId36"/>
    <p:sldId id="278" r:id="rId37"/>
    <p:sldId id="279" r:id="rId38"/>
    <p:sldId id="281" r:id="rId39"/>
    <p:sldId id="28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AD83C-F3F6-C34F-82EC-A506C9F6CBEB}" type="datetimeFigureOut">
              <a:rPr lang="en-US" smtClean="0"/>
              <a:t>7/26/19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9A974-99D9-8F4C-87A0-EE8C2A7B0E99}" type="slidenum">
              <a:rPr lang="en-US" smtClean="0"/>
              <a:t>‹#›</a:t>
            </a:fld>
            <a:endParaRPr lang="en-US"/>
          </a:p>
        </p:txBody>
      </p:sp>
    </p:spTree>
    <p:extLst>
      <p:ext uri="{BB962C8B-B14F-4D97-AF65-F5344CB8AC3E}">
        <p14:creationId xmlns:p14="http://schemas.microsoft.com/office/powerpoint/2010/main" val="25112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4c8b0ce458_0_4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g4c8b0ce458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8179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51798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649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804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1. Title Slide: Web Developm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365760" y="366508"/>
            <a:ext cx="11460480" cy="6124989"/>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365200" y="5076133"/>
            <a:ext cx="11461600" cy="1416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4"/>
          <p:cNvSpPr txBox="1"/>
          <p:nvPr/>
        </p:nvSpPr>
        <p:spPr>
          <a:xfrm>
            <a:off x="275067" y="6491667"/>
            <a:ext cx="11551200" cy="247600"/>
          </a:xfrm>
          <a:prstGeom prst="rect">
            <a:avLst/>
          </a:prstGeom>
          <a:noFill/>
          <a:ln>
            <a:noFill/>
          </a:ln>
        </p:spPr>
        <p:txBody>
          <a:bodyPr spcFirstLastPara="1" wrap="square" lIns="121900" tIns="121900" rIns="0" bIns="121900" anchor="ctr"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r>
              <a:rPr lang="en" sz="800">
                <a:solidFill>
                  <a:schemeClr val="dk1"/>
                </a:solidFill>
              </a:rPr>
              <a:t>© 2019 Trilogy Education Services, Inc. </a:t>
            </a:r>
            <a:endParaRPr sz="800"/>
          </a:p>
        </p:txBody>
      </p:sp>
      <p:sp>
        <p:nvSpPr>
          <p:cNvPr id="56" name="Google Shape;56;p14"/>
          <p:cNvSpPr txBox="1"/>
          <p:nvPr/>
        </p:nvSpPr>
        <p:spPr>
          <a:xfrm>
            <a:off x="366400" y="5310000"/>
            <a:ext cx="11460400" cy="494800"/>
          </a:xfrm>
          <a:prstGeom prst="rect">
            <a:avLst/>
          </a:prstGeom>
          <a:noFill/>
          <a:ln>
            <a:noFill/>
          </a:ln>
        </p:spPr>
        <p:txBody>
          <a:bodyPr spcFirstLastPara="1" wrap="square" lIns="121900" tIns="121900" rIns="1584933" bIns="121900" anchor="t" anchorCtr="0">
            <a:noAutofit/>
          </a:bodyPr>
          <a:lstStyle/>
          <a:p>
            <a:pPr marL="0" lvl="0" indent="0" algn="r" rtl="0">
              <a:lnSpc>
                <a:spcPct val="110000"/>
              </a:lnSpc>
              <a:spcBef>
                <a:spcPts val="0"/>
              </a:spcBef>
              <a:spcAft>
                <a:spcPts val="0"/>
              </a:spcAft>
              <a:buNone/>
            </a:pPr>
            <a:r>
              <a:rPr lang="en" sz="2400">
                <a:solidFill>
                  <a:srgbClr val="FFFFFF"/>
                </a:solidFill>
                <a:latin typeface="Roboto Medium"/>
                <a:ea typeface="Roboto Medium"/>
                <a:cs typeface="Roboto Medium"/>
                <a:sym typeface="Roboto Medium"/>
              </a:rPr>
              <a:t>Web Development Boot Camp</a:t>
            </a:r>
            <a:endParaRPr sz="24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10532997" y="5310001"/>
            <a:ext cx="1097279" cy="948268"/>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700800" y="5759700"/>
            <a:ext cx="11126000" cy="425600"/>
          </a:xfrm>
          <a:prstGeom prst="rect">
            <a:avLst/>
          </a:prstGeom>
          <a:noFill/>
          <a:ln>
            <a:noFill/>
          </a:ln>
        </p:spPr>
        <p:txBody>
          <a:bodyPr spcFirstLastPara="1" wrap="square" lIns="0" tIns="9125" rIns="1188700" bIns="0" anchor="ctr" anchorCtr="0"/>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365800" y="2438400"/>
            <a:ext cx="11460400" cy="1664000"/>
          </a:xfrm>
          <a:prstGeom prst="rect">
            <a:avLst/>
          </a:prstGeom>
          <a:noFill/>
          <a:ln>
            <a:noFill/>
          </a:ln>
        </p:spPr>
        <p:txBody>
          <a:bodyPr spcFirstLastPara="1" wrap="square" lIns="2880350" tIns="0" rIns="457200" bIns="457200" anchor="t" anchorCtr="0"/>
          <a:lstStyle>
            <a:lvl1pPr lvl="0" rtl="0">
              <a:spcBef>
                <a:spcPts val="0"/>
              </a:spcBef>
              <a:spcAft>
                <a:spcPts val="0"/>
              </a:spcAft>
              <a:buNone/>
              <a:defRPr sz="3733">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700800" y="4596033"/>
            <a:ext cx="11126000" cy="480000"/>
          </a:xfrm>
          <a:prstGeom prst="rect">
            <a:avLst/>
          </a:prstGeom>
          <a:noFill/>
          <a:ln>
            <a:noFill/>
          </a:ln>
        </p:spPr>
        <p:txBody>
          <a:bodyPr spcFirstLastPara="1" wrap="square" lIns="3200400" tIns="9125" rIns="274300" bIns="0" anchor="ctr" anchorCtr="0"/>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1034813" y="1641616"/>
            <a:ext cx="3048003" cy="2270757"/>
          </a:xfrm>
          <a:prstGeom prst="rect">
            <a:avLst/>
          </a:prstGeom>
          <a:noFill/>
          <a:ln>
            <a:noFill/>
          </a:ln>
        </p:spPr>
      </p:pic>
    </p:spTree>
    <p:extLst>
      <p:ext uri="{BB962C8B-B14F-4D97-AF65-F5344CB8AC3E}">
        <p14:creationId xmlns:p14="http://schemas.microsoft.com/office/powerpoint/2010/main" val="278495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56098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302886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 Activity with Instructions ">
  <p:cSld name="12. Activity with Instructions ">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11034168" y="5539734"/>
            <a:ext cx="792481" cy="871727"/>
          </a:xfrm>
          <a:prstGeom prst="rect">
            <a:avLst/>
          </a:prstGeom>
          <a:noFill/>
          <a:ln>
            <a:noFill/>
          </a:ln>
        </p:spPr>
      </p:pic>
      <p:cxnSp>
        <p:nvCxnSpPr>
          <p:cNvPr id="141" name="Google Shape;141;p25"/>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233" y="1712333"/>
            <a:ext cx="12192000" cy="4265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6400" y="6188867"/>
            <a:ext cx="12224800" cy="353200"/>
          </a:xfrm>
          <a:prstGeom prst="rect">
            <a:avLst/>
          </a:prstGeom>
          <a:noFill/>
          <a:ln>
            <a:noFill/>
          </a:ln>
        </p:spPr>
        <p:txBody>
          <a:bodyPr spcFirstLastPara="1" wrap="square" lIns="1097275" tIns="9125" rIns="1005825" bIns="0" anchor="t" anchorCtr="0"/>
          <a:lstStyle>
            <a:lvl1pPr lvl="0" algn="r" rtl="0">
              <a:spcBef>
                <a:spcPts val="0"/>
              </a:spcBef>
              <a:spcAft>
                <a:spcPts val="0"/>
              </a:spcAft>
              <a:buNone/>
              <a:defRPr sz="1333">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30879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lvl1pPr>
              <a:defRPr/>
            </a:lvl1pPr>
          </a:lstStyle>
          <a:p>
            <a:endParaRPr lang="en-US" dirty="0"/>
          </a:p>
        </p:txBody>
      </p:sp>
      <p:sp>
        <p:nvSpPr>
          <p:cNvPr id="3" name="Content Placeholder 2"/>
          <p:cNvSpPr>
            <a:spLocks noGrp="1"/>
          </p:cNvSpPr>
          <p:nvPr>
            <p:ph idx="1"/>
          </p:nvPr>
        </p:nvSpPr>
        <p:spPr>
          <a:xfrm>
            <a:off x="1451579" y="1847088"/>
            <a:ext cx="9603275" cy="4136266"/>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7/26/19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7/26/19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mysql.com/products/workbenc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mysqljs/mysql#performing-queri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12.1 Lesson Plan </a:t>
            </a:r>
            <a:r>
              <a:rPr lang="en-US" dirty="0"/>
              <a:t>–</a:t>
            </a:r>
            <a:r>
              <a:rPr dirty="0"/>
              <a:t> </a:t>
            </a:r>
            <a:br>
              <a:rPr lang="en-US" dirty="0"/>
            </a:br>
            <a:r>
              <a:rPr dirty="0"/>
              <a:t>Messing With MySQL </a:t>
            </a:r>
            <a:br>
              <a:rPr lang="en-US" dirty="0"/>
            </a:br>
            <a:r>
              <a:rPr dirty="0"/>
              <a:t>(10:00 AM)</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endParaRPr dirty="0"/>
          </a:p>
        </p:txBody>
      </p:sp>
      <p:sp>
        <p:nvSpPr>
          <p:cNvPr id="3" name="Content Placeholder 2"/>
          <p:cNvSpPr>
            <a:spLocks noGrp="1"/>
          </p:cNvSpPr>
          <p:nvPr>
            <p:ph idx="1"/>
          </p:nvPr>
        </p:nvSpPr>
        <p:spPr/>
        <p:txBody>
          <a:bodyPr/>
          <a:lstStyle/>
          <a:p>
            <a:pPr lvl="1"/>
            <a:r>
              <a:t>Welcome the class to class and congratulate them on making it to the halfway point of the course! They have come very far since they began and are well on their way to becoming true full-stack developers with their newfound front-end skills!</a:t>
            </a:r>
          </a:p>
          <a:p>
            <a:pPr lvl="1"/>
            <a:r>
              <a:t>Warn them that today’s class will be going over something entirely new, and that it may take them some time to pick up this new language since it is almost entirely unlike any of the other programs they have learned up to this point.</a:t>
            </a:r>
          </a:p>
          <a:p>
            <a:pPr lvl="1"/>
            <a:r>
              <a:t>Tell them not to worry though as, despite the difficulties many may face over the course of the class, there will be ample time given to make sure everyone is on the same page.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2. Instructor Do: </a:t>
            </a:r>
            <a:br>
              <a:rPr lang="en-US" dirty="0"/>
            </a:br>
            <a:r>
              <a:rPr dirty="0"/>
              <a:t>Introduction to SQL and MySQL </a:t>
            </a:r>
            <a:br>
              <a:rPr lang="en-US" dirty="0"/>
            </a:br>
            <a:r>
              <a:rPr dirty="0"/>
              <a:t>(10:02 AM - 10:07 AM) (5 mins)</a:t>
            </a:r>
          </a:p>
        </p:txBody>
      </p:sp>
      <p:sp>
        <p:nvSpPr>
          <p:cNvPr id="3" name="Content Placeholder 2"/>
          <p:cNvSpPr>
            <a:spLocks noGrp="1"/>
          </p:cNvSpPr>
          <p:nvPr>
            <p:ph idx="1"/>
          </p:nvPr>
        </p:nvSpPr>
        <p:spPr>
          <a:xfrm>
            <a:off x="0" y="1847088"/>
            <a:ext cx="12191999" cy="4136266"/>
          </a:xfrm>
        </p:spPr>
        <p:txBody>
          <a:bodyPr>
            <a:noAutofit/>
          </a:bodyPr>
          <a:lstStyle/>
          <a:p>
            <a:pPr marL="0" lvl="1"/>
            <a:r>
              <a:rPr lang="en-US" sz="2400" dirty="0"/>
              <a:t>MySQL: WHY?</a:t>
            </a:r>
            <a:endParaRPr sz="2400" dirty="0"/>
          </a:p>
          <a:p>
            <a:pPr marL="0" lvl="1"/>
            <a:r>
              <a:rPr sz="2400" dirty="0"/>
              <a:t>SQL (often pronounced “Sequel”) stands for “Structured Query Language” and is a powerful programming tool that was specifically designed to allow programmers with the ability to create, populate, manipulate, and access databases so as to provide them with an easy method to deal with server-side storage.</a:t>
            </a:r>
          </a:p>
          <a:p>
            <a:pPr marL="0" lvl="1"/>
            <a:r>
              <a:rPr sz="2400" dirty="0"/>
              <a:t>MySQL (often pronounced “My Sequel”) is a popular type of open source software that can be placed on a server so as to allow SQL commands to affect the data stored on the server.</a:t>
            </a:r>
          </a:p>
          <a:p>
            <a:pPr marL="0" lvl="1"/>
            <a:r>
              <a:rPr sz="2400" dirty="0"/>
              <a:t>Data using SQL is stored in tables on the server much like those you would create in Microsoft Excel or in Google Sheets, making the data easy to visualize and search through.</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3. Everyone Do: </a:t>
            </a:r>
            <a:br>
              <a:rPr lang="en-US" dirty="0"/>
            </a:br>
            <a:r>
              <a:rPr dirty="0"/>
              <a:t>Install MySQL Workbench </a:t>
            </a:r>
            <a:br>
              <a:rPr lang="en-US" dirty="0"/>
            </a:br>
            <a:r>
              <a:rPr dirty="0"/>
              <a:t>(10:07 AM - 10:12 AM) (5 mins)</a:t>
            </a:r>
          </a:p>
        </p:txBody>
      </p:sp>
      <p:sp>
        <p:nvSpPr>
          <p:cNvPr id="3" name="Content Placeholder 2"/>
          <p:cNvSpPr>
            <a:spLocks noGrp="1"/>
          </p:cNvSpPr>
          <p:nvPr>
            <p:ph idx="1"/>
          </p:nvPr>
        </p:nvSpPr>
        <p:spPr>
          <a:xfrm>
            <a:off x="0" y="1847088"/>
            <a:ext cx="12191999" cy="4136266"/>
          </a:xfrm>
        </p:spPr>
        <p:txBody>
          <a:bodyPr>
            <a:normAutofit/>
          </a:bodyPr>
          <a:lstStyle/>
          <a:p>
            <a:pPr marL="0" lvl="1"/>
            <a:r>
              <a:rPr sz="2000" dirty="0"/>
              <a:t>Let students know that debugging installs is a skill they will need as as developer, and to use this as a learning experience at troubleshooting installations and configuring software on their machines. If their install is easy, tell them to help someone who might be having some trouble!</a:t>
            </a:r>
          </a:p>
          <a:p>
            <a:pPr marL="0" lvl="1"/>
            <a:r>
              <a:rPr sz="2000" dirty="0"/>
              <a:t>Announce to the class that, in order to code in MySQL, they will require a coding environment other than that of Visual Studio Code.</a:t>
            </a:r>
          </a:p>
          <a:p>
            <a:pPr marL="0" lvl="1"/>
            <a:r>
              <a:rPr sz="2000" dirty="0"/>
              <a:t>Slack out the link to </a:t>
            </a:r>
            <a:r>
              <a:rPr sz="2000" dirty="0">
                <a:hlinkClick r:id="rId2"/>
              </a:rPr>
              <a:t>MySQL Workbench</a:t>
            </a:r>
            <a:r>
              <a:rPr sz="2000" dirty="0"/>
              <a:t> and tell your class to download this new program. MacOS users are asked in their pre-work to download Sequel Pro for stability reasons, but may use this program instead if you want all students using the same interface.</a:t>
            </a:r>
          </a:p>
          <a:p>
            <a:pPr marL="0" lvl="1"/>
            <a:r>
              <a:rPr sz="2000" dirty="0"/>
              <a:t>Make sure that everyone has MySQL Workbench or Sequel Pro installed and booted up before continuing the lesson.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4. </a:t>
            </a:r>
            <a:r>
              <a:rPr lang="en-US" dirty="0"/>
              <a:t>EVERYONE</a:t>
            </a:r>
            <a:r>
              <a:rPr dirty="0"/>
              <a:t> Do: </a:t>
            </a:r>
            <a:br>
              <a:rPr lang="en-US" dirty="0"/>
            </a:br>
            <a:r>
              <a:rPr dirty="0"/>
              <a:t>Creating a Localhost Connection Demo </a:t>
            </a:r>
            <a:br>
              <a:rPr lang="en-US" dirty="0"/>
            </a:br>
            <a:r>
              <a:rPr dirty="0"/>
              <a:t>(10:12 AM - 10:22 AM) (10 mins)</a:t>
            </a:r>
          </a:p>
        </p:txBody>
      </p:sp>
      <p:sp>
        <p:nvSpPr>
          <p:cNvPr id="3" name="Content Placeholder 2"/>
          <p:cNvSpPr>
            <a:spLocks noGrp="1"/>
          </p:cNvSpPr>
          <p:nvPr>
            <p:ph idx="1"/>
          </p:nvPr>
        </p:nvSpPr>
        <p:spPr>
          <a:xfrm>
            <a:off x="0" y="1847088"/>
            <a:ext cx="12191999" cy="4136266"/>
          </a:xfrm>
        </p:spPr>
        <p:txBody>
          <a:bodyPr>
            <a:normAutofit/>
          </a:bodyPr>
          <a:lstStyle/>
          <a:p>
            <a:pPr lvl="1"/>
            <a:r>
              <a:rPr sz="2400" dirty="0"/>
              <a:t>Explain to the class how, since we do not have a defined server for them to connect to, we are going to set up something called a “localhost connection” for them to use.</a:t>
            </a:r>
          </a:p>
          <a:p>
            <a:pPr lvl="2"/>
            <a:r>
              <a:rPr sz="2400" dirty="0"/>
              <a:t>This type of connection allows us to create locally stored data on our computers as if they were an external server.</a:t>
            </a:r>
          </a:p>
          <a:p>
            <a:pPr lvl="2"/>
            <a:r>
              <a:rPr sz="2400" dirty="0"/>
              <a:t>This is a much better alternative to spending hundreds to thousands of dollars on buying a server itself for the purposes of practicing 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4. </a:t>
            </a:r>
            <a:r>
              <a:rPr lang="en-US" dirty="0"/>
              <a:t>EVERYONE</a:t>
            </a:r>
            <a:r>
              <a:rPr dirty="0"/>
              <a:t> Do: </a:t>
            </a:r>
            <a:br>
              <a:rPr lang="en-US" dirty="0"/>
            </a:br>
            <a:r>
              <a:rPr dirty="0"/>
              <a:t>Creating a Localhost Connection Demo </a:t>
            </a:r>
            <a:br>
              <a:rPr lang="en-US" dirty="0"/>
            </a:br>
            <a:r>
              <a:rPr dirty="0"/>
              <a:t>(10:12 AM - 10:22 AM) (10 mins)</a:t>
            </a:r>
          </a:p>
        </p:txBody>
      </p:sp>
      <p:sp>
        <p:nvSpPr>
          <p:cNvPr id="3" name="Content Placeholder 2"/>
          <p:cNvSpPr>
            <a:spLocks noGrp="1"/>
          </p:cNvSpPr>
          <p:nvPr>
            <p:ph idx="1"/>
          </p:nvPr>
        </p:nvSpPr>
        <p:spPr>
          <a:xfrm>
            <a:off x="0" y="1847088"/>
            <a:ext cx="12191999" cy="4136266"/>
          </a:xfrm>
        </p:spPr>
        <p:txBody>
          <a:bodyPr/>
          <a:lstStyle/>
          <a:p>
            <a:pPr lvl="1"/>
            <a:r>
              <a:rPr dirty="0"/>
              <a:t>Open up MySQL Workbench and click the (+) symbol next to the text which reads “MySQL Connections”</a:t>
            </a:r>
          </a:p>
          <a:p>
            <a:pPr lvl="2"/>
            <a:r>
              <a:rPr dirty="0"/>
              <a:t>Enter “Local Instance MySQL” as your connection name</a:t>
            </a:r>
          </a:p>
          <a:p>
            <a:pPr lvl="2"/>
            <a:r>
              <a:rPr dirty="0"/>
              <a:t>Make sure your connection is set to “Standard (TCP/IP)”</a:t>
            </a:r>
          </a:p>
          <a:p>
            <a:pPr lvl="2"/>
            <a:r>
              <a:rPr dirty="0"/>
              <a:t>Enter “localhost” as the Hostname</a:t>
            </a:r>
          </a:p>
          <a:p>
            <a:pPr lvl="2"/>
            <a:r>
              <a:rPr dirty="0"/>
              <a:t>Enter “3306” as the port for your connection. You can leave this part out of the connection and it could still work.</a:t>
            </a:r>
          </a:p>
          <a:p>
            <a:pPr lvl="2"/>
            <a:r>
              <a:rPr dirty="0"/>
              <a:t>Enter your MySQL username into the Username section (Default is “root”)</a:t>
            </a:r>
          </a:p>
          <a:p>
            <a:pPr lvl="2"/>
            <a:r>
              <a:rPr dirty="0"/>
              <a:t>Click on the </a:t>
            </a:r>
            <a:r>
              <a:rPr b="1" dirty="0"/>
              <a:t>Store In Vault…</a:t>
            </a:r>
            <a:r>
              <a:rPr dirty="0"/>
              <a:t> button beside the Password option and enter in your MySQL password (Default is empty)</a:t>
            </a:r>
          </a:p>
          <a:p>
            <a:pPr lvl="3"/>
            <a:r>
              <a:rPr dirty="0"/>
              <a:t>Mac users will see </a:t>
            </a:r>
            <a:r>
              <a:rPr b="1" dirty="0"/>
              <a:t>Store in Keychain</a:t>
            </a:r>
            <a:r>
              <a:rPr dirty="0"/>
              <a:t>.</a:t>
            </a:r>
          </a:p>
          <a:p>
            <a:pPr lvl="2"/>
            <a:r>
              <a:rPr dirty="0"/>
              <a:t>Leave the Default Schema field empty</a:t>
            </a:r>
          </a:p>
          <a:p>
            <a:pPr lvl="2">
              <a:buNone/>
            </a:pPr>
            <a:r>
              <a:rPr dirty="0"/>
              <a:t>New Connection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534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4. </a:t>
            </a:r>
            <a:r>
              <a:rPr lang="en-US" dirty="0"/>
              <a:t>EVERYONE</a:t>
            </a:r>
            <a:r>
              <a:rPr dirty="0"/>
              <a:t> Do: </a:t>
            </a:r>
            <a:br>
              <a:rPr lang="en-US" dirty="0"/>
            </a:br>
            <a:r>
              <a:rPr dirty="0"/>
              <a:t>Creating a Localhost Connection Demo </a:t>
            </a:r>
            <a:br>
              <a:rPr lang="en-US" dirty="0"/>
            </a:br>
            <a:r>
              <a:rPr dirty="0"/>
              <a:t>(10:12 AM - 10:22 AM) (10 mins)</a:t>
            </a:r>
          </a:p>
        </p:txBody>
      </p:sp>
      <p:sp>
        <p:nvSpPr>
          <p:cNvPr id="3" name="Content Placeholder 2"/>
          <p:cNvSpPr>
            <a:spLocks noGrp="1"/>
          </p:cNvSpPr>
          <p:nvPr>
            <p:ph idx="1"/>
          </p:nvPr>
        </p:nvSpPr>
        <p:spPr>
          <a:xfrm>
            <a:off x="0" y="1847088"/>
            <a:ext cx="12191999" cy="4136266"/>
          </a:xfrm>
        </p:spPr>
        <p:txBody>
          <a:bodyPr/>
          <a:lstStyle/>
          <a:p>
            <a:pPr lvl="1"/>
            <a:r>
              <a:rPr sz="2800" b="1" dirty="0"/>
              <a:t>New Connection</a:t>
            </a:r>
          </a:p>
          <a:p>
            <a:pPr lvl="1"/>
            <a:r>
              <a:rPr dirty="0"/>
              <a:t>Click on the “Test Connection” button so as to ensure that you have properly connected to your new localhost connection. If successful, hit okay and your new connection should appear on the main page.</a:t>
            </a:r>
          </a:p>
          <a:p>
            <a:pPr lvl="2"/>
            <a:r>
              <a:rPr dirty="0"/>
              <a:t>It is imperative that the server be started for Workbench to be able to connect to the database.</a:t>
            </a:r>
          </a:p>
          <a:p>
            <a:pPr lvl="1"/>
            <a:r>
              <a:rPr dirty="0"/>
              <a:t>Now double-click on that connection, enter your password if necessary, and the SQL editor will appear.</a:t>
            </a:r>
          </a:p>
          <a:p>
            <a:pPr lvl="1"/>
            <a:r>
              <a:rPr dirty="0"/>
              <a:t>Check to see if there are any questions and answer them to the best of your ability.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308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5. Students Do: </a:t>
            </a:r>
            <a:br>
              <a:rPr lang="en-US" dirty="0"/>
            </a:br>
            <a:r>
              <a:rPr lang="en-US" dirty="0"/>
              <a:t>DEBUGGING</a:t>
            </a:r>
            <a:r>
              <a:rPr dirty="0"/>
              <a:t> a Localhost Connection </a:t>
            </a:r>
            <a:br>
              <a:rPr lang="en-US" dirty="0"/>
            </a:br>
            <a:r>
              <a:rPr dirty="0"/>
              <a:t>(10:22 AM - 10:32 AM) (10 mins)</a:t>
            </a:r>
          </a:p>
        </p:txBody>
      </p:sp>
      <p:sp>
        <p:nvSpPr>
          <p:cNvPr id="3" name="Content Placeholder 2"/>
          <p:cNvSpPr>
            <a:spLocks noGrp="1"/>
          </p:cNvSpPr>
          <p:nvPr>
            <p:ph idx="1"/>
          </p:nvPr>
        </p:nvSpPr>
        <p:spPr>
          <a:xfrm>
            <a:off x="358347" y="1847088"/>
            <a:ext cx="10696508" cy="4136266"/>
          </a:xfrm>
        </p:spPr>
        <p:txBody>
          <a:bodyPr>
            <a:normAutofit/>
          </a:bodyPr>
          <a:lstStyle/>
          <a:p>
            <a:pPr lvl="1"/>
            <a:r>
              <a:rPr lang="en-US" sz="3200" dirty="0"/>
              <a:t>“ANNOYANCE THEATER”</a:t>
            </a:r>
          </a:p>
          <a:p>
            <a:pPr lvl="1"/>
            <a:r>
              <a:rPr lang="en-US" sz="3200" dirty="0"/>
              <a:t>“AIRPLANE SAFETY”</a:t>
            </a:r>
          </a:p>
          <a:p>
            <a:pPr lvl="1"/>
            <a:r>
              <a:rPr lang="en-US" sz="3000" dirty="0"/>
              <a:t>FIRST – HELP YOURSELF</a:t>
            </a:r>
          </a:p>
          <a:p>
            <a:pPr lvl="1"/>
            <a:r>
              <a:rPr lang="en-US" sz="3000" dirty="0"/>
              <a:t>THEN – HELP THE PERSON NEXT TO YOU</a:t>
            </a:r>
          </a:p>
          <a:p>
            <a:pPr lvl="1"/>
            <a:r>
              <a:rPr lang="en-US" sz="3000" dirty="0"/>
              <a:t>If your connection is working, help the person next to you</a:t>
            </a:r>
            <a:endParaRPr sz="300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6. Instructor Do: </a:t>
            </a:r>
            <a:br>
              <a:rPr lang="en-US" dirty="0"/>
            </a:br>
            <a:r>
              <a:rPr dirty="0"/>
              <a:t>Connections Vs. Databases </a:t>
            </a:r>
            <a:br>
              <a:rPr lang="en-US" dirty="0"/>
            </a:br>
            <a:r>
              <a:rPr dirty="0"/>
              <a:t>(10:32 AM - 10:35 AM) (3 mins)</a:t>
            </a:r>
          </a:p>
        </p:txBody>
      </p:sp>
      <p:sp>
        <p:nvSpPr>
          <p:cNvPr id="3" name="Content Placeholder 2"/>
          <p:cNvSpPr>
            <a:spLocks noGrp="1"/>
          </p:cNvSpPr>
          <p:nvPr>
            <p:ph idx="1"/>
          </p:nvPr>
        </p:nvSpPr>
        <p:spPr>
          <a:xfrm>
            <a:off x="0" y="1847088"/>
            <a:ext cx="12191999" cy="4136266"/>
          </a:xfrm>
        </p:spPr>
        <p:txBody>
          <a:bodyPr>
            <a:normAutofit/>
          </a:bodyPr>
          <a:lstStyle/>
          <a:p>
            <a:pPr lvl="1"/>
            <a:r>
              <a:rPr lang="en-US" sz="2000" dirty="0"/>
              <a:t>YOU HAVEN’T CREATED A DATABASE… YET</a:t>
            </a:r>
            <a:endParaRPr sz="2000" dirty="0"/>
          </a:p>
          <a:p>
            <a:pPr lvl="1"/>
            <a:r>
              <a:rPr sz="2000" dirty="0"/>
              <a:t>Point out how the “SCHEMAS” section on the left side of their page is pretty much empty other than including the built-in </a:t>
            </a:r>
            <a:r>
              <a:rPr sz="2000" b="1" u="sng" dirty="0"/>
              <a:t>sys, </a:t>
            </a:r>
            <a:r>
              <a:rPr sz="2000" b="1" u="sng" dirty="0" err="1"/>
              <a:t>sakila</a:t>
            </a:r>
            <a:r>
              <a:rPr sz="2000" b="1" u="sng" dirty="0"/>
              <a:t>, and world</a:t>
            </a:r>
            <a:r>
              <a:rPr sz="2000" dirty="0"/>
              <a:t> databases. </a:t>
            </a:r>
            <a:endParaRPr lang="en-US" sz="2000" dirty="0"/>
          </a:p>
          <a:p>
            <a:pPr lvl="1"/>
            <a:r>
              <a:rPr sz="2000" dirty="0"/>
              <a:t>These databases would not appear on external servers.</a:t>
            </a:r>
          </a:p>
          <a:p>
            <a:pPr lvl="1"/>
            <a:r>
              <a:rPr sz="2000" dirty="0"/>
              <a:t>Connecting to a server does not mean that you have created a database on that server. This means that, even if we wanted to, we could not yet populate our localhost connection with data until we create a database to house the data.</a:t>
            </a:r>
          </a:p>
          <a:p>
            <a:pPr lvl="1"/>
            <a:r>
              <a:rPr sz="2000" dirty="0"/>
              <a:t>The connection is a road which leads to an empty lot. Before we can populate the area, we first need to lay the foundations for houses (create a database), and build the houses (create a table).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7. </a:t>
            </a:r>
            <a:r>
              <a:rPr lang="en-US" dirty="0"/>
              <a:t>EVERYONE</a:t>
            </a:r>
            <a:r>
              <a:rPr dirty="0"/>
              <a:t> Do: </a:t>
            </a:r>
            <a:br>
              <a:rPr lang="en-US" dirty="0"/>
            </a:br>
            <a:r>
              <a:rPr dirty="0"/>
              <a:t>Creating a MySQL Database </a:t>
            </a:r>
            <a:br>
              <a:rPr lang="en-US" dirty="0"/>
            </a:br>
            <a:r>
              <a:rPr dirty="0"/>
              <a:t>(10:35 AM - 10:40 AM) (5 mins)</a:t>
            </a:r>
          </a:p>
        </p:txBody>
      </p:sp>
      <p:sp>
        <p:nvSpPr>
          <p:cNvPr id="3" name="Content Placeholder 2"/>
          <p:cNvSpPr>
            <a:spLocks noGrp="1"/>
          </p:cNvSpPr>
          <p:nvPr>
            <p:ph idx="1"/>
          </p:nvPr>
        </p:nvSpPr>
        <p:spPr>
          <a:xfrm>
            <a:off x="0" y="1847087"/>
            <a:ext cx="12191999" cy="4583519"/>
          </a:xfrm>
        </p:spPr>
        <p:txBody>
          <a:bodyPr/>
          <a:lstStyle/>
          <a:p>
            <a:pPr lvl="1"/>
            <a:r>
              <a:rPr lang="en-US" dirty="0">
                <a:latin typeface="Courier"/>
              </a:rPr>
              <a:t>12-mysql/01-Activities/01-animalsDB</a:t>
            </a:r>
          </a:p>
          <a:p>
            <a:pPr lvl="1"/>
            <a:r>
              <a:rPr sz="1800" dirty="0">
                <a:latin typeface="Courier"/>
              </a:rPr>
              <a:t>CREATE DATABASE </a:t>
            </a:r>
            <a:r>
              <a:rPr sz="1800" dirty="0" err="1">
                <a:latin typeface="Courier"/>
              </a:rPr>
              <a:t>animals_db</a:t>
            </a:r>
            <a:r>
              <a:rPr sz="1800" dirty="0">
                <a:latin typeface="Courier"/>
              </a:rPr>
              <a:t>;</a:t>
            </a:r>
          </a:p>
          <a:p>
            <a:pPr lvl="2"/>
            <a:r>
              <a:rPr dirty="0"/>
              <a:t>Explain to the class how this line of code will, when executed, create a MySQL database on the server they are connected to.</a:t>
            </a:r>
          </a:p>
          <a:p>
            <a:pPr lvl="2"/>
            <a:r>
              <a:rPr dirty="0"/>
              <a:t>Also make certain to point out the semicolon at the end of the statement</a:t>
            </a:r>
          </a:p>
          <a:p>
            <a:pPr lvl="1"/>
            <a:r>
              <a:rPr dirty="0"/>
              <a:t>Next, find the lightning-bolt symbol just above the editor and click on it to execute your code.</a:t>
            </a:r>
          </a:p>
          <a:p>
            <a:pPr lvl="1"/>
            <a:r>
              <a:rPr dirty="0"/>
              <a:t>Point out how, on the bottom of the screen, there is a confirmation stating that the database has successfully been created.</a:t>
            </a:r>
          </a:p>
          <a:p>
            <a:pPr lvl="1"/>
            <a:r>
              <a:rPr dirty="0"/>
              <a:t>Something seems off though… See if anyone in the class can figure it out and give them a few seconds to think it through before answering.</a:t>
            </a:r>
          </a:p>
          <a:p>
            <a:pPr lvl="2"/>
            <a:r>
              <a:rPr dirty="0"/>
              <a:t>The database never appeared in the navigator on the left side of the page! Does that mean that our code actually failed?</a:t>
            </a:r>
          </a:p>
          <a:p>
            <a:pPr lvl="2"/>
            <a:r>
              <a:rPr dirty="0"/>
              <a:t>Nope! We just need to reload our connection and the “</a:t>
            </a:r>
            <a:r>
              <a:rPr dirty="0" err="1"/>
              <a:t>animals_db</a:t>
            </a:r>
            <a:r>
              <a:rPr dirty="0"/>
              <a:t>” database will now appear within the navigator. We have just successfully created our first-ever database!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8. </a:t>
            </a:r>
            <a:r>
              <a:rPr lang="en-US" dirty="0"/>
              <a:t>EVERYONE</a:t>
            </a:r>
            <a:r>
              <a:rPr dirty="0"/>
              <a:t> Do: </a:t>
            </a:r>
            <a:br>
              <a:rPr lang="en-US" dirty="0"/>
            </a:br>
            <a:r>
              <a:rPr dirty="0"/>
              <a:t>Creating a Table </a:t>
            </a:r>
            <a:br>
              <a:rPr lang="en-US" dirty="0"/>
            </a:br>
            <a:r>
              <a:rPr dirty="0"/>
              <a:t>(10:40 AM - 10:50 AM) (10 mins)</a:t>
            </a:r>
          </a:p>
        </p:txBody>
      </p:sp>
      <p:sp>
        <p:nvSpPr>
          <p:cNvPr id="3" name="Content Placeholder 2"/>
          <p:cNvSpPr>
            <a:spLocks noGrp="1"/>
          </p:cNvSpPr>
          <p:nvPr>
            <p:ph idx="1"/>
          </p:nvPr>
        </p:nvSpPr>
        <p:spPr>
          <a:xfrm>
            <a:off x="0" y="1847088"/>
            <a:ext cx="5671751" cy="4136266"/>
          </a:xfrm>
        </p:spPr>
        <p:txBody>
          <a:bodyPr/>
          <a:lstStyle/>
          <a:p>
            <a:pPr marL="1270000" lvl="0" indent="0">
              <a:buNone/>
            </a:pPr>
            <a:r>
              <a:rPr sz="1800" b="1" dirty="0">
                <a:solidFill>
                  <a:srgbClr val="007020"/>
                </a:solidFill>
                <a:latin typeface="Courier"/>
              </a:rPr>
              <a:t>USE</a:t>
            </a:r>
            <a:r>
              <a:rPr sz="1800" dirty="0">
                <a:latin typeface="Courier"/>
              </a:rPr>
              <a:t> </a:t>
            </a:r>
            <a:r>
              <a:rPr sz="1800" dirty="0" err="1">
                <a:latin typeface="Courier"/>
              </a:rPr>
              <a:t>animals_db</a:t>
            </a:r>
            <a:r>
              <a:rPr sz="1800" dirty="0">
                <a:latin typeface="Courier"/>
              </a:rPr>
              <a:t>;</a:t>
            </a:r>
            <a:br>
              <a:rPr dirty="0"/>
            </a:br>
            <a:br>
              <a:rPr dirty="0"/>
            </a:br>
            <a:r>
              <a:rPr sz="1800" b="1" dirty="0">
                <a:solidFill>
                  <a:srgbClr val="007020"/>
                </a:solidFill>
                <a:latin typeface="Courier"/>
              </a:rPr>
              <a:t>CREATE</a:t>
            </a:r>
            <a:r>
              <a:rPr sz="1800" dirty="0">
                <a:latin typeface="Courier"/>
              </a:rPr>
              <a:t> </a:t>
            </a:r>
            <a:r>
              <a:rPr sz="1800" b="1" dirty="0">
                <a:solidFill>
                  <a:srgbClr val="007020"/>
                </a:solidFill>
                <a:latin typeface="Courier"/>
              </a:rPr>
              <a:t>TABLE</a:t>
            </a:r>
            <a:r>
              <a:rPr sz="1800" dirty="0">
                <a:latin typeface="Courier"/>
              </a:rPr>
              <a:t> people (</a:t>
            </a:r>
            <a:br>
              <a:rPr dirty="0"/>
            </a:br>
            <a:r>
              <a:rPr sz="1800" dirty="0">
                <a:latin typeface="Courier"/>
              </a:rPr>
              <a:t>  name </a:t>
            </a:r>
            <a:r>
              <a:rPr sz="1800" dirty="0">
                <a:solidFill>
                  <a:srgbClr val="902000"/>
                </a:solidFill>
                <a:latin typeface="Courier"/>
              </a:rPr>
              <a:t>VARCHAR</a:t>
            </a:r>
            <a:r>
              <a:rPr sz="1800" dirty="0">
                <a:latin typeface="Courier"/>
              </a:rPr>
              <a:t>(</a:t>
            </a:r>
            <a:r>
              <a:rPr sz="1800" dirty="0">
                <a:solidFill>
                  <a:srgbClr val="40A070"/>
                </a:solidFill>
                <a:latin typeface="Courier"/>
              </a:rPr>
              <a:t>30</a:t>
            </a:r>
            <a:r>
              <a:rPr sz="1800" dirty="0">
                <a:latin typeface="Courier"/>
              </a:rPr>
              <a:t>) </a:t>
            </a:r>
            <a:r>
              <a:rPr sz="1800" b="1" dirty="0">
                <a:solidFill>
                  <a:srgbClr val="007020"/>
                </a:solidFill>
                <a:latin typeface="Courier"/>
              </a:rPr>
              <a:t>NOT</a:t>
            </a:r>
            <a:r>
              <a:rPr sz="1800" dirty="0">
                <a:latin typeface="Courier"/>
              </a:rPr>
              <a:t> </a:t>
            </a:r>
            <a:r>
              <a:rPr sz="1800" b="1" dirty="0">
                <a:solidFill>
                  <a:srgbClr val="007020"/>
                </a:solidFill>
                <a:latin typeface="Courier"/>
              </a:rPr>
              <a:t>NULL</a:t>
            </a:r>
            <a:r>
              <a:rPr sz="1800" dirty="0">
                <a:latin typeface="Courier"/>
              </a:rPr>
              <a:t>,</a:t>
            </a:r>
            <a:br>
              <a:rPr dirty="0"/>
            </a:br>
            <a:r>
              <a:rPr sz="1800" dirty="0">
                <a:latin typeface="Courier"/>
              </a:rPr>
              <a:t>  </a:t>
            </a:r>
            <a:r>
              <a:rPr sz="1800" dirty="0" err="1">
                <a:latin typeface="Courier"/>
              </a:rPr>
              <a:t>has_pet</a:t>
            </a:r>
            <a:r>
              <a:rPr sz="1800" dirty="0">
                <a:latin typeface="Courier"/>
              </a:rPr>
              <a:t> </a:t>
            </a:r>
            <a:r>
              <a:rPr sz="1800" dirty="0">
                <a:solidFill>
                  <a:srgbClr val="902000"/>
                </a:solidFill>
                <a:latin typeface="Courier"/>
              </a:rPr>
              <a:t>BOOLEAN</a:t>
            </a:r>
            <a:r>
              <a:rPr sz="1800" dirty="0">
                <a:latin typeface="Courier"/>
              </a:rPr>
              <a:t> </a:t>
            </a:r>
            <a:r>
              <a:rPr sz="1800" b="1" dirty="0">
                <a:solidFill>
                  <a:srgbClr val="007020"/>
                </a:solidFill>
                <a:latin typeface="Courier"/>
              </a:rPr>
              <a:t>NOT</a:t>
            </a:r>
            <a:r>
              <a:rPr sz="1800" dirty="0">
                <a:latin typeface="Courier"/>
              </a:rPr>
              <a:t> </a:t>
            </a:r>
            <a:r>
              <a:rPr sz="1800" b="1" dirty="0">
                <a:solidFill>
                  <a:srgbClr val="007020"/>
                </a:solidFill>
                <a:latin typeface="Courier"/>
              </a:rPr>
              <a:t>NULL</a:t>
            </a:r>
            <a:r>
              <a:rPr sz="1800" dirty="0">
                <a:latin typeface="Courier"/>
              </a:rPr>
              <a:t>,</a:t>
            </a:r>
            <a:br>
              <a:rPr dirty="0"/>
            </a:br>
            <a:r>
              <a:rPr sz="1800" dirty="0">
                <a:latin typeface="Courier"/>
              </a:rPr>
              <a:t>  </a:t>
            </a:r>
            <a:r>
              <a:rPr sz="1800" dirty="0" err="1">
                <a:latin typeface="Courier"/>
              </a:rPr>
              <a:t>pet_name</a:t>
            </a:r>
            <a:r>
              <a:rPr sz="1800" dirty="0">
                <a:latin typeface="Courier"/>
              </a:rPr>
              <a:t> </a:t>
            </a:r>
            <a:r>
              <a:rPr sz="1800" dirty="0">
                <a:solidFill>
                  <a:srgbClr val="902000"/>
                </a:solidFill>
                <a:latin typeface="Courier"/>
              </a:rPr>
              <a:t>VARCHAR</a:t>
            </a:r>
            <a:r>
              <a:rPr sz="1800" dirty="0">
                <a:latin typeface="Courier"/>
              </a:rPr>
              <a:t>(</a:t>
            </a:r>
            <a:r>
              <a:rPr sz="1800" dirty="0">
                <a:solidFill>
                  <a:srgbClr val="40A070"/>
                </a:solidFill>
                <a:latin typeface="Courier"/>
              </a:rPr>
              <a:t>30</a:t>
            </a:r>
            <a:r>
              <a:rPr sz="1800" dirty="0">
                <a:latin typeface="Courier"/>
              </a:rPr>
              <a:t>),</a:t>
            </a:r>
            <a:br>
              <a:rPr dirty="0"/>
            </a:br>
            <a:r>
              <a:rPr sz="1800" dirty="0">
                <a:latin typeface="Courier"/>
              </a:rPr>
              <a:t>  </a:t>
            </a:r>
            <a:r>
              <a:rPr sz="1800" dirty="0" err="1">
                <a:latin typeface="Courier"/>
              </a:rPr>
              <a:t>pet_age</a:t>
            </a:r>
            <a:r>
              <a:rPr sz="1800" dirty="0">
                <a:latin typeface="Courier"/>
              </a:rPr>
              <a:t> </a:t>
            </a:r>
            <a:r>
              <a:rPr sz="1800" dirty="0">
                <a:solidFill>
                  <a:srgbClr val="902000"/>
                </a:solidFill>
                <a:latin typeface="Courier"/>
              </a:rPr>
              <a:t>INTEGER</a:t>
            </a:r>
            <a:r>
              <a:rPr sz="1800" dirty="0">
                <a:latin typeface="Courier"/>
              </a:rPr>
              <a:t>(</a:t>
            </a:r>
            <a:r>
              <a:rPr sz="1800" dirty="0">
                <a:solidFill>
                  <a:srgbClr val="40A070"/>
                </a:solidFill>
                <a:latin typeface="Courier"/>
              </a:rPr>
              <a:t>10</a:t>
            </a:r>
            <a:r>
              <a:rPr sz="1800" dirty="0">
                <a:latin typeface="Courier"/>
              </a:rPr>
              <a:t>)</a:t>
            </a:r>
            <a:br>
              <a:rPr dirty="0"/>
            </a:br>
            <a:r>
              <a:rPr sz="1800" dirty="0">
                <a:latin typeface="Courier"/>
              </a:rPr>
              <a:t>);</a:t>
            </a:r>
            <a:endParaRPr lang="en-US" sz="1800" dirty="0">
              <a:latin typeface="Courier"/>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2274010-C079-4742-894C-4E09B43AA762}"/>
              </a:ext>
            </a:extLst>
          </p:cNvPr>
          <p:cNvSpPr txBox="1"/>
          <p:nvPr/>
        </p:nvSpPr>
        <p:spPr>
          <a:xfrm>
            <a:off x="5671751" y="2224215"/>
            <a:ext cx="5226908" cy="1200329"/>
          </a:xfrm>
          <a:prstGeom prst="rect">
            <a:avLst/>
          </a:prstGeom>
          <a:noFill/>
        </p:spPr>
        <p:txBody>
          <a:bodyPr wrap="square" lIns="0" rIns="0" rtlCol="0">
            <a:spAutoFit/>
          </a:bodyPr>
          <a:lstStyle/>
          <a:p>
            <a:pPr marL="605790" indent="-514350">
              <a:buFont typeface="Arial" panose="020B0604020202020204" pitchFamily="34" charset="0"/>
              <a:buChar char="•"/>
            </a:pPr>
            <a:r>
              <a:rPr lang="en-US" sz="2400" dirty="0">
                <a:latin typeface="+mj-lt"/>
              </a:rPr>
              <a:t>LOOK FAMILIAR?</a:t>
            </a:r>
          </a:p>
          <a:p>
            <a:pPr marL="1062990" lvl="2" indent="-514350">
              <a:buFont typeface="Arial" panose="020B0604020202020204" pitchFamily="34" charset="0"/>
              <a:buChar char="•"/>
            </a:pPr>
            <a:r>
              <a:rPr lang="en-US" sz="2400" dirty="0">
                <a:latin typeface="+mj-lt"/>
              </a:rPr>
              <a:t>Excel Spreadsheets (Columns)</a:t>
            </a:r>
          </a:p>
          <a:p>
            <a:pPr marL="1062990" lvl="2" indent="-514350">
              <a:buFont typeface="Arial" panose="020B0604020202020204" pitchFamily="34" charset="0"/>
              <a:buChar char="•"/>
            </a:pPr>
            <a:r>
              <a:rPr lang="en-US" sz="2400" dirty="0">
                <a:latin typeface="+mj-lt"/>
              </a:rPr>
              <a:t>JavaScript Objects/Classes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err="1"/>
              <a:t>PreClass</a:t>
            </a:r>
            <a:r>
              <a:rPr lang="en" dirty="0"/>
              <a:t> Challenge</a:t>
            </a:r>
            <a:endParaRPr dirty="0"/>
          </a:p>
        </p:txBody>
      </p:sp>
    </p:spTree>
    <p:extLst>
      <p:ext uri="{BB962C8B-B14F-4D97-AF65-F5344CB8AC3E}">
        <p14:creationId xmlns:p14="http://schemas.microsoft.com/office/powerpoint/2010/main" val="3946642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8. </a:t>
            </a:r>
            <a:r>
              <a:rPr lang="en-US" dirty="0"/>
              <a:t>EVERYONE</a:t>
            </a:r>
            <a:r>
              <a:rPr dirty="0"/>
              <a:t> Do: </a:t>
            </a:r>
            <a:br>
              <a:rPr lang="en-US" dirty="0"/>
            </a:br>
            <a:r>
              <a:rPr dirty="0"/>
              <a:t>Creating a Table </a:t>
            </a:r>
            <a:br>
              <a:rPr lang="en-US" dirty="0"/>
            </a:br>
            <a:r>
              <a:rPr dirty="0"/>
              <a:t>(10:40 AM - 10:50 AM) (10 mins)</a:t>
            </a:r>
          </a:p>
        </p:txBody>
      </p:sp>
      <p:sp>
        <p:nvSpPr>
          <p:cNvPr id="3" name="Content Placeholder 2"/>
          <p:cNvSpPr>
            <a:spLocks noGrp="1"/>
          </p:cNvSpPr>
          <p:nvPr>
            <p:ph idx="1"/>
          </p:nvPr>
        </p:nvSpPr>
        <p:spPr>
          <a:xfrm>
            <a:off x="0" y="1847088"/>
            <a:ext cx="12191999" cy="4136266"/>
          </a:xfrm>
        </p:spPr>
        <p:txBody>
          <a:bodyPr/>
          <a:lstStyle/>
          <a:p>
            <a:pPr lvl="1"/>
            <a:r>
              <a:rPr lang="en-US" dirty="0"/>
              <a:t>As you type, explain what each line does. Make sure to touch upon the syntax as well.</a:t>
            </a:r>
          </a:p>
          <a:p>
            <a:pPr lvl="2"/>
            <a:r>
              <a:rPr lang="en-US" sz="1800" dirty="0">
                <a:latin typeface="Courier"/>
              </a:rPr>
              <a:t>USE </a:t>
            </a:r>
            <a:r>
              <a:rPr lang="en-US" sz="1800" dirty="0" err="1">
                <a:latin typeface="Courier"/>
              </a:rPr>
              <a:t>animals_db</a:t>
            </a:r>
            <a:r>
              <a:rPr lang="en-US" sz="1800" dirty="0">
                <a:latin typeface="Courier"/>
              </a:rPr>
              <a:t>;</a:t>
            </a:r>
            <a:r>
              <a:rPr lang="en-US" dirty="0"/>
              <a:t> tells MySQL that all of the code that follows will be affecting the data stored within the </a:t>
            </a:r>
            <a:r>
              <a:rPr lang="en-US" sz="1800" dirty="0" err="1">
                <a:latin typeface="Courier"/>
              </a:rPr>
              <a:t>animals_db</a:t>
            </a:r>
            <a:r>
              <a:rPr lang="en-US" dirty="0"/>
              <a:t> database.</a:t>
            </a:r>
          </a:p>
          <a:p>
            <a:pPr lvl="2"/>
            <a:r>
              <a:rPr lang="en-US" sz="1800" dirty="0">
                <a:latin typeface="Courier"/>
              </a:rPr>
              <a:t>CREATE TABLE people (&lt;COLUMNS&gt;);</a:t>
            </a:r>
            <a:r>
              <a:rPr lang="en-US" dirty="0"/>
              <a:t> creates a table called </a:t>
            </a:r>
            <a:r>
              <a:rPr lang="en-US" sz="1800" dirty="0">
                <a:latin typeface="Courier"/>
              </a:rPr>
              <a:t>people</a:t>
            </a:r>
            <a:r>
              <a:rPr lang="en-US" dirty="0"/>
              <a:t> with the columns listed within the parentheses.</a:t>
            </a:r>
          </a:p>
          <a:p>
            <a:pPr lvl="2"/>
            <a:r>
              <a:rPr lang="en-US" sz="1800" dirty="0">
                <a:latin typeface="Courier"/>
              </a:rPr>
              <a:t>name VARCHAR(30) NOT NULL</a:t>
            </a:r>
            <a:r>
              <a:rPr lang="en-US" dirty="0"/>
              <a:t> creates a column of </a:t>
            </a:r>
            <a:r>
              <a:rPr lang="en-US" sz="1800" dirty="0">
                <a:latin typeface="Courier"/>
              </a:rPr>
              <a:t>name</a:t>
            </a:r>
            <a:r>
              <a:rPr lang="en-US" dirty="0"/>
              <a:t> which can hold character strings within it of up to 30 characters and will not allow null fields.</a:t>
            </a:r>
          </a:p>
          <a:p>
            <a:pPr lvl="2"/>
            <a:r>
              <a:rPr lang="en-US" sz="1800" dirty="0" err="1">
                <a:latin typeface="Courier"/>
              </a:rPr>
              <a:t>has_pet</a:t>
            </a:r>
            <a:r>
              <a:rPr lang="en-US" sz="1800" dirty="0">
                <a:latin typeface="Courier"/>
              </a:rPr>
              <a:t> BOOLEAN NOT NULL</a:t>
            </a:r>
            <a:r>
              <a:rPr lang="en-US" dirty="0"/>
              <a:t> creates a column of </a:t>
            </a:r>
            <a:r>
              <a:rPr lang="en-US" sz="1800" dirty="0" err="1">
                <a:latin typeface="Courier"/>
              </a:rPr>
              <a:t>has_pet</a:t>
            </a:r>
            <a:r>
              <a:rPr lang="en-US" dirty="0"/>
              <a:t> which can hold either true or false within it and will not allow null fields.</a:t>
            </a:r>
          </a:p>
          <a:p>
            <a:pPr lvl="2"/>
            <a:r>
              <a:rPr lang="en-US" sz="1800" dirty="0" err="1">
                <a:latin typeface="Courier"/>
              </a:rPr>
              <a:t>pet_name</a:t>
            </a:r>
            <a:r>
              <a:rPr lang="en-US" sz="1800" dirty="0">
                <a:latin typeface="Courier"/>
              </a:rPr>
              <a:t> VARCHAR(30)</a:t>
            </a:r>
            <a:r>
              <a:rPr lang="en-US" dirty="0"/>
              <a:t> creates a column of </a:t>
            </a:r>
            <a:r>
              <a:rPr lang="en-US" sz="1800" dirty="0" err="1">
                <a:latin typeface="Courier"/>
              </a:rPr>
              <a:t>pet_name</a:t>
            </a:r>
            <a:r>
              <a:rPr lang="en-US" dirty="0"/>
              <a:t> which can hold character strings within it of up to 30 characters and will allow null fields.</a:t>
            </a:r>
          </a:p>
          <a:p>
            <a:pPr lvl="2"/>
            <a:r>
              <a:rPr lang="en-US" sz="1800" dirty="0" err="1">
                <a:latin typeface="Courier"/>
              </a:rPr>
              <a:t>pet_age</a:t>
            </a:r>
            <a:r>
              <a:rPr lang="en-US" sz="1800" dirty="0">
                <a:latin typeface="Courier"/>
              </a:rPr>
              <a:t> INTEGER(10)</a:t>
            </a:r>
            <a:r>
              <a:rPr lang="en-US" dirty="0"/>
              <a:t> creates a column of </a:t>
            </a:r>
            <a:r>
              <a:rPr lang="en-US" sz="1800" dirty="0" err="1">
                <a:latin typeface="Courier"/>
              </a:rPr>
              <a:t>pet_age</a:t>
            </a:r>
            <a:r>
              <a:rPr lang="en-US" dirty="0"/>
              <a:t> which can hold whole numbers with precision up to 11 places.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4640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8. </a:t>
            </a:r>
            <a:r>
              <a:rPr lang="en-US" dirty="0"/>
              <a:t>EVERYONE</a:t>
            </a:r>
            <a:r>
              <a:rPr dirty="0"/>
              <a:t> Do: </a:t>
            </a:r>
            <a:br>
              <a:rPr lang="en-US" dirty="0"/>
            </a:br>
            <a:r>
              <a:rPr dirty="0"/>
              <a:t>Creating a Table </a:t>
            </a:r>
            <a:br>
              <a:rPr lang="en-US" dirty="0"/>
            </a:br>
            <a:r>
              <a:rPr dirty="0"/>
              <a:t>(10:40 AM - 10:50 AM) (10 mins)</a:t>
            </a:r>
          </a:p>
        </p:txBody>
      </p:sp>
      <p:sp>
        <p:nvSpPr>
          <p:cNvPr id="3" name="Content Placeholder 2"/>
          <p:cNvSpPr>
            <a:spLocks noGrp="1"/>
          </p:cNvSpPr>
          <p:nvPr>
            <p:ph idx="1"/>
          </p:nvPr>
        </p:nvSpPr>
        <p:spPr>
          <a:xfrm>
            <a:off x="0" y="1847088"/>
            <a:ext cx="12191999" cy="5010912"/>
          </a:xfrm>
        </p:spPr>
        <p:txBody>
          <a:bodyPr/>
          <a:lstStyle/>
          <a:p>
            <a:pPr lvl="1"/>
            <a:r>
              <a:rPr lang="en-US" dirty="0"/>
              <a:t>After going through the code, hit the lightning-bolt button and make note of the error which appears at the bottom of the screen saying that “</a:t>
            </a:r>
            <a:r>
              <a:rPr lang="en-US" dirty="0" err="1"/>
              <a:t>animals_db</a:t>
            </a:r>
            <a:r>
              <a:rPr lang="en-US" dirty="0"/>
              <a:t>” already exists.</a:t>
            </a:r>
          </a:p>
          <a:p>
            <a:pPr lvl="2"/>
            <a:r>
              <a:rPr lang="en-US" dirty="0"/>
              <a:t>MySQL data is persistent and therefore is not deleted or overwritten when identical commands are run unless specifically commanded to. This means that when we create a database or table with an identical name to one which already exists, an error will occur telling you that the database/table already exists.</a:t>
            </a:r>
          </a:p>
          <a:p>
            <a:pPr lvl="2"/>
            <a:r>
              <a:rPr lang="en-US" dirty="0"/>
              <a:t>Ask your students what they could do to avoid these kinds of errors. They will most likely come up with the fact that you could simply delete that line of code and then run the commands again - which would work - but point out how deleting working code is not something you want to get into the habit of doing.</a:t>
            </a:r>
          </a:p>
          <a:p>
            <a:pPr lvl="2"/>
            <a:r>
              <a:rPr lang="en-US" dirty="0"/>
              <a:t>Instead, show them how you can actually highlight the lines of code you wish to be run and then click the lightning-bolt symbol to only run the selected portion. This is a much better method of running SQL code than deleting past code.</a:t>
            </a:r>
          </a:p>
          <a:p>
            <a:pPr lvl="1"/>
            <a:r>
              <a:rPr lang="en-US" dirty="0"/>
              <a:t>Highlight the above code and then hit the lightning-bolt symbol for MySQL Workbench or ‘run selection’ for Sequel Pro to run it. Reload your connection to the server and, using the navigator, point out how there is now a table called “people” in our database.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541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9. Students Do: </a:t>
            </a:r>
            <a:br>
              <a:rPr lang="en-US" dirty="0"/>
            </a:br>
            <a:r>
              <a:rPr dirty="0"/>
              <a:t>Setting Up </a:t>
            </a:r>
            <a:r>
              <a:rPr dirty="0" err="1"/>
              <a:t>FavoriteDB</a:t>
            </a:r>
            <a:r>
              <a:rPr dirty="0"/>
              <a:t> </a:t>
            </a:r>
            <a:br>
              <a:rPr lang="en-US" dirty="0"/>
            </a:br>
            <a:r>
              <a:rPr dirty="0"/>
              <a:t>(10:50 AM - 11:00 AM) (10 mins)</a:t>
            </a:r>
          </a:p>
        </p:txBody>
      </p:sp>
      <p:sp>
        <p:nvSpPr>
          <p:cNvPr id="3" name="Content Placeholder 2"/>
          <p:cNvSpPr>
            <a:spLocks noGrp="1"/>
          </p:cNvSpPr>
          <p:nvPr>
            <p:ph idx="1"/>
          </p:nvPr>
        </p:nvSpPr>
        <p:spPr>
          <a:xfrm>
            <a:off x="0" y="1847087"/>
            <a:ext cx="12191999" cy="4739059"/>
          </a:xfrm>
        </p:spPr>
        <p:txBody>
          <a:bodyPr/>
          <a:lstStyle/>
          <a:p>
            <a:pPr lvl="1"/>
            <a:r>
              <a:rPr dirty="0"/>
              <a:t>Sla</a:t>
            </a:r>
            <a:r>
              <a:rPr lang="en-US" dirty="0"/>
              <a:t>12-mysql/01-Activities/02-FavoriteDB-NoData</a:t>
            </a:r>
          </a:p>
          <a:p>
            <a:pPr lvl="2"/>
            <a:r>
              <a:rPr dirty="0"/>
              <a:t>For the table </a:t>
            </a:r>
            <a:r>
              <a:rPr dirty="0" err="1"/>
              <a:t>favorite_foods</a:t>
            </a:r>
            <a:r>
              <a:rPr dirty="0"/>
              <a:t>…</a:t>
            </a:r>
          </a:p>
          <a:p>
            <a:pPr lvl="3"/>
            <a:r>
              <a:rPr dirty="0"/>
              <a:t>Create the column “food” which can take in a 50 character string and cannot be NULL</a:t>
            </a:r>
          </a:p>
          <a:p>
            <a:pPr lvl="3"/>
            <a:r>
              <a:rPr dirty="0"/>
              <a:t>Create the column “score” which can take in an integer</a:t>
            </a:r>
          </a:p>
          <a:p>
            <a:pPr lvl="2"/>
            <a:r>
              <a:rPr dirty="0"/>
              <a:t>For the table </a:t>
            </a:r>
            <a:r>
              <a:rPr dirty="0" err="1"/>
              <a:t>favorite_songs</a:t>
            </a:r>
            <a:r>
              <a:rPr dirty="0"/>
              <a:t>…</a:t>
            </a:r>
          </a:p>
          <a:p>
            <a:pPr lvl="3"/>
            <a:r>
              <a:rPr dirty="0"/>
              <a:t>Create the column “song” which can take in a 100 character string and cannot be NULL</a:t>
            </a:r>
          </a:p>
          <a:p>
            <a:pPr lvl="3"/>
            <a:r>
              <a:rPr dirty="0"/>
              <a:t>Create the column “artist” which can take in a 50 character string</a:t>
            </a:r>
          </a:p>
          <a:p>
            <a:pPr lvl="3"/>
            <a:r>
              <a:rPr dirty="0"/>
              <a:t>Create the column “score” which can take in an integer</a:t>
            </a:r>
          </a:p>
          <a:p>
            <a:pPr lvl="2"/>
            <a:r>
              <a:rPr dirty="0"/>
              <a:t>For the table </a:t>
            </a:r>
            <a:r>
              <a:rPr dirty="0" err="1"/>
              <a:t>favorite_movies</a:t>
            </a:r>
            <a:r>
              <a:rPr dirty="0"/>
              <a:t>…</a:t>
            </a:r>
          </a:p>
          <a:p>
            <a:pPr lvl="3"/>
            <a:r>
              <a:rPr dirty="0"/>
              <a:t>Create the column “movie” which can take in a string and cannot be NULL</a:t>
            </a:r>
          </a:p>
          <a:p>
            <a:pPr lvl="3"/>
            <a:r>
              <a:rPr dirty="0"/>
              <a:t>Create the column “</a:t>
            </a:r>
            <a:r>
              <a:rPr dirty="0" err="1"/>
              <a:t>five_times</a:t>
            </a:r>
            <a:r>
              <a:rPr dirty="0"/>
              <a:t>” which can take in a </a:t>
            </a:r>
            <a:r>
              <a:rPr dirty="0" err="1"/>
              <a:t>boolean</a:t>
            </a:r>
            <a:endParaRPr dirty="0"/>
          </a:p>
          <a:p>
            <a:pPr lvl="3"/>
            <a:r>
              <a:rPr dirty="0"/>
              <a:t>create the column “score” which can take in an integer</a:t>
            </a:r>
          </a:p>
          <a:p>
            <a:pPr lvl="2"/>
            <a:r>
              <a:rPr dirty="0"/>
              <a:t>BONUS: Go online and look into how one might go about adding data into a table.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10. Everyone Do: </a:t>
            </a:r>
            <a:br>
              <a:rPr lang="en-US" dirty="0"/>
            </a:br>
            <a:r>
              <a:rPr dirty="0"/>
              <a:t>Go Over </a:t>
            </a:r>
            <a:r>
              <a:rPr dirty="0" err="1"/>
              <a:t>FavoriteDB</a:t>
            </a:r>
            <a:r>
              <a:rPr dirty="0"/>
              <a:t> </a:t>
            </a:r>
            <a:br>
              <a:rPr lang="en-US" dirty="0"/>
            </a:br>
            <a:r>
              <a:rPr dirty="0"/>
              <a:t>(11:00 AM - 11:15 AM) (15 mins)</a:t>
            </a:r>
          </a:p>
        </p:txBody>
      </p:sp>
      <p:sp>
        <p:nvSpPr>
          <p:cNvPr id="3" name="Content Placeholder 2"/>
          <p:cNvSpPr>
            <a:spLocks noGrp="1"/>
          </p:cNvSpPr>
          <p:nvPr>
            <p:ph idx="1"/>
          </p:nvPr>
        </p:nvSpPr>
        <p:spPr/>
        <p:txBody>
          <a:bodyPr/>
          <a:lstStyle/>
          <a:p>
            <a:pPr lvl="1"/>
            <a:r>
              <a:t>Copy and paste the data inside of </a:t>
            </a:r>
            <a:r>
              <a:rPr sz="1800">
                <a:latin typeface="Courier"/>
              </a:rPr>
              <a:t>favoriteDB.SQL</a:t>
            </a:r>
            <a:r>
              <a:t> in </a:t>
            </a:r>
            <a:r>
              <a:rPr sz="1800">
                <a:latin typeface="Courier"/>
              </a:rPr>
              <a:t>02-FavoriteDB-NoData/Solved</a:t>
            </a:r>
            <a:r>
              <a:t> into MySQL Workbench or Sequel Pro to go over what each line of code does once more.</a:t>
            </a:r>
          </a:p>
          <a:p>
            <a:pPr lvl="1"/>
            <a:r>
              <a:t>Especially make sure to point out how </a:t>
            </a:r>
            <a:r>
              <a:rPr sz="1800">
                <a:latin typeface="Courier"/>
              </a:rPr>
              <a:t>DEFAULT</a:t>
            </a:r>
            <a:r>
              <a:t> works in this example, as this will help with the homework and make SQL easier to handle.</a:t>
            </a:r>
          </a:p>
          <a:p>
            <a:pPr lvl="2"/>
            <a:r>
              <a:rPr sz="1800">
                <a:latin typeface="Courier"/>
              </a:rPr>
              <a:t>DEFAULT</a:t>
            </a:r>
            <a:r>
              <a:t> is used to insert a default value into a column. In this case, it is used to set the default </a:t>
            </a:r>
            <a:r>
              <a:rPr sz="1800">
                <a:latin typeface="Courier"/>
              </a:rPr>
              <a:t>BOOLEAN</a:t>
            </a:r>
            <a:r>
              <a:t> value for the </a:t>
            </a:r>
            <a:r>
              <a:rPr sz="1800">
                <a:latin typeface="Courier"/>
              </a:rPr>
              <a:t>five_time</a:t>
            </a:r>
            <a:r>
              <a:t> column to </a:t>
            </a:r>
            <a:r>
              <a:rPr sz="1800">
                <a:latin typeface="Courier"/>
              </a:rPr>
              <a:t>false</a:t>
            </a:r>
            <a:r>
              <a: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12. </a:t>
            </a:r>
            <a:r>
              <a:rPr lang="en-US" dirty="0"/>
              <a:t>EVERYONE DO:</a:t>
            </a:r>
            <a:br>
              <a:rPr lang="en-US" dirty="0"/>
            </a:br>
            <a:r>
              <a:rPr dirty="0"/>
              <a:t>Adding and Updating Data In Tables </a:t>
            </a:r>
            <a:br>
              <a:rPr lang="en-US" dirty="0"/>
            </a:br>
            <a:r>
              <a:rPr dirty="0"/>
              <a:t>(</a:t>
            </a:r>
            <a:r>
              <a:rPr lang="en-US" dirty="0"/>
              <a:t>11:15</a:t>
            </a:r>
            <a:r>
              <a:rPr dirty="0"/>
              <a:t> PM </a:t>
            </a:r>
            <a:r>
              <a:rPr lang="en-US" dirty="0"/>
              <a:t>–</a:t>
            </a:r>
            <a:r>
              <a:rPr dirty="0"/>
              <a:t> </a:t>
            </a:r>
            <a:r>
              <a:rPr lang="en-US" dirty="0"/>
              <a:t>11:30</a:t>
            </a:r>
            <a:r>
              <a:rPr dirty="0"/>
              <a:t> PM) (15 mins)</a:t>
            </a:r>
          </a:p>
        </p:txBody>
      </p:sp>
      <p:sp>
        <p:nvSpPr>
          <p:cNvPr id="3" name="Content Placeholder 2"/>
          <p:cNvSpPr>
            <a:spLocks noGrp="1"/>
          </p:cNvSpPr>
          <p:nvPr>
            <p:ph idx="1"/>
          </p:nvPr>
        </p:nvSpPr>
        <p:spPr/>
        <p:txBody>
          <a:bodyPr/>
          <a:lstStyle/>
          <a:p>
            <a:pPr lvl="1"/>
            <a:r>
              <a:rPr lang="en-US" sz="2000" b="1" dirty="0"/>
              <a:t>12-mysql/01-Activities/03-animalsDBWithID</a:t>
            </a:r>
          </a:p>
          <a:p>
            <a:pPr lvl="1"/>
            <a:r>
              <a:rPr lang="en-US" dirty="0"/>
              <a:t>Once everyone is back from break, ask the class whether or not there i</a:t>
            </a:r>
            <a:r>
              <a:rPr dirty="0"/>
              <a:t>s any data in our tables yet?</a:t>
            </a:r>
          </a:p>
          <a:p>
            <a:pPr lvl="2"/>
            <a:r>
              <a:rPr lang="en-US" dirty="0"/>
              <a:t>The answer is, of course, that there is still no data stored within the server. Unlike before, however, we are now all set to start adding data into our tables!</a:t>
            </a:r>
          </a:p>
          <a:p>
            <a:pPr lvl="1"/>
            <a:r>
              <a:rPr dirty="0"/>
              <a:t>Open up “</a:t>
            </a:r>
            <a:r>
              <a:rPr dirty="0" err="1"/>
              <a:t>animals_db</a:t>
            </a:r>
            <a:r>
              <a:rPr dirty="0"/>
              <a:t>” once more within MySQL Workbench and type </a:t>
            </a:r>
            <a:r>
              <a:rPr sz="1800" dirty="0">
                <a:latin typeface="Courier"/>
              </a:rPr>
              <a:t>SELECT * FROM people;</a:t>
            </a:r>
            <a:r>
              <a:rPr dirty="0"/>
              <a:t> into the editor before highlighting this line of code and running it. Explain this to your students as you type in the code.</a:t>
            </a:r>
          </a:p>
          <a:p>
            <a:pPr lvl="1"/>
            <a:r>
              <a:rPr dirty="0"/>
              <a:t>This will bring up a visual of the table we have created and students should note that there is nothing stored within the table just yet. We will be changing this now.</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12. </a:t>
            </a:r>
            <a:r>
              <a:rPr lang="en-US" dirty="0"/>
              <a:t>EVERYONE DO:</a:t>
            </a:r>
            <a:br>
              <a:rPr lang="en-US" dirty="0"/>
            </a:br>
            <a:r>
              <a:rPr dirty="0"/>
              <a:t>Adding and Updating Data In Tables </a:t>
            </a:r>
            <a:br>
              <a:rPr lang="en-US" dirty="0"/>
            </a:br>
            <a:r>
              <a:rPr dirty="0"/>
              <a:t>(</a:t>
            </a:r>
            <a:r>
              <a:rPr lang="en-US" dirty="0"/>
              <a:t>11:15</a:t>
            </a:r>
            <a:r>
              <a:rPr dirty="0"/>
              <a:t> PM </a:t>
            </a:r>
            <a:r>
              <a:rPr lang="en-US" dirty="0"/>
              <a:t>–</a:t>
            </a:r>
            <a:r>
              <a:rPr dirty="0"/>
              <a:t> </a:t>
            </a:r>
            <a:r>
              <a:rPr lang="en-US" dirty="0"/>
              <a:t>11:30</a:t>
            </a:r>
            <a:r>
              <a:rPr dirty="0"/>
              <a:t> PM) (15 mins)</a:t>
            </a:r>
          </a:p>
        </p:txBody>
      </p:sp>
      <p:sp>
        <p:nvSpPr>
          <p:cNvPr id="3" name="Content Placeholder 2"/>
          <p:cNvSpPr>
            <a:spLocks noGrp="1"/>
          </p:cNvSpPr>
          <p:nvPr>
            <p:ph idx="1"/>
          </p:nvPr>
        </p:nvSpPr>
        <p:spPr/>
        <p:txBody>
          <a:bodyPr/>
          <a:lstStyle/>
          <a:p>
            <a:pPr lvl="1"/>
            <a:r>
              <a:rPr dirty="0"/>
              <a:t>Moving back into the editor, type the following code into it while explaining what it does.</a:t>
            </a:r>
          </a:p>
          <a:p>
            <a:pPr marL="1270000" lvl="0" indent="0">
              <a:buNone/>
            </a:pPr>
            <a:r>
              <a:rPr sz="1800" b="1" dirty="0">
                <a:solidFill>
                  <a:srgbClr val="007020"/>
                </a:solidFill>
                <a:latin typeface="Courier"/>
              </a:rPr>
              <a:t>INSERT</a:t>
            </a:r>
            <a:r>
              <a:rPr sz="1800" dirty="0">
                <a:latin typeface="Courier"/>
              </a:rPr>
              <a:t> </a:t>
            </a:r>
            <a:r>
              <a:rPr sz="1800" b="1" dirty="0">
                <a:solidFill>
                  <a:srgbClr val="007020"/>
                </a:solidFill>
                <a:latin typeface="Courier"/>
              </a:rPr>
              <a:t>INTO</a:t>
            </a:r>
            <a:r>
              <a:rPr sz="1800" dirty="0">
                <a:latin typeface="Courier"/>
              </a:rPr>
              <a:t> people (name, </a:t>
            </a:r>
            <a:r>
              <a:rPr sz="1800" dirty="0" err="1">
                <a:latin typeface="Courier"/>
              </a:rPr>
              <a:t>has_pet</a:t>
            </a:r>
            <a:r>
              <a:rPr sz="1800" dirty="0">
                <a:latin typeface="Courier"/>
              </a:rPr>
              <a:t>, </a:t>
            </a:r>
            <a:r>
              <a:rPr sz="1800" dirty="0" err="1">
                <a:latin typeface="Courier"/>
              </a:rPr>
              <a:t>pet_name</a:t>
            </a:r>
            <a:r>
              <a:rPr sz="1800" dirty="0">
                <a:latin typeface="Courier"/>
              </a:rPr>
              <a:t>, </a:t>
            </a:r>
            <a:r>
              <a:rPr sz="1800" dirty="0" err="1">
                <a:latin typeface="Courier"/>
              </a:rPr>
              <a:t>pet_age</a:t>
            </a:r>
            <a:r>
              <a:rPr sz="1800" dirty="0">
                <a:latin typeface="Courier"/>
              </a:rPr>
              <a:t>)</a:t>
            </a:r>
            <a:br>
              <a:rPr dirty="0"/>
            </a:br>
            <a:r>
              <a:rPr sz="1800" b="1" dirty="0">
                <a:solidFill>
                  <a:srgbClr val="007020"/>
                </a:solidFill>
                <a:latin typeface="Courier"/>
              </a:rPr>
              <a:t>VALUES</a:t>
            </a:r>
            <a:r>
              <a:rPr sz="1800" dirty="0">
                <a:latin typeface="Courier"/>
              </a:rPr>
              <a:t> (</a:t>
            </a:r>
            <a:r>
              <a:rPr sz="1800" dirty="0">
                <a:solidFill>
                  <a:srgbClr val="007020"/>
                </a:solidFill>
                <a:latin typeface="Courier"/>
              </a:rPr>
              <a:t>"Ahmed"</a:t>
            </a:r>
            <a:r>
              <a:rPr sz="1800" dirty="0">
                <a:latin typeface="Courier"/>
              </a:rPr>
              <a:t>, </a:t>
            </a:r>
            <a:r>
              <a:rPr sz="1800" b="1" dirty="0">
                <a:solidFill>
                  <a:srgbClr val="007020"/>
                </a:solidFill>
                <a:latin typeface="Courier"/>
              </a:rPr>
              <a:t>true</a:t>
            </a:r>
            <a:r>
              <a:rPr sz="1800" dirty="0">
                <a:latin typeface="Courier"/>
              </a:rPr>
              <a:t>, </a:t>
            </a:r>
            <a:r>
              <a:rPr sz="1800" dirty="0">
                <a:solidFill>
                  <a:srgbClr val="007020"/>
                </a:solidFill>
                <a:latin typeface="Courier"/>
              </a:rPr>
              <a:t>"</a:t>
            </a:r>
            <a:r>
              <a:rPr sz="1800" dirty="0" err="1">
                <a:solidFill>
                  <a:srgbClr val="007020"/>
                </a:solidFill>
                <a:latin typeface="Courier"/>
              </a:rPr>
              <a:t>Rockington</a:t>
            </a:r>
            <a:r>
              <a:rPr sz="1800" dirty="0">
                <a:solidFill>
                  <a:srgbClr val="007020"/>
                </a:solidFill>
                <a:latin typeface="Courier"/>
              </a:rPr>
              <a:t>"</a:t>
            </a:r>
            <a:r>
              <a:rPr sz="1800" dirty="0">
                <a:latin typeface="Courier"/>
              </a:rPr>
              <a:t>, </a:t>
            </a:r>
            <a:r>
              <a:rPr sz="1800" dirty="0">
                <a:solidFill>
                  <a:srgbClr val="40A070"/>
                </a:solidFill>
                <a:latin typeface="Courier"/>
              </a:rPr>
              <a:t>100</a:t>
            </a:r>
            <a:r>
              <a:rPr sz="1800" dirty="0">
                <a:latin typeface="Courier"/>
              </a:rPr>
              <a:t>);</a:t>
            </a:r>
            <a:br>
              <a:rPr dirty="0"/>
            </a:br>
            <a:br>
              <a:rPr dirty="0"/>
            </a:br>
            <a:r>
              <a:rPr sz="1800" b="1" dirty="0">
                <a:solidFill>
                  <a:srgbClr val="007020"/>
                </a:solidFill>
                <a:latin typeface="Courier"/>
              </a:rPr>
              <a:t>SELECT</a:t>
            </a:r>
            <a:r>
              <a:rPr sz="1800" dirty="0">
                <a:latin typeface="Courier"/>
              </a:rPr>
              <a:t> * </a:t>
            </a:r>
            <a:r>
              <a:rPr sz="1800" b="1" dirty="0">
                <a:solidFill>
                  <a:srgbClr val="007020"/>
                </a:solidFill>
                <a:latin typeface="Courier"/>
              </a:rPr>
              <a:t>FROM</a:t>
            </a:r>
            <a:r>
              <a:rPr sz="1800" dirty="0">
                <a:latin typeface="Courier"/>
              </a:rPr>
              <a:t> people;</a:t>
            </a:r>
          </a:p>
          <a:p>
            <a:pPr lvl="1"/>
            <a:r>
              <a:rPr dirty="0"/>
              <a:t>Enter the following code into the editor above the select statement and below the previous statement. Before running the three statements, however, ask the class what they think will happen to the table.</a:t>
            </a:r>
          </a:p>
          <a:p>
            <a:pPr marL="1270000" lvl="0" indent="0">
              <a:buNone/>
            </a:pPr>
            <a:r>
              <a:rPr sz="1800" b="1" dirty="0">
                <a:solidFill>
                  <a:srgbClr val="007020"/>
                </a:solidFill>
                <a:latin typeface="Courier"/>
              </a:rPr>
              <a:t>INSERT</a:t>
            </a:r>
            <a:r>
              <a:rPr sz="1800" dirty="0">
                <a:latin typeface="Courier"/>
              </a:rPr>
              <a:t> </a:t>
            </a:r>
            <a:r>
              <a:rPr sz="1800" b="1" dirty="0">
                <a:solidFill>
                  <a:srgbClr val="007020"/>
                </a:solidFill>
                <a:latin typeface="Courier"/>
              </a:rPr>
              <a:t>INTO</a:t>
            </a:r>
            <a:r>
              <a:rPr sz="1800" dirty="0">
                <a:latin typeface="Courier"/>
              </a:rPr>
              <a:t> people (name, </a:t>
            </a:r>
            <a:r>
              <a:rPr sz="1800" dirty="0" err="1">
                <a:latin typeface="Courier"/>
              </a:rPr>
              <a:t>has_pet</a:t>
            </a:r>
            <a:r>
              <a:rPr sz="1800" dirty="0">
                <a:latin typeface="Courier"/>
              </a:rPr>
              <a:t>, </a:t>
            </a:r>
            <a:r>
              <a:rPr sz="1800" dirty="0" err="1">
                <a:latin typeface="Courier"/>
              </a:rPr>
              <a:t>pet_name</a:t>
            </a:r>
            <a:r>
              <a:rPr sz="1800" dirty="0">
                <a:latin typeface="Courier"/>
              </a:rPr>
              <a:t>, </a:t>
            </a:r>
            <a:r>
              <a:rPr sz="1800" dirty="0" err="1">
                <a:latin typeface="Courier"/>
              </a:rPr>
              <a:t>pet_age</a:t>
            </a:r>
            <a:r>
              <a:rPr sz="1800" dirty="0">
                <a:latin typeface="Courier"/>
              </a:rPr>
              <a:t>)</a:t>
            </a:r>
            <a:br>
              <a:rPr dirty="0"/>
            </a:br>
            <a:r>
              <a:rPr sz="1800" b="1" dirty="0">
                <a:solidFill>
                  <a:srgbClr val="007020"/>
                </a:solidFill>
                <a:latin typeface="Courier"/>
              </a:rPr>
              <a:t>VALUES</a:t>
            </a:r>
            <a:r>
              <a:rPr sz="1800" dirty="0">
                <a:latin typeface="Courier"/>
              </a:rPr>
              <a:t> (</a:t>
            </a:r>
            <a:r>
              <a:rPr sz="1800" dirty="0">
                <a:solidFill>
                  <a:srgbClr val="007020"/>
                </a:solidFill>
                <a:latin typeface="Courier"/>
              </a:rPr>
              <a:t>"Jacob"</a:t>
            </a:r>
            <a:r>
              <a:rPr sz="1800" dirty="0">
                <a:latin typeface="Courier"/>
              </a:rPr>
              <a:t>, </a:t>
            </a:r>
            <a:r>
              <a:rPr sz="1800" b="1" dirty="0">
                <a:solidFill>
                  <a:srgbClr val="007020"/>
                </a:solidFill>
                <a:latin typeface="Courier"/>
              </a:rPr>
              <a:t>true</a:t>
            </a:r>
            <a:r>
              <a:rPr sz="1800" dirty="0">
                <a:latin typeface="Courier"/>
              </a:rPr>
              <a:t>, </a:t>
            </a:r>
            <a:r>
              <a:rPr sz="1800" dirty="0">
                <a:solidFill>
                  <a:srgbClr val="007020"/>
                </a:solidFill>
                <a:latin typeface="Courier"/>
              </a:rPr>
              <a:t>"Misty"</a:t>
            </a:r>
            <a:r>
              <a:rPr sz="1800" dirty="0">
                <a:latin typeface="Courier"/>
              </a:rPr>
              <a:t>, </a:t>
            </a:r>
            <a:r>
              <a:rPr sz="1800" dirty="0">
                <a:solidFill>
                  <a:srgbClr val="40A070"/>
                </a:solidFill>
                <a:latin typeface="Courier"/>
              </a:rPr>
              <a:t>10</a:t>
            </a:r>
            <a:r>
              <a:rPr sz="1800" dirty="0">
                <a:latin typeface="Courier"/>
              </a:rPr>
              <a: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4977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12. </a:t>
            </a:r>
            <a:r>
              <a:rPr lang="en-US" dirty="0"/>
              <a:t>EVERYONE DO:</a:t>
            </a:r>
            <a:br>
              <a:rPr lang="en-US" dirty="0"/>
            </a:br>
            <a:r>
              <a:rPr dirty="0"/>
              <a:t>Adding and Updating Data In Tables </a:t>
            </a:r>
            <a:br>
              <a:rPr lang="en-US" dirty="0"/>
            </a:br>
            <a:r>
              <a:rPr dirty="0"/>
              <a:t>(</a:t>
            </a:r>
            <a:r>
              <a:rPr lang="en-US" dirty="0"/>
              <a:t>11:15</a:t>
            </a:r>
            <a:r>
              <a:rPr dirty="0"/>
              <a:t> PM </a:t>
            </a:r>
            <a:r>
              <a:rPr lang="en-US" dirty="0"/>
              <a:t>–</a:t>
            </a:r>
            <a:r>
              <a:rPr dirty="0"/>
              <a:t> </a:t>
            </a:r>
            <a:r>
              <a:rPr lang="en-US" dirty="0"/>
              <a:t>11:30</a:t>
            </a:r>
            <a:r>
              <a:rPr dirty="0"/>
              <a:t> PM) (15 mins)</a:t>
            </a:r>
          </a:p>
        </p:txBody>
      </p:sp>
      <p:sp>
        <p:nvSpPr>
          <p:cNvPr id="3" name="Content Placeholder 2"/>
          <p:cNvSpPr>
            <a:spLocks noGrp="1"/>
          </p:cNvSpPr>
          <p:nvPr>
            <p:ph idx="1"/>
          </p:nvPr>
        </p:nvSpPr>
        <p:spPr>
          <a:xfrm>
            <a:off x="-22593" y="1847088"/>
            <a:ext cx="12043395" cy="4136266"/>
          </a:xfrm>
        </p:spPr>
        <p:txBody>
          <a:bodyPr/>
          <a:lstStyle/>
          <a:p>
            <a:pPr lvl="1"/>
            <a:r>
              <a:rPr dirty="0"/>
              <a:t>The code WILL run, but as you can see, the data from the first insert statement has been duplicated. This is because, unlike tables and databases, there can be identical data stored within a table. As such, students should make sure to be careful when adding insert statements into their code.</a:t>
            </a:r>
          </a:p>
          <a:p>
            <a:pPr lvl="1"/>
            <a:r>
              <a:rPr dirty="0"/>
              <a:t>Write the following lines of code into the editor underneath the last insert statement and ask the class what they think will happen to the table</a:t>
            </a:r>
          </a:p>
          <a:p>
            <a:pPr marL="1270000" lvl="0" indent="0">
              <a:buNone/>
            </a:pPr>
            <a:r>
              <a:rPr sz="1800" b="1" dirty="0">
                <a:solidFill>
                  <a:srgbClr val="007020"/>
                </a:solidFill>
                <a:latin typeface="Courier"/>
              </a:rPr>
              <a:t>INSERT</a:t>
            </a:r>
            <a:r>
              <a:rPr sz="1800" dirty="0">
                <a:latin typeface="Courier"/>
              </a:rPr>
              <a:t> </a:t>
            </a:r>
            <a:r>
              <a:rPr sz="1800" b="1" dirty="0">
                <a:solidFill>
                  <a:srgbClr val="007020"/>
                </a:solidFill>
                <a:latin typeface="Courier"/>
              </a:rPr>
              <a:t>INTO</a:t>
            </a:r>
            <a:r>
              <a:rPr sz="1800" dirty="0">
                <a:latin typeface="Courier"/>
              </a:rPr>
              <a:t> people (name, </a:t>
            </a:r>
            <a:r>
              <a:rPr sz="1800" dirty="0" err="1">
                <a:latin typeface="Courier"/>
              </a:rPr>
              <a:t>has_pet</a:t>
            </a:r>
            <a:r>
              <a:rPr sz="1800" dirty="0">
                <a:latin typeface="Courier"/>
              </a:rPr>
              <a:t>)</a:t>
            </a:r>
            <a:br>
              <a:rPr dirty="0"/>
            </a:br>
            <a:r>
              <a:rPr sz="1800" b="1" dirty="0">
                <a:solidFill>
                  <a:srgbClr val="007020"/>
                </a:solidFill>
                <a:latin typeface="Courier"/>
              </a:rPr>
              <a:t>VALUES</a:t>
            </a:r>
            <a:r>
              <a:rPr sz="1800" dirty="0">
                <a:latin typeface="Courier"/>
              </a:rPr>
              <a:t> (</a:t>
            </a:r>
            <a:r>
              <a:rPr sz="1800" dirty="0">
                <a:solidFill>
                  <a:srgbClr val="007020"/>
                </a:solidFill>
                <a:latin typeface="Courier"/>
              </a:rPr>
              <a:t>"Peter"</a:t>
            </a:r>
            <a:r>
              <a:rPr sz="1800" dirty="0">
                <a:latin typeface="Courier"/>
              </a:rPr>
              <a:t>, </a:t>
            </a:r>
            <a:r>
              <a:rPr sz="1800" b="1" dirty="0">
                <a:solidFill>
                  <a:srgbClr val="007020"/>
                </a:solidFill>
                <a:latin typeface="Courier"/>
              </a:rPr>
              <a:t>false</a:t>
            </a:r>
            <a:r>
              <a:rPr sz="1800" dirty="0">
                <a:latin typeface="Courier"/>
              </a:rPr>
              <a:t>);</a:t>
            </a:r>
          </a:p>
          <a:p>
            <a:pPr lvl="1"/>
            <a:r>
              <a:rPr dirty="0"/>
              <a:t>Highlight this line of code and the select statement to show how data has been added to only the “name” and “</a:t>
            </a:r>
            <a:r>
              <a:rPr dirty="0" err="1"/>
              <a:t>has_pet</a:t>
            </a:r>
            <a:r>
              <a:rPr dirty="0"/>
              <a:t>” columns of the table while the rest of the row has null values. This is because we filled only those columns that required data while those that did not require data were automatically filled with null values.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0491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a:t>
            </a:r>
            <a:r>
              <a:rPr lang="en-US" dirty="0"/>
              <a:t>3</a:t>
            </a:r>
            <a:r>
              <a:rPr dirty="0"/>
              <a:t>. </a:t>
            </a:r>
            <a:r>
              <a:rPr lang="en-US" dirty="0"/>
              <a:t>EVERYONE DO:</a:t>
            </a:r>
            <a:br>
              <a:rPr lang="en-US" dirty="0"/>
            </a:br>
            <a:r>
              <a:rPr dirty="0"/>
              <a:t>Adding and Updating Data In Tables </a:t>
            </a:r>
            <a:br>
              <a:rPr lang="en-US" dirty="0"/>
            </a:br>
            <a:r>
              <a:rPr dirty="0"/>
              <a:t>(</a:t>
            </a:r>
            <a:r>
              <a:rPr lang="en-US" dirty="0"/>
              <a:t>11:30</a:t>
            </a:r>
            <a:r>
              <a:rPr dirty="0"/>
              <a:t> PM </a:t>
            </a:r>
            <a:r>
              <a:rPr lang="en-US" dirty="0"/>
              <a:t>–</a:t>
            </a:r>
            <a:r>
              <a:rPr dirty="0"/>
              <a:t> </a:t>
            </a:r>
            <a:r>
              <a:rPr lang="en-US" dirty="0"/>
              <a:t>11:45</a:t>
            </a:r>
            <a:r>
              <a:rPr dirty="0"/>
              <a:t> PM) (15 mins)</a:t>
            </a:r>
          </a:p>
        </p:txBody>
      </p:sp>
      <p:sp>
        <p:nvSpPr>
          <p:cNvPr id="3" name="Content Placeholder 2"/>
          <p:cNvSpPr>
            <a:spLocks noGrp="1"/>
          </p:cNvSpPr>
          <p:nvPr>
            <p:ph idx="1"/>
          </p:nvPr>
        </p:nvSpPr>
        <p:spPr>
          <a:xfrm>
            <a:off x="1" y="1847087"/>
            <a:ext cx="11054854" cy="5010911"/>
          </a:xfrm>
        </p:spPr>
        <p:txBody>
          <a:bodyPr/>
          <a:lstStyle/>
          <a:p>
            <a:pPr lvl="1"/>
            <a:r>
              <a:rPr dirty="0"/>
              <a:t>If we were to try to create a new row in our table without filling those columns requiring data, the code would return an error and would not be able to run.</a:t>
            </a:r>
          </a:p>
          <a:p>
            <a:pPr lvl="1"/>
            <a:r>
              <a:rPr dirty="0"/>
              <a:t>Oh! It looks like Peter actually DOES have a pet and we should probably change the data in our table to reflect this! Write the following statement and then see if anyone can figure out what it would do.</a:t>
            </a:r>
          </a:p>
          <a:p>
            <a:pPr marL="1270000" lvl="0" indent="0">
              <a:buNone/>
            </a:pPr>
            <a:r>
              <a:rPr sz="1800" b="1" dirty="0">
                <a:solidFill>
                  <a:srgbClr val="007020"/>
                </a:solidFill>
                <a:latin typeface="Courier"/>
              </a:rPr>
              <a:t>UPDATE</a:t>
            </a:r>
            <a:r>
              <a:rPr sz="1800" dirty="0">
                <a:latin typeface="Courier"/>
              </a:rPr>
              <a:t> people</a:t>
            </a:r>
            <a:br>
              <a:rPr dirty="0"/>
            </a:br>
            <a:r>
              <a:rPr sz="1800" b="1" dirty="0">
                <a:solidFill>
                  <a:srgbClr val="007020"/>
                </a:solidFill>
                <a:latin typeface="Courier"/>
              </a:rPr>
              <a:t>SET</a:t>
            </a:r>
            <a:r>
              <a:rPr sz="1800" dirty="0">
                <a:latin typeface="Courier"/>
              </a:rPr>
              <a:t> </a:t>
            </a:r>
            <a:r>
              <a:rPr sz="1800" dirty="0" err="1">
                <a:latin typeface="Courier"/>
              </a:rPr>
              <a:t>has_pet</a:t>
            </a:r>
            <a:r>
              <a:rPr sz="1800" dirty="0">
                <a:latin typeface="Courier"/>
              </a:rPr>
              <a:t> = </a:t>
            </a:r>
            <a:r>
              <a:rPr sz="1800" b="1" dirty="0">
                <a:solidFill>
                  <a:srgbClr val="007020"/>
                </a:solidFill>
                <a:latin typeface="Courier"/>
              </a:rPr>
              <a:t>true</a:t>
            </a:r>
            <a:br>
              <a:rPr dirty="0"/>
            </a:br>
            <a:r>
              <a:rPr sz="1800" b="1" dirty="0">
                <a:solidFill>
                  <a:srgbClr val="007020"/>
                </a:solidFill>
                <a:latin typeface="Courier"/>
              </a:rPr>
              <a:t>WHERE</a:t>
            </a:r>
            <a:r>
              <a:rPr sz="1800" dirty="0">
                <a:latin typeface="Courier"/>
              </a:rPr>
              <a:t> name = </a:t>
            </a:r>
            <a:r>
              <a:rPr sz="1800" dirty="0">
                <a:solidFill>
                  <a:srgbClr val="007020"/>
                </a:solidFill>
                <a:latin typeface="Courier"/>
              </a:rPr>
              <a:t>"Peter"</a:t>
            </a:r>
            <a:r>
              <a:rPr sz="1800" dirty="0">
                <a:latin typeface="Courier"/>
              </a:rPr>
              <a:t>;</a:t>
            </a:r>
          </a:p>
          <a:p>
            <a:pPr lvl="1"/>
            <a:r>
              <a:rPr dirty="0"/>
              <a:t>This code updates the data stored in the columns specified in the SET statement in the row where the data in the “name” column is equal to “Peter”</a:t>
            </a:r>
          </a:p>
          <a:p>
            <a:pPr lvl="1"/>
            <a:r>
              <a:rPr dirty="0"/>
              <a:t>If we did not include that WHERE statement, then our UPDATE would have set the values for all columns instead of those of a specific row. That would have been a pretty major error and is why the WHERE statement is so important.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42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14. </a:t>
            </a:r>
            <a:r>
              <a:rPr lang="en-US" dirty="0"/>
              <a:t>EVERYONE</a:t>
            </a:r>
            <a:r>
              <a:rPr dirty="0"/>
              <a:t> Do: </a:t>
            </a:r>
            <a:br>
              <a:rPr lang="en-US" dirty="0"/>
            </a:br>
            <a:r>
              <a:rPr dirty="0"/>
              <a:t>The Value of Unique Values </a:t>
            </a:r>
            <a:br>
              <a:rPr lang="en-US" dirty="0"/>
            </a:br>
            <a:r>
              <a:rPr dirty="0"/>
              <a:t>(</a:t>
            </a:r>
            <a:r>
              <a:rPr lang="en-US" dirty="0"/>
              <a:t>11:45</a:t>
            </a:r>
            <a:r>
              <a:rPr dirty="0"/>
              <a:t> PM </a:t>
            </a:r>
            <a:r>
              <a:rPr lang="en-US" dirty="0"/>
              <a:t>–</a:t>
            </a:r>
            <a:r>
              <a:rPr dirty="0"/>
              <a:t> </a:t>
            </a:r>
            <a:r>
              <a:rPr lang="en-US" dirty="0"/>
              <a:t>11:50</a:t>
            </a:r>
            <a:r>
              <a:rPr dirty="0"/>
              <a:t> PM) (</a:t>
            </a:r>
            <a:r>
              <a:rPr lang="en-US" dirty="0"/>
              <a:t>10</a:t>
            </a:r>
            <a:r>
              <a:rPr dirty="0"/>
              <a:t> mins)</a:t>
            </a:r>
          </a:p>
        </p:txBody>
      </p:sp>
      <p:sp>
        <p:nvSpPr>
          <p:cNvPr id="3" name="Content Placeholder 2"/>
          <p:cNvSpPr>
            <a:spLocks noGrp="1"/>
          </p:cNvSpPr>
          <p:nvPr>
            <p:ph idx="1"/>
          </p:nvPr>
        </p:nvSpPr>
        <p:spPr>
          <a:xfrm>
            <a:off x="98855" y="1847088"/>
            <a:ext cx="10956000" cy="4136266"/>
          </a:xfrm>
        </p:spPr>
        <p:txBody>
          <a:bodyPr/>
          <a:lstStyle/>
          <a:p>
            <a:pPr lvl="1"/>
            <a:r>
              <a:rPr dirty="0"/>
              <a:t>You know, that duplicate data in our table is starting to become something of an eyesore… Let’s change that! Type in the following line of code which should remove the rows that contain the string “Ahmed” within the “name” column.</a:t>
            </a:r>
          </a:p>
          <a:p>
            <a:pPr marL="1270000" lvl="0" indent="0">
              <a:buNone/>
            </a:pPr>
            <a:r>
              <a:rPr sz="1800" b="1" dirty="0">
                <a:solidFill>
                  <a:srgbClr val="007020"/>
                </a:solidFill>
                <a:latin typeface="Courier"/>
              </a:rPr>
              <a:t>DELETE</a:t>
            </a:r>
            <a:r>
              <a:rPr sz="1800" dirty="0">
                <a:latin typeface="Courier"/>
              </a:rPr>
              <a:t> </a:t>
            </a:r>
            <a:r>
              <a:rPr sz="1800" b="1" dirty="0">
                <a:solidFill>
                  <a:srgbClr val="007020"/>
                </a:solidFill>
                <a:latin typeface="Courier"/>
              </a:rPr>
              <a:t>FROM</a:t>
            </a:r>
            <a:r>
              <a:rPr sz="1800" dirty="0">
                <a:latin typeface="Courier"/>
              </a:rPr>
              <a:t> people</a:t>
            </a:r>
            <a:br>
              <a:rPr dirty="0"/>
            </a:br>
            <a:r>
              <a:rPr sz="1800" b="1" dirty="0">
                <a:solidFill>
                  <a:srgbClr val="007020"/>
                </a:solidFill>
                <a:latin typeface="Courier"/>
              </a:rPr>
              <a:t>WHERE</a:t>
            </a:r>
            <a:r>
              <a:rPr sz="1800" dirty="0">
                <a:latin typeface="Courier"/>
              </a:rPr>
              <a:t> name = </a:t>
            </a:r>
            <a:r>
              <a:rPr sz="1800" dirty="0">
                <a:solidFill>
                  <a:srgbClr val="007020"/>
                </a:solidFill>
                <a:latin typeface="Courier"/>
              </a:rPr>
              <a:t>"Ahmed"</a:t>
            </a:r>
            <a:r>
              <a:rPr sz="1800" dirty="0">
                <a:latin typeface="Courier"/>
              </a:rPr>
              <a:t>;</a:t>
            </a:r>
          </a:p>
          <a:p>
            <a:pPr lvl="1"/>
            <a:r>
              <a:rPr dirty="0"/>
              <a:t>Well… It deleted the duplicate! Too bad it also deleted the original row as well. That’s a little annoying. See if the class understands why this happened.</a:t>
            </a:r>
          </a:p>
          <a:p>
            <a:pPr lvl="1"/>
            <a:r>
              <a:rPr dirty="0"/>
              <a:t>Because the name “Ahmed” appears twice within the table, SQL assumes that we want to delete every column that contains that name and does not understand that we are simply trying to delete the duplicate.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14. </a:t>
            </a:r>
            <a:r>
              <a:rPr lang="en-US" dirty="0"/>
              <a:t>EVERYONE</a:t>
            </a:r>
            <a:r>
              <a:rPr dirty="0"/>
              <a:t> Do: </a:t>
            </a:r>
            <a:br>
              <a:rPr lang="en-US" dirty="0"/>
            </a:br>
            <a:r>
              <a:rPr dirty="0"/>
              <a:t>The Value of Unique Values </a:t>
            </a:r>
            <a:br>
              <a:rPr lang="en-US" dirty="0"/>
            </a:br>
            <a:r>
              <a:rPr dirty="0"/>
              <a:t>(</a:t>
            </a:r>
            <a:r>
              <a:rPr lang="en-US" dirty="0"/>
              <a:t>11:45</a:t>
            </a:r>
            <a:r>
              <a:rPr dirty="0"/>
              <a:t> PM </a:t>
            </a:r>
            <a:r>
              <a:rPr lang="en-US" dirty="0"/>
              <a:t>–</a:t>
            </a:r>
            <a:r>
              <a:rPr dirty="0"/>
              <a:t> </a:t>
            </a:r>
            <a:r>
              <a:rPr lang="en-US" dirty="0"/>
              <a:t>11:50</a:t>
            </a:r>
            <a:r>
              <a:rPr dirty="0"/>
              <a:t> PM) (</a:t>
            </a:r>
            <a:r>
              <a:rPr lang="en-US" dirty="0"/>
              <a:t>10</a:t>
            </a:r>
            <a:r>
              <a:rPr dirty="0"/>
              <a:t> mins)</a:t>
            </a:r>
          </a:p>
        </p:txBody>
      </p:sp>
      <p:sp>
        <p:nvSpPr>
          <p:cNvPr id="3" name="Content Placeholder 2"/>
          <p:cNvSpPr>
            <a:spLocks noGrp="1"/>
          </p:cNvSpPr>
          <p:nvPr>
            <p:ph idx="1"/>
          </p:nvPr>
        </p:nvSpPr>
        <p:spPr>
          <a:xfrm>
            <a:off x="1" y="1847088"/>
            <a:ext cx="11054854" cy="4136266"/>
          </a:xfrm>
        </p:spPr>
        <p:txBody>
          <a:bodyPr/>
          <a:lstStyle/>
          <a:p>
            <a:r>
              <a:rPr dirty="0"/>
              <a:t>To prevent this kind of thing from occurring, programmers will oftentimes want to create a column that automatically populates each new row with unique data. This allows them to select and affect that row more easily.</a:t>
            </a:r>
            <a:endParaRPr lang="en-US" dirty="0"/>
          </a:p>
          <a:p>
            <a:r>
              <a:rPr lang="en-US" b="1" dirty="0"/>
              <a:t>12-mysql/01-Activities/03-animalsDBWithID/</a:t>
            </a:r>
            <a:r>
              <a:rPr lang="en-US" b="1" dirty="0" err="1"/>
              <a:t>animalsDBWithID.sql</a:t>
            </a:r>
            <a:endParaRPr dirty="0"/>
          </a:p>
          <a:p>
            <a:r>
              <a:rPr lang="en-US" sz="1800" dirty="0"/>
              <a:t>NOTICE: New CREATE TABLE with AUTO_INCREMENT (ID)</a:t>
            </a:r>
            <a:endParaRPr sz="1800" dirty="0"/>
          </a:p>
          <a:p>
            <a:r>
              <a:rPr sz="1800" dirty="0"/>
              <a:t>Explain that a </a:t>
            </a:r>
            <a:r>
              <a:rPr lang="en-US" sz="1800" b="1" dirty="0"/>
              <a:t>PRIMARY KEY</a:t>
            </a:r>
            <a:r>
              <a:rPr sz="1800" dirty="0"/>
              <a:t> uniquely identifies a row.</a:t>
            </a:r>
          </a:p>
          <a:p>
            <a:r>
              <a:rPr sz="2400" dirty="0">
                <a:latin typeface="Courier"/>
              </a:rPr>
              <a:t>AUTO_INCREMENT</a:t>
            </a:r>
            <a:r>
              <a:rPr sz="1800" dirty="0"/>
              <a:t> generates a new value for each inserted record in the table. By default, the starting value for </a:t>
            </a:r>
            <a:r>
              <a:rPr sz="2400" dirty="0">
                <a:latin typeface="Courier"/>
              </a:rPr>
              <a:t>AUTO_INCREMENT</a:t>
            </a:r>
            <a:r>
              <a:rPr sz="1800" dirty="0"/>
              <a:t> is 1, and it will increment by 1 for each new record. We’re using this with our unique </a:t>
            </a:r>
            <a:r>
              <a:rPr sz="2400" dirty="0">
                <a:latin typeface="Courier"/>
              </a:rPr>
              <a:t>PRIMARY KEY</a:t>
            </a:r>
            <a:r>
              <a:rPr sz="1800" dirty="0"/>
              <a:t> so we automatically get unique, incrementing values for each table row.</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725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lang="en-US" dirty="0"/>
              <a:t>PRECLASS DRILL</a:t>
            </a:r>
            <a:endParaRPr dirty="0"/>
          </a:p>
        </p:txBody>
      </p:sp>
      <p:sp>
        <p:nvSpPr>
          <p:cNvPr id="3" name="Content Placeholder 2"/>
          <p:cNvSpPr>
            <a:spLocks noGrp="1"/>
          </p:cNvSpPr>
          <p:nvPr>
            <p:ph idx="1"/>
          </p:nvPr>
        </p:nvSpPr>
        <p:spPr/>
        <p:txBody>
          <a:bodyPr/>
          <a:lstStyle/>
          <a:p>
            <a:pPr marL="1270000" lvl="0" indent="0">
              <a:buNone/>
            </a:pPr>
            <a:r>
              <a:rPr sz="1800" dirty="0">
                <a:latin typeface="Courier"/>
              </a:rPr>
              <a:t>Write a </a:t>
            </a:r>
            <a:r>
              <a:rPr sz="1800" b="1" dirty="0">
                <a:solidFill>
                  <a:srgbClr val="007020"/>
                </a:solidFill>
                <a:latin typeface="Courier"/>
              </a:rPr>
              <a:t>function</a:t>
            </a:r>
            <a:r>
              <a:rPr sz="1800" dirty="0">
                <a:latin typeface="Courier"/>
              </a:rPr>
              <a:t> that takes an array of numbers and returns an array </a:t>
            </a:r>
            <a:r>
              <a:rPr sz="1800" b="1" dirty="0">
                <a:solidFill>
                  <a:srgbClr val="007020"/>
                </a:solidFill>
                <a:latin typeface="Courier"/>
              </a:rPr>
              <a:t>with</a:t>
            </a:r>
            <a:r>
              <a:rPr sz="1800" dirty="0">
                <a:latin typeface="Courier"/>
              </a:rPr>
              <a:t> each number </a:t>
            </a:r>
            <a:r>
              <a:rPr sz="1800" dirty="0">
                <a:solidFill>
                  <a:srgbClr val="19177C"/>
                </a:solidFill>
                <a:latin typeface="Courier"/>
              </a:rPr>
              <a:t>doubled</a:t>
            </a:r>
            <a:r>
              <a:rPr sz="1800" dirty="0">
                <a:latin typeface="Courier"/>
              </a:rPr>
              <a:t>. </a:t>
            </a:r>
            <a:br>
              <a:rPr dirty="0"/>
            </a:br>
            <a:br>
              <a:rPr dirty="0"/>
            </a:br>
            <a:r>
              <a:rPr sz="1800" dirty="0">
                <a:latin typeface="Courier"/>
              </a:rPr>
              <a:t>Ex</a:t>
            </a:r>
            <a:r>
              <a:rPr sz="1800" dirty="0">
                <a:solidFill>
                  <a:srgbClr val="666666"/>
                </a:solidFill>
                <a:latin typeface="Courier"/>
              </a:rPr>
              <a:t>:</a:t>
            </a:r>
            <a:br>
              <a:rPr dirty="0"/>
            </a:br>
            <a:r>
              <a:rPr sz="1800" dirty="0">
                <a:latin typeface="Courier"/>
              </a:rPr>
              <a:t>Input</a:t>
            </a:r>
            <a:r>
              <a:rPr sz="1800" dirty="0">
                <a:solidFill>
                  <a:srgbClr val="666666"/>
                </a:solidFill>
                <a:latin typeface="Courier"/>
              </a:rPr>
              <a:t>:</a:t>
            </a:r>
            <a:r>
              <a:rPr sz="1800" dirty="0">
                <a:latin typeface="Courier"/>
              </a:rPr>
              <a:t> [</a:t>
            </a:r>
            <a:r>
              <a:rPr sz="1800" dirty="0">
                <a:solidFill>
                  <a:srgbClr val="40A070"/>
                </a:solidFill>
                <a:latin typeface="Courier"/>
              </a:rPr>
              <a:t>1</a:t>
            </a:r>
            <a:r>
              <a:rPr sz="1800" dirty="0">
                <a:solidFill>
                  <a:srgbClr val="666666"/>
                </a:solidFill>
                <a:latin typeface="Courier"/>
              </a:rPr>
              <a:t>,</a:t>
            </a:r>
            <a:r>
              <a:rPr sz="1800" dirty="0">
                <a:solidFill>
                  <a:srgbClr val="40A070"/>
                </a:solidFill>
                <a:latin typeface="Courier"/>
              </a:rPr>
              <a:t>2</a:t>
            </a:r>
            <a:r>
              <a:rPr sz="1800" dirty="0">
                <a:solidFill>
                  <a:srgbClr val="666666"/>
                </a:solidFill>
                <a:latin typeface="Courier"/>
              </a:rPr>
              <a:t>,</a:t>
            </a:r>
            <a:r>
              <a:rPr sz="1800" dirty="0">
                <a:solidFill>
                  <a:srgbClr val="40A070"/>
                </a:solidFill>
                <a:latin typeface="Courier"/>
              </a:rPr>
              <a:t>3</a:t>
            </a:r>
            <a:r>
              <a:rPr sz="1800" dirty="0">
                <a:latin typeface="Courier"/>
              </a:rPr>
              <a:t>]</a:t>
            </a:r>
            <a:br>
              <a:rPr dirty="0"/>
            </a:br>
            <a:r>
              <a:rPr sz="1800" dirty="0">
                <a:latin typeface="Courier"/>
              </a:rPr>
              <a:t>Output</a:t>
            </a:r>
            <a:r>
              <a:rPr sz="1800" dirty="0">
                <a:solidFill>
                  <a:srgbClr val="666666"/>
                </a:solidFill>
                <a:latin typeface="Courier"/>
              </a:rPr>
              <a:t>:</a:t>
            </a:r>
            <a:r>
              <a:rPr sz="1800" dirty="0">
                <a:latin typeface="Courier"/>
              </a:rPr>
              <a:t> [</a:t>
            </a:r>
            <a:r>
              <a:rPr sz="1800" dirty="0">
                <a:solidFill>
                  <a:srgbClr val="40A070"/>
                </a:solidFill>
                <a:latin typeface="Courier"/>
              </a:rPr>
              <a:t>2</a:t>
            </a:r>
            <a:r>
              <a:rPr sz="1800" dirty="0">
                <a:solidFill>
                  <a:srgbClr val="666666"/>
                </a:solidFill>
                <a:latin typeface="Courier"/>
              </a:rPr>
              <a:t>,</a:t>
            </a:r>
            <a:r>
              <a:rPr sz="1800" dirty="0">
                <a:solidFill>
                  <a:srgbClr val="40A070"/>
                </a:solidFill>
                <a:latin typeface="Courier"/>
              </a:rPr>
              <a:t>4</a:t>
            </a:r>
            <a:r>
              <a:rPr sz="1800" dirty="0">
                <a:solidFill>
                  <a:srgbClr val="666666"/>
                </a:solidFill>
                <a:latin typeface="Courier"/>
              </a:rPr>
              <a:t>,</a:t>
            </a:r>
            <a:r>
              <a:rPr sz="1800" dirty="0">
                <a:solidFill>
                  <a:srgbClr val="40A070"/>
                </a:solidFill>
                <a:latin typeface="Courier"/>
              </a:rPr>
              <a:t>6</a:t>
            </a:r>
            <a:r>
              <a:rPr sz="1800" dirty="0">
                <a:latin typeface="Courier"/>
              </a:rPr>
              <a:t>]</a:t>
            </a:r>
            <a:br>
              <a:rPr dirty="0"/>
            </a:br>
            <a:br>
              <a:rPr dirty="0"/>
            </a:br>
            <a:r>
              <a:rPr sz="1800" dirty="0">
                <a:latin typeface="Courier"/>
              </a:rPr>
              <a:t>Input</a:t>
            </a:r>
            <a:r>
              <a:rPr sz="1800" dirty="0">
                <a:solidFill>
                  <a:srgbClr val="666666"/>
                </a:solidFill>
                <a:latin typeface="Courier"/>
              </a:rPr>
              <a:t>:</a:t>
            </a:r>
            <a:r>
              <a:rPr sz="1800" dirty="0">
                <a:latin typeface="Courier"/>
              </a:rPr>
              <a:t> [</a:t>
            </a:r>
            <a:r>
              <a:rPr sz="1800" dirty="0">
                <a:solidFill>
                  <a:srgbClr val="666666"/>
                </a:solidFill>
                <a:latin typeface="Courier"/>
              </a:rPr>
              <a:t>-</a:t>
            </a:r>
            <a:r>
              <a:rPr sz="1800" dirty="0">
                <a:solidFill>
                  <a:srgbClr val="40A070"/>
                </a:solidFill>
                <a:latin typeface="Courier"/>
              </a:rPr>
              <a:t>1</a:t>
            </a:r>
            <a:r>
              <a:rPr sz="1800" dirty="0">
                <a:solidFill>
                  <a:srgbClr val="666666"/>
                </a:solidFill>
                <a:latin typeface="Courier"/>
              </a:rPr>
              <a:t>,-</a:t>
            </a:r>
            <a:r>
              <a:rPr sz="1800" dirty="0">
                <a:solidFill>
                  <a:srgbClr val="40A070"/>
                </a:solidFill>
                <a:latin typeface="Courier"/>
              </a:rPr>
              <a:t>2</a:t>
            </a:r>
            <a:r>
              <a:rPr sz="1800" dirty="0">
                <a:solidFill>
                  <a:srgbClr val="666666"/>
                </a:solidFill>
                <a:latin typeface="Courier"/>
              </a:rPr>
              <a:t>,-</a:t>
            </a:r>
            <a:r>
              <a:rPr sz="1800" dirty="0">
                <a:solidFill>
                  <a:srgbClr val="40A070"/>
                </a:solidFill>
                <a:latin typeface="Courier"/>
              </a:rPr>
              <a:t>3</a:t>
            </a:r>
            <a:r>
              <a:rPr sz="1800" dirty="0">
                <a:latin typeface="Courier"/>
              </a:rPr>
              <a:t>]</a:t>
            </a:r>
            <a:br>
              <a:rPr dirty="0"/>
            </a:br>
            <a:r>
              <a:rPr sz="1800" dirty="0">
                <a:latin typeface="Courier"/>
              </a:rPr>
              <a:t>Output</a:t>
            </a:r>
            <a:r>
              <a:rPr sz="1800" dirty="0">
                <a:solidFill>
                  <a:srgbClr val="666666"/>
                </a:solidFill>
                <a:latin typeface="Courier"/>
              </a:rPr>
              <a:t>:</a:t>
            </a:r>
            <a:r>
              <a:rPr sz="1800" dirty="0">
                <a:latin typeface="Courier"/>
              </a:rPr>
              <a:t> [</a:t>
            </a:r>
            <a:r>
              <a:rPr sz="1800" dirty="0">
                <a:solidFill>
                  <a:srgbClr val="666666"/>
                </a:solidFill>
                <a:latin typeface="Courier"/>
              </a:rPr>
              <a:t>-</a:t>
            </a:r>
            <a:r>
              <a:rPr sz="1800" dirty="0">
                <a:solidFill>
                  <a:srgbClr val="40A070"/>
                </a:solidFill>
                <a:latin typeface="Courier"/>
              </a:rPr>
              <a:t>2</a:t>
            </a:r>
            <a:r>
              <a:rPr sz="1800" dirty="0">
                <a:solidFill>
                  <a:srgbClr val="666666"/>
                </a:solidFill>
                <a:latin typeface="Courier"/>
              </a:rPr>
              <a:t>,</a:t>
            </a:r>
            <a:r>
              <a:rPr sz="1800" dirty="0">
                <a:latin typeface="Courier"/>
              </a:rPr>
              <a:t> </a:t>
            </a:r>
            <a:r>
              <a:rPr sz="1800" dirty="0">
                <a:solidFill>
                  <a:srgbClr val="40A070"/>
                </a:solidFill>
                <a:latin typeface="Courier"/>
              </a:rPr>
              <a:t>-4</a:t>
            </a:r>
            <a:r>
              <a:rPr sz="1800" dirty="0">
                <a:solidFill>
                  <a:srgbClr val="666666"/>
                </a:solidFill>
                <a:latin typeface="Courier"/>
              </a:rPr>
              <a:t>,</a:t>
            </a:r>
            <a:r>
              <a:rPr sz="1800" dirty="0">
                <a:latin typeface="Courier"/>
              </a:rPr>
              <a:t> </a:t>
            </a:r>
            <a:r>
              <a:rPr sz="1800" dirty="0">
                <a:solidFill>
                  <a:srgbClr val="40A070"/>
                </a:solidFill>
                <a:latin typeface="Courier"/>
              </a:rPr>
              <a:t>-6</a:t>
            </a:r>
            <a:r>
              <a:rPr sz="1800" dirty="0">
                <a:latin typeface="Courier"/>
              </a:rPr>
              <a:t>]</a:t>
            </a:r>
          </a:p>
          <a:p>
            <a:pPr lvl="1"/>
            <a:r>
              <a:rPr dirty="0"/>
              <a:t>Time permitting, take this opportunity to discuss pure functions and the benefit of returning a new array versus mutating the old array.</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14. </a:t>
            </a:r>
            <a:r>
              <a:rPr lang="en-US" dirty="0"/>
              <a:t>EVERYONE</a:t>
            </a:r>
            <a:r>
              <a:rPr dirty="0"/>
              <a:t> Do: </a:t>
            </a:r>
            <a:br>
              <a:rPr lang="en-US" dirty="0"/>
            </a:br>
            <a:r>
              <a:rPr dirty="0"/>
              <a:t>The Value of Unique Values </a:t>
            </a:r>
            <a:br>
              <a:rPr lang="en-US" dirty="0"/>
            </a:br>
            <a:r>
              <a:rPr dirty="0"/>
              <a:t>(</a:t>
            </a:r>
            <a:r>
              <a:rPr lang="en-US" dirty="0"/>
              <a:t>11:40</a:t>
            </a:r>
            <a:r>
              <a:rPr dirty="0"/>
              <a:t> PM </a:t>
            </a:r>
            <a:r>
              <a:rPr lang="en-US" dirty="0"/>
              <a:t>–</a:t>
            </a:r>
            <a:r>
              <a:rPr dirty="0"/>
              <a:t> </a:t>
            </a:r>
            <a:r>
              <a:rPr lang="en-US" dirty="0"/>
              <a:t>11:50</a:t>
            </a:r>
            <a:r>
              <a:rPr dirty="0"/>
              <a:t> PM) (</a:t>
            </a:r>
            <a:r>
              <a:rPr lang="en-US" dirty="0"/>
              <a:t>10</a:t>
            </a:r>
            <a:r>
              <a:rPr dirty="0"/>
              <a:t> mins)</a:t>
            </a:r>
          </a:p>
        </p:txBody>
      </p:sp>
      <p:sp>
        <p:nvSpPr>
          <p:cNvPr id="3" name="Content Placeholder 2"/>
          <p:cNvSpPr>
            <a:spLocks noGrp="1"/>
          </p:cNvSpPr>
          <p:nvPr>
            <p:ph idx="1"/>
          </p:nvPr>
        </p:nvSpPr>
        <p:spPr>
          <a:xfrm>
            <a:off x="1" y="1847088"/>
            <a:ext cx="11054854" cy="4491928"/>
          </a:xfrm>
        </p:spPr>
        <p:txBody>
          <a:bodyPr/>
          <a:lstStyle/>
          <a:p>
            <a:r>
              <a:rPr dirty="0"/>
              <a:t>Point out that, because it auto-increments, each row’s ID is guaranteed to be unique. This ensures that we don’t identify and update the wrong row when we execute CRUD statements.</a:t>
            </a:r>
          </a:p>
          <a:p>
            <a:r>
              <a:rPr dirty="0"/>
              <a:t>Point out that our insert statements have not changed, as we do not need to insert data specifically into the id column. MySQL automatically provides a value for this column, fulfilling the uniqueness constraint by automatically incrementing the last value used as an ID.</a:t>
            </a:r>
          </a:p>
          <a:p>
            <a:pPr lvl="1"/>
            <a:r>
              <a:rPr dirty="0"/>
              <a:t>We purposefully included the same kind of error that we had within the other code where there are two identical rows. Thanks to the auto-incrementing primary key of id, however, we can now more easily remove the duplicate through using the following code.</a:t>
            </a:r>
          </a:p>
          <a:p>
            <a:pPr marL="1270000" lvl="0" indent="0">
              <a:buNone/>
            </a:pPr>
            <a:r>
              <a:rPr sz="1800" b="1" dirty="0">
                <a:solidFill>
                  <a:srgbClr val="007020"/>
                </a:solidFill>
                <a:latin typeface="Courier"/>
              </a:rPr>
              <a:t>DELETE</a:t>
            </a:r>
            <a:r>
              <a:rPr sz="1800" dirty="0">
                <a:latin typeface="Courier"/>
              </a:rPr>
              <a:t> </a:t>
            </a:r>
            <a:r>
              <a:rPr sz="1800" b="1" dirty="0">
                <a:solidFill>
                  <a:srgbClr val="007020"/>
                </a:solidFill>
                <a:latin typeface="Courier"/>
              </a:rPr>
              <a:t>FROM</a:t>
            </a:r>
            <a:r>
              <a:rPr sz="1800" dirty="0">
                <a:latin typeface="Courier"/>
              </a:rPr>
              <a:t> people</a:t>
            </a:r>
            <a:br>
              <a:rPr dirty="0"/>
            </a:br>
            <a:r>
              <a:rPr sz="1800" b="1" dirty="0">
                <a:solidFill>
                  <a:srgbClr val="007020"/>
                </a:solidFill>
                <a:latin typeface="Courier"/>
              </a:rPr>
              <a:t>WHERE</a:t>
            </a:r>
            <a:r>
              <a:rPr sz="1800" dirty="0">
                <a:latin typeface="Courier"/>
              </a:rPr>
              <a:t> </a:t>
            </a:r>
            <a:r>
              <a:rPr sz="1800" b="1" dirty="0">
                <a:solidFill>
                  <a:srgbClr val="007020"/>
                </a:solidFill>
                <a:latin typeface="Courier"/>
              </a:rPr>
              <a:t>id</a:t>
            </a:r>
            <a:r>
              <a:rPr sz="1800" dirty="0">
                <a:latin typeface="Courier"/>
              </a:rPr>
              <a:t> = </a:t>
            </a:r>
            <a:r>
              <a:rPr sz="1800" dirty="0">
                <a:solidFill>
                  <a:srgbClr val="40A070"/>
                </a:solidFill>
                <a:latin typeface="Courier"/>
              </a:rPr>
              <a:t>2</a:t>
            </a:r>
            <a:r>
              <a:rPr sz="1800" dirty="0">
                <a:latin typeface="Courier"/>
              </a:rPr>
              <a:t>;</a:t>
            </a:r>
          </a:p>
          <a:p>
            <a:pPr lvl="1"/>
            <a:r>
              <a:rPr dirty="0"/>
              <a:t>This does precisely what we wanted it to: Delete the duplicate, and preserve the original.</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6231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15. </a:t>
            </a:r>
            <a:r>
              <a:rPr lang="en-US" dirty="0"/>
              <a:t>EVERYONE</a:t>
            </a:r>
            <a:r>
              <a:rPr dirty="0"/>
              <a:t> Do: </a:t>
            </a:r>
            <a:br>
              <a:rPr lang="en-US" dirty="0"/>
            </a:br>
            <a:r>
              <a:rPr dirty="0"/>
              <a:t>Making and Using an ID Column </a:t>
            </a:r>
            <a:br>
              <a:rPr lang="en-US" dirty="0"/>
            </a:br>
            <a:r>
              <a:rPr dirty="0"/>
              <a:t>(</a:t>
            </a:r>
            <a:r>
              <a:rPr lang="en-US" dirty="0"/>
              <a:t>11:50</a:t>
            </a:r>
            <a:r>
              <a:rPr dirty="0"/>
              <a:t> PM </a:t>
            </a:r>
            <a:r>
              <a:rPr lang="en-US" dirty="0"/>
              <a:t>–</a:t>
            </a:r>
            <a:r>
              <a:rPr dirty="0"/>
              <a:t> </a:t>
            </a:r>
            <a:r>
              <a:rPr lang="en-US" dirty="0"/>
              <a:t>12:00</a:t>
            </a:r>
            <a:r>
              <a:rPr dirty="0"/>
              <a:t> PM) (10 mins)</a:t>
            </a:r>
          </a:p>
        </p:txBody>
      </p:sp>
      <p:sp>
        <p:nvSpPr>
          <p:cNvPr id="3" name="Content Placeholder 2"/>
          <p:cNvSpPr>
            <a:spLocks noGrp="1"/>
          </p:cNvSpPr>
          <p:nvPr>
            <p:ph idx="1"/>
          </p:nvPr>
        </p:nvSpPr>
        <p:spPr/>
        <p:txBody>
          <a:bodyPr/>
          <a:lstStyle/>
          <a:p>
            <a:pPr lvl="1"/>
            <a:r>
              <a:rPr lang="en-US" dirty="0"/>
              <a:t>DISCUSS AND EXAMINE</a:t>
            </a:r>
            <a:endParaRPr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11. BREAK TIME </a:t>
            </a:r>
            <a:br>
              <a:rPr lang="en-US" dirty="0"/>
            </a:br>
            <a:r>
              <a:rPr dirty="0"/>
              <a:t>(</a:t>
            </a:r>
            <a:r>
              <a:rPr lang="en-US" dirty="0"/>
              <a:t>12:00</a:t>
            </a:r>
            <a:r>
              <a:rPr dirty="0"/>
              <a:t> AM </a:t>
            </a:r>
            <a:r>
              <a:rPr lang="en-US" dirty="0"/>
              <a:t>–</a:t>
            </a:r>
            <a:r>
              <a:rPr dirty="0"/>
              <a:t> </a:t>
            </a:r>
            <a:r>
              <a:rPr lang="en-US" dirty="0"/>
              <a:t>12:45</a:t>
            </a:r>
            <a:r>
              <a:rPr dirty="0"/>
              <a:t> PM) (45 mins)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16. Everyone Do: </a:t>
            </a:r>
            <a:br>
              <a:rPr lang="en-US" dirty="0"/>
            </a:br>
            <a:r>
              <a:rPr dirty="0" err="1"/>
              <a:t>programming_db</a:t>
            </a:r>
            <a:r>
              <a:rPr dirty="0"/>
              <a:t> Solution </a:t>
            </a:r>
            <a:br>
              <a:rPr lang="en-US" dirty="0"/>
            </a:br>
            <a:r>
              <a:rPr dirty="0"/>
              <a:t>(12:4</a:t>
            </a:r>
            <a:r>
              <a:rPr lang="en-US" dirty="0"/>
              <a:t>5</a:t>
            </a:r>
            <a:r>
              <a:rPr dirty="0"/>
              <a:t> PM - 12:55 PM) (1</a:t>
            </a:r>
            <a:r>
              <a:rPr lang="en-US" dirty="0"/>
              <a:t>0</a:t>
            </a:r>
            <a:r>
              <a:rPr dirty="0"/>
              <a:t> mins)</a:t>
            </a:r>
          </a:p>
        </p:txBody>
      </p:sp>
      <p:sp>
        <p:nvSpPr>
          <p:cNvPr id="3" name="Content Placeholder 2"/>
          <p:cNvSpPr>
            <a:spLocks noGrp="1"/>
          </p:cNvSpPr>
          <p:nvPr>
            <p:ph idx="1"/>
          </p:nvPr>
        </p:nvSpPr>
        <p:spPr/>
        <p:txBody>
          <a:bodyPr/>
          <a:lstStyle/>
          <a:p>
            <a:pPr lvl="1"/>
            <a:r>
              <a:rPr lang="en-US" b="1" dirty="0"/>
              <a:t>12-mysql/01-Activities/04-programmingDB</a:t>
            </a:r>
          </a:p>
          <a:p>
            <a:pPr lvl="1"/>
            <a:r>
              <a:rPr lang="en-US" dirty="0"/>
              <a:t>REVIEW:</a:t>
            </a:r>
          </a:p>
          <a:p>
            <a:pPr lvl="1"/>
            <a:r>
              <a:rPr dirty="0"/>
              <a:t>Go over the bits of code which create “id” and set it as the primary key once more. Make sure everyone understands how this works and explain how useful this will be in this week’s homework.</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t>17. Instructor Do: Breaking Into the Join (12:55 PM - 1:05 PM) (10 mins)</a:t>
            </a:r>
          </a:p>
        </p:txBody>
      </p:sp>
      <p:sp>
        <p:nvSpPr>
          <p:cNvPr id="3" name="Content Placeholder 2"/>
          <p:cNvSpPr>
            <a:spLocks noGrp="1"/>
          </p:cNvSpPr>
          <p:nvPr>
            <p:ph idx="1"/>
          </p:nvPr>
        </p:nvSpPr>
        <p:spPr/>
        <p:txBody>
          <a:bodyPr/>
          <a:lstStyle/>
          <a:p>
            <a:pPr lvl="1"/>
            <a:r>
              <a:rPr dirty="0"/>
              <a:t>Joins allow those using MySQL to combine two or more individual tables together using a value that is shared between them.</a:t>
            </a:r>
          </a:p>
          <a:p>
            <a:pPr lvl="1"/>
            <a:r>
              <a:rPr lang="en-US" b="1" dirty="0"/>
              <a:t>12-mysql/01-Activities/05-booksDB/</a:t>
            </a:r>
            <a:r>
              <a:rPr lang="en-US" b="1" dirty="0" err="1"/>
              <a:t>books.sql</a:t>
            </a:r>
            <a:endParaRPr lang="en-US" b="1" dirty="0"/>
          </a:p>
          <a:p>
            <a:pPr lvl="1"/>
            <a:r>
              <a:rPr dirty="0"/>
              <a:t>Explain that we can utilize joins to combine and display data from both tables. Point out how the </a:t>
            </a:r>
            <a:r>
              <a:rPr sz="1800" dirty="0">
                <a:latin typeface="Courier"/>
              </a:rPr>
              <a:t>books</a:t>
            </a:r>
            <a:r>
              <a:rPr dirty="0"/>
              <a:t> table has a foreign key of </a:t>
            </a:r>
            <a:r>
              <a:rPr sz="1800" dirty="0" err="1">
                <a:latin typeface="Courier"/>
              </a:rPr>
              <a:t>authorId</a:t>
            </a:r>
            <a:r>
              <a:rPr dirty="0"/>
              <a:t> which corresponds to the </a:t>
            </a:r>
            <a:r>
              <a:rPr sz="1800" dirty="0">
                <a:latin typeface="Courier"/>
              </a:rPr>
              <a:t>id</a:t>
            </a:r>
            <a:r>
              <a:rPr dirty="0"/>
              <a:t> of a row in the </a:t>
            </a:r>
            <a:r>
              <a:rPr sz="1800" dirty="0">
                <a:latin typeface="Courier"/>
              </a:rPr>
              <a:t>authors</a:t>
            </a:r>
            <a:r>
              <a:rPr dirty="0"/>
              <a:t> table. Explain that these tables have what’s known as a one-to-many relationship, since a book can only have one author, but an author can have many books.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17. Instructor Do: </a:t>
            </a:r>
            <a:br>
              <a:rPr lang="en-US" dirty="0"/>
            </a:br>
            <a:r>
              <a:rPr dirty="0"/>
              <a:t>Breaking Into the Join </a:t>
            </a:r>
            <a:br>
              <a:rPr lang="en-US" dirty="0"/>
            </a:br>
            <a:r>
              <a:rPr dirty="0"/>
              <a:t>(12:55 PM - 1:05 PM) (10 mins)</a:t>
            </a:r>
          </a:p>
        </p:txBody>
      </p:sp>
      <p:sp>
        <p:nvSpPr>
          <p:cNvPr id="3" name="Content Placeholder 2"/>
          <p:cNvSpPr>
            <a:spLocks noGrp="1"/>
          </p:cNvSpPr>
          <p:nvPr>
            <p:ph idx="1"/>
          </p:nvPr>
        </p:nvSpPr>
        <p:spPr/>
        <p:txBody>
          <a:bodyPr/>
          <a:lstStyle/>
          <a:p>
            <a:pPr lvl="1"/>
            <a:r>
              <a:rPr lang="en-US" dirty="0"/>
              <a:t>Explain that foreign keys are most commonly used to relate tables since primary keys are unique and won’t change. Demonstrate each query below, showing students the resulting table, and explaining the differences between each join.</a:t>
            </a:r>
          </a:p>
          <a:p>
            <a:pPr lvl="1"/>
            <a:r>
              <a:rPr lang="en-US" dirty="0"/>
              <a:t>INNER JOIN: Combines tables where the specified data-values within a column match one-another</a:t>
            </a:r>
          </a:p>
          <a:p>
            <a:pPr lvl="1"/>
            <a:r>
              <a:rPr lang="en-US" dirty="0"/>
              <a:t>LEFT JOIN: Combines tables and shows all of the values of the first table specified while only the values which match on the second side will be shown</a:t>
            </a:r>
          </a:p>
          <a:p>
            <a:pPr lvl="1"/>
            <a:r>
              <a:rPr lang="en-US" dirty="0"/>
              <a:t>RIGHT JOIN: Combines tables and shows all of the values of the second table specified while only the values which match on the first table will be shown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5034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18. </a:t>
            </a:r>
            <a:r>
              <a:rPr lang="en-US" dirty="0"/>
              <a:t>EVERYONE</a:t>
            </a:r>
            <a:r>
              <a:rPr dirty="0"/>
              <a:t> Do: </a:t>
            </a:r>
            <a:br>
              <a:rPr lang="en-US" dirty="0"/>
            </a:br>
            <a:r>
              <a:rPr dirty="0"/>
              <a:t>Creating a Database Connection Demo </a:t>
            </a:r>
            <a:br>
              <a:rPr lang="en-US" dirty="0"/>
            </a:br>
            <a:r>
              <a:rPr dirty="0"/>
              <a:t>(1:05 PM - 1:10 PM) (5 mins)</a:t>
            </a:r>
          </a:p>
        </p:txBody>
      </p:sp>
      <p:sp>
        <p:nvSpPr>
          <p:cNvPr id="3" name="Content Placeholder 2"/>
          <p:cNvSpPr>
            <a:spLocks noGrp="1"/>
          </p:cNvSpPr>
          <p:nvPr>
            <p:ph idx="1"/>
          </p:nvPr>
        </p:nvSpPr>
        <p:spPr/>
        <p:txBody>
          <a:bodyPr/>
          <a:lstStyle/>
          <a:p>
            <a:pPr lvl="1"/>
            <a:r>
              <a:rPr dirty="0"/>
              <a:t>First thing is first, we cannot manipulate the data within a MySQL database without first creating a connection to that specific database. This is actually a lot easier than it sounds thanks to the “MySQL” package for Node.</a:t>
            </a:r>
          </a:p>
          <a:p>
            <a:pPr lvl="1"/>
            <a:r>
              <a:rPr sz="1800" b="1" dirty="0" err="1">
                <a:latin typeface="Courier"/>
              </a:rPr>
              <a:t>npm</a:t>
            </a:r>
            <a:r>
              <a:rPr sz="1800" b="1" dirty="0">
                <a:latin typeface="Courier"/>
              </a:rPr>
              <a:t> install </a:t>
            </a:r>
            <a:r>
              <a:rPr sz="1800" b="1" dirty="0" err="1">
                <a:latin typeface="Courier"/>
              </a:rPr>
              <a:t>mysql</a:t>
            </a:r>
            <a:endParaRPr lang="en-US" sz="1800" b="1" dirty="0">
              <a:latin typeface="Courier"/>
            </a:endParaRPr>
          </a:p>
          <a:p>
            <a:pPr lvl="1"/>
            <a:r>
              <a:rPr lang="en-US" b="1" dirty="0"/>
              <a:t>12-mysql/01-Activities/06-iceCreamWithConnection/</a:t>
            </a:r>
            <a:r>
              <a:rPr lang="en-US" b="1" dirty="0" err="1"/>
              <a:t>iceCreamDBConnection.js</a:t>
            </a:r>
            <a:endParaRPr lang="en-US" b="1" dirty="0"/>
          </a:p>
          <a:p>
            <a:pPr lvl="1"/>
            <a:r>
              <a:rPr lang="en-US" b="1" dirty="0"/>
              <a:t>Let’s </a:t>
            </a:r>
            <a:r>
              <a:rPr lang="en-US" b="1" dirty="0" err="1"/>
              <a:t>Reveiew</a:t>
            </a:r>
            <a:r>
              <a:rPr lang="en-US" b="1" dirty="0"/>
              <a:t> the code together</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19. </a:t>
            </a:r>
            <a:r>
              <a:rPr lang="en-US" dirty="0"/>
              <a:t>EVERYONE</a:t>
            </a:r>
            <a:r>
              <a:rPr dirty="0"/>
              <a:t> Do: </a:t>
            </a:r>
            <a:br>
              <a:rPr lang="en-US" dirty="0"/>
            </a:br>
            <a:r>
              <a:rPr dirty="0"/>
              <a:t>Creating a Database Connection </a:t>
            </a:r>
            <a:br>
              <a:rPr lang="en-US" dirty="0"/>
            </a:br>
            <a:r>
              <a:rPr dirty="0"/>
              <a:t>(1:10 PM - 1:20 PM) (10 mins)</a:t>
            </a:r>
          </a:p>
        </p:txBody>
      </p:sp>
      <p:sp>
        <p:nvSpPr>
          <p:cNvPr id="3" name="Content Placeholder 2"/>
          <p:cNvSpPr>
            <a:spLocks noGrp="1"/>
          </p:cNvSpPr>
          <p:nvPr>
            <p:ph idx="1"/>
          </p:nvPr>
        </p:nvSpPr>
        <p:spPr>
          <a:xfrm>
            <a:off x="0" y="1847087"/>
            <a:ext cx="12191999" cy="4701983"/>
          </a:xfrm>
        </p:spPr>
        <p:txBody>
          <a:bodyPr/>
          <a:lstStyle/>
          <a:p>
            <a:pPr lvl="1"/>
            <a:r>
              <a:rPr lang="en-US" sz="2000" b="1" dirty="0"/>
              <a:t>12-mysql/01-Activities/08-playlistRead</a:t>
            </a:r>
          </a:p>
          <a:p>
            <a:pPr lvl="1"/>
            <a:r>
              <a:rPr b="1" dirty="0"/>
              <a:t>Instructions</a:t>
            </a:r>
          </a:p>
          <a:p>
            <a:pPr lvl="1"/>
            <a:r>
              <a:rPr sz="1600" dirty="0"/>
              <a:t>Throughout this class we are going to be working on creating an application that takes in music data to create personalized playlists</a:t>
            </a:r>
          </a:p>
          <a:p>
            <a:pPr lvl="1"/>
            <a:r>
              <a:rPr sz="1600" dirty="0"/>
              <a:t>For now we will simply be creating your database in MySQL and then creating a connection to said database using Node. </a:t>
            </a:r>
            <a:endParaRPr lang="en-US" sz="1600" dirty="0"/>
          </a:p>
          <a:p>
            <a:pPr lvl="1"/>
            <a:r>
              <a:rPr sz="1600" b="1" dirty="0"/>
              <a:t>Remember, you must create a database before attempting to connect to it. Doing otherwise will return an error.</a:t>
            </a:r>
          </a:p>
          <a:p>
            <a:pPr lvl="1"/>
            <a:r>
              <a:rPr lang="en-US" sz="2000" dirty="0"/>
              <a:t>Using MySQL Workbench, create a table in your database with four columns…</a:t>
            </a:r>
          </a:p>
          <a:p>
            <a:pPr lvl="2"/>
            <a:r>
              <a:rPr sz="1800" dirty="0"/>
              <a:t>Primary Key of “ID” which auto-increments</a:t>
            </a:r>
          </a:p>
          <a:p>
            <a:pPr lvl="2"/>
            <a:r>
              <a:rPr sz="1800" dirty="0"/>
              <a:t>A column called “title”</a:t>
            </a:r>
          </a:p>
          <a:p>
            <a:pPr lvl="2"/>
            <a:r>
              <a:rPr sz="1800" dirty="0"/>
              <a:t>A column called “artist”</a:t>
            </a:r>
          </a:p>
          <a:p>
            <a:pPr lvl="2"/>
            <a:r>
              <a:rPr sz="1800" dirty="0"/>
              <a:t>A column called “genre”</a:t>
            </a:r>
          </a:p>
          <a:p>
            <a:pPr lvl="2"/>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896" y="0"/>
            <a:ext cx="9603275" cy="1341772"/>
          </a:xfrm>
        </p:spPr>
        <p:txBody>
          <a:bodyPr/>
          <a:lstStyle/>
          <a:p>
            <a:pPr marL="0" lvl="0" indent="0">
              <a:buNone/>
            </a:pPr>
            <a:r>
              <a:rPr dirty="0"/>
              <a:t>21. </a:t>
            </a:r>
            <a:r>
              <a:rPr lang="en-US" dirty="0"/>
              <a:t>EVERYONE</a:t>
            </a:r>
            <a:r>
              <a:rPr dirty="0"/>
              <a:t> Do: </a:t>
            </a:r>
            <a:br>
              <a:rPr lang="en-US" dirty="0"/>
            </a:br>
            <a:r>
              <a:rPr dirty="0"/>
              <a:t>Collecting Data From a Database </a:t>
            </a:r>
            <a:br>
              <a:rPr lang="en-US" dirty="0"/>
            </a:br>
            <a:r>
              <a:rPr dirty="0"/>
              <a:t>(1:30 PM - 1:45 PM) (15 mins)</a:t>
            </a:r>
          </a:p>
        </p:txBody>
      </p:sp>
      <p:sp>
        <p:nvSpPr>
          <p:cNvPr id="3" name="Content Placeholder 2"/>
          <p:cNvSpPr>
            <a:spLocks noGrp="1"/>
          </p:cNvSpPr>
          <p:nvPr>
            <p:ph idx="1"/>
          </p:nvPr>
        </p:nvSpPr>
        <p:spPr>
          <a:xfrm>
            <a:off x="0" y="1397130"/>
            <a:ext cx="12191999" cy="4677280"/>
          </a:xfrm>
        </p:spPr>
        <p:txBody>
          <a:bodyPr/>
          <a:lstStyle/>
          <a:p>
            <a:pPr marL="91440" lvl="1"/>
            <a:r>
              <a:rPr lang="en-US" b="1" dirty="0"/>
              <a:t>12-mysql/01-Activities/08-playlistRead</a:t>
            </a:r>
          </a:p>
          <a:p>
            <a:pPr marL="91440" lvl="1"/>
            <a:r>
              <a:rPr b="1" dirty="0"/>
              <a:t>Instructions</a:t>
            </a:r>
          </a:p>
          <a:p>
            <a:pPr marL="91440" lvl="1"/>
            <a:r>
              <a:rPr dirty="0"/>
              <a:t>Using the connection and song data you put together earlier into the class, we are going to print playlists to the Git Bash console based upon the genre or artist.</a:t>
            </a:r>
          </a:p>
          <a:p>
            <a:pPr marL="91440" lvl="1"/>
            <a:r>
              <a:rPr dirty="0"/>
              <a:t>First create code that prints all songs within your database to the terminal.</a:t>
            </a:r>
          </a:p>
          <a:p>
            <a:pPr marL="91440" lvl="1"/>
            <a:r>
              <a:rPr dirty="0"/>
              <a:t>Now create code that prints songs of a specific genre/artist to the terminal.</a:t>
            </a:r>
          </a:p>
          <a:p>
            <a:pPr marL="91440" lvl="2"/>
            <a:r>
              <a:rPr sz="1800" dirty="0"/>
              <a:t>HINT: Remember that you can call specific data using SQL commands we went over last class. If you are having trouble, make sure to look into SQL commands once more.</a:t>
            </a:r>
          </a:p>
          <a:p>
            <a:pPr marL="91440" lvl="1"/>
            <a:r>
              <a:rPr dirty="0"/>
              <a:t>BONUS: Use ‘placeholder’ values or string concatenation to build a MySQL query which allows you to change pieces of the query on the fly (e.g. using a variable to build the </a:t>
            </a:r>
            <a:r>
              <a:rPr sz="2000" dirty="0">
                <a:latin typeface="Courier"/>
              </a:rPr>
              <a:t>WHERE</a:t>
            </a:r>
            <a:r>
              <a:rPr dirty="0"/>
              <a:t> clause, instead of a static string).</a:t>
            </a:r>
          </a:p>
          <a:p>
            <a:pPr marL="91440" lvl="2"/>
            <a:r>
              <a:rPr sz="1800" dirty="0"/>
              <a:t>There are a couple different ways to accomplish this task, but the most common one can be found within the </a:t>
            </a:r>
            <a:r>
              <a:rPr sz="1800" dirty="0">
                <a:hlinkClick r:id="rId2"/>
              </a:rPr>
              <a:t>documentation for the MySQL package</a:t>
            </a:r>
            <a:r>
              <a:rPr sz="1800" dirty="0"/>
              <a: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t>22. Everyone Do: Collecting Data From a Database (1:45 PM - 1:55 PM) (10 mins)</a:t>
            </a:r>
          </a:p>
        </p:txBody>
      </p:sp>
      <p:sp>
        <p:nvSpPr>
          <p:cNvPr id="3" name="Content Placeholder 2"/>
          <p:cNvSpPr>
            <a:spLocks noGrp="1"/>
          </p:cNvSpPr>
          <p:nvPr>
            <p:ph idx="1"/>
          </p:nvPr>
        </p:nvSpPr>
        <p:spPr/>
        <p:txBody>
          <a:bodyPr/>
          <a:lstStyle/>
          <a:p>
            <a:pPr lvl="1"/>
            <a:r>
              <a:rPr dirty="0"/>
              <a:t>Open up the file titled </a:t>
            </a:r>
            <a:r>
              <a:rPr sz="1800" dirty="0" err="1">
                <a:latin typeface="Courier"/>
              </a:rPr>
              <a:t>playlistRead.js</a:t>
            </a:r>
            <a:r>
              <a:rPr dirty="0"/>
              <a:t> in </a:t>
            </a:r>
            <a:r>
              <a:rPr sz="1800" dirty="0">
                <a:latin typeface="Courier"/>
              </a:rPr>
              <a:t>08-playlistRead</a:t>
            </a:r>
            <a:r>
              <a:rPr dirty="0"/>
              <a:t> in your editor to go over some of the finer points of the past assignment.</a:t>
            </a:r>
          </a:p>
          <a:p>
            <a:pPr lvl="1">
              <a:buNone/>
            </a:pPr>
            <a:r>
              <a:rPr dirty="0"/>
              <a:t>Playlist Data</a:t>
            </a:r>
          </a:p>
          <a:p>
            <a:pPr lvl="1"/>
            <a:r>
              <a:t>While the first query is much like that which we went over earlier, the second one is the one that is most interesting because it contains a query that seems incomplete as there is a question mark at the end of it. </a:t>
            </a:r>
            <a:r>
              <a:rPr dirty="0"/>
              <a:t>What this syntax allows the user to do, however, is place an array after the query string whose contents will replace the question marks with those variables contained within the array.</a:t>
            </a:r>
          </a:p>
          <a:p>
            <a:pPr lvl="2"/>
            <a:r>
              <a:rPr dirty="0"/>
              <a:t>Why is this useful? It allows for programmers to plug in multiple variables using the same bit of code. We will go over this kind of thing more in future classes, but anything that makes a piece of code more reusable is a bonus in the wild world of programming.</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err="1"/>
              <a:t>PrecLASS</a:t>
            </a:r>
            <a:r>
              <a:rPr lang="en-US" dirty="0"/>
              <a:t> CHALLENGE</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endParaRPr lang="en-US" dirty="0"/>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555905" y="1577400"/>
            <a:ext cx="8656537" cy="3785652"/>
          </a:xfrm>
          <a:prstGeom prst="rect">
            <a:avLst/>
          </a:prstGeom>
          <a:noFill/>
        </p:spPr>
        <p:txBody>
          <a:bodyPr wrap="none" rtlCol="0">
            <a:spAutoFit/>
          </a:bodyPr>
          <a:lstStyle/>
          <a:p>
            <a:pPr marL="1270000" lvl="0" indent="0">
              <a:buNone/>
            </a:pPr>
            <a:r>
              <a:rPr lang="en-US" sz="2400" b="1" dirty="0">
                <a:solidFill>
                  <a:srgbClr val="007020"/>
                </a:solidFill>
                <a:latin typeface="Courier"/>
              </a:rPr>
              <a:t>var</a:t>
            </a:r>
            <a:r>
              <a:rPr lang="en-US" sz="2400" dirty="0">
                <a:latin typeface="Courier"/>
              </a:rPr>
              <a:t> double </a:t>
            </a:r>
            <a:r>
              <a:rPr lang="en-US" sz="2400" dirty="0">
                <a:solidFill>
                  <a:srgbClr val="666666"/>
                </a:solidFill>
                <a:latin typeface="Courier"/>
              </a:rPr>
              <a:t>=</a:t>
            </a:r>
            <a:r>
              <a:rPr lang="en-US" sz="2400" dirty="0">
                <a:latin typeface="Courier"/>
              </a:rPr>
              <a:t> </a:t>
            </a:r>
            <a:r>
              <a:rPr lang="en-US" sz="2400" b="1" dirty="0">
                <a:solidFill>
                  <a:srgbClr val="007020"/>
                </a:solidFill>
                <a:latin typeface="Courier"/>
              </a:rPr>
              <a:t>function</a:t>
            </a:r>
            <a:r>
              <a:rPr lang="en-US" sz="2400" dirty="0">
                <a:latin typeface="Courier"/>
              </a:rPr>
              <a:t>(</a:t>
            </a:r>
            <a:r>
              <a:rPr lang="en-US" sz="2400" dirty="0" err="1">
                <a:latin typeface="Courier"/>
              </a:rPr>
              <a:t>arr</a:t>
            </a:r>
            <a:r>
              <a:rPr lang="en-US" sz="2400" dirty="0">
                <a:latin typeface="Courier"/>
              </a:rPr>
              <a:t>)</a:t>
            </a:r>
            <a:r>
              <a:rPr lang="en-US" sz="2400" dirty="0">
                <a:solidFill>
                  <a:srgbClr val="666666"/>
                </a:solidFill>
                <a:latin typeface="Courier"/>
              </a:rPr>
              <a:t>{</a:t>
            </a:r>
            <a:br>
              <a:rPr lang="en-US" sz="2400" dirty="0"/>
            </a:br>
            <a:r>
              <a:rPr lang="en-US" sz="2400" dirty="0">
                <a:latin typeface="Courier"/>
              </a:rPr>
              <a:t>  </a:t>
            </a:r>
            <a:r>
              <a:rPr lang="en-US" sz="2400" b="1" dirty="0">
                <a:solidFill>
                  <a:srgbClr val="007020"/>
                </a:solidFill>
                <a:latin typeface="Courier"/>
              </a:rPr>
              <a:t>var</a:t>
            </a:r>
            <a:r>
              <a:rPr lang="en-US" sz="2400" dirty="0">
                <a:latin typeface="Courier"/>
              </a:rPr>
              <a:t> </a:t>
            </a:r>
            <a:r>
              <a:rPr lang="en-US" sz="2400" dirty="0" err="1">
                <a:latin typeface="Courier"/>
              </a:rPr>
              <a:t>newArr</a:t>
            </a:r>
            <a:r>
              <a:rPr lang="en-US" sz="2400" dirty="0">
                <a:latin typeface="Courier"/>
              </a:rPr>
              <a:t> </a:t>
            </a:r>
            <a:r>
              <a:rPr lang="en-US" sz="2400" dirty="0">
                <a:solidFill>
                  <a:srgbClr val="666666"/>
                </a:solidFill>
                <a:latin typeface="Courier"/>
              </a:rPr>
              <a:t>=</a:t>
            </a:r>
            <a:r>
              <a:rPr lang="en-US" sz="2400" dirty="0">
                <a:latin typeface="Courier"/>
              </a:rPr>
              <a:t> []</a:t>
            </a:r>
            <a:r>
              <a:rPr lang="en-US" sz="2400" dirty="0">
                <a:solidFill>
                  <a:srgbClr val="666666"/>
                </a:solidFill>
                <a:latin typeface="Courier"/>
              </a:rPr>
              <a:t>;</a:t>
            </a:r>
            <a:br>
              <a:rPr lang="en-US" sz="2400" dirty="0"/>
            </a:br>
            <a:br>
              <a:rPr lang="en-US" sz="2400" dirty="0"/>
            </a:br>
            <a:r>
              <a:rPr lang="en-US" sz="2400" dirty="0">
                <a:latin typeface="Courier"/>
              </a:rPr>
              <a:t>  </a:t>
            </a:r>
            <a:r>
              <a:rPr lang="en-US" sz="2400" b="1" dirty="0">
                <a:solidFill>
                  <a:srgbClr val="007020"/>
                </a:solidFill>
                <a:latin typeface="Courier"/>
              </a:rPr>
              <a:t>for</a:t>
            </a:r>
            <a:r>
              <a:rPr lang="en-US" sz="2400" dirty="0">
                <a:latin typeface="Courier"/>
              </a:rPr>
              <a:t> (</a:t>
            </a:r>
            <a:r>
              <a:rPr lang="en-US" sz="2400" b="1" dirty="0">
                <a:solidFill>
                  <a:srgbClr val="007020"/>
                </a:solidFill>
                <a:latin typeface="Courier"/>
              </a:rPr>
              <a:t>var</a:t>
            </a:r>
            <a:r>
              <a:rPr lang="en-US" sz="2400" dirty="0">
                <a:latin typeface="Courier"/>
              </a:rPr>
              <a:t> </a:t>
            </a:r>
            <a:r>
              <a:rPr lang="en-US" sz="2400" dirty="0" err="1">
                <a:latin typeface="Courier"/>
              </a:rPr>
              <a:t>i</a:t>
            </a:r>
            <a:r>
              <a:rPr lang="en-US" sz="2400" dirty="0">
                <a:latin typeface="Courier"/>
              </a:rPr>
              <a:t> </a:t>
            </a:r>
            <a:r>
              <a:rPr lang="en-US" sz="2400" dirty="0">
                <a:solidFill>
                  <a:srgbClr val="666666"/>
                </a:solidFill>
                <a:latin typeface="Courier"/>
              </a:rPr>
              <a:t>=</a:t>
            </a:r>
            <a:r>
              <a:rPr lang="en-US" sz="2400" dirty="0">
                <a:latin typeface="Courier"/>
              </a:rPr>
              <a:t> </a:t>
            </a:r>
            <a:r>
              <a:rPr lang="en-US" sz="2400" dirty="0">
                <a:solidFill>
                  <a:srgbClr val="40A070"/>
                </a:solidFill>
                <a:latin typeface="Courier"/>
              </a:rPr>
              <a:t>0</a:t>
            </a:r>
            <a:r>
              <a:rPr lang="en-US" sz="2400" dirty="0">
                <a:solidFill>
                  <a:srgbClr val="666666"/>
                </a:solidFill>
                <a:latin typeface="Courier"/>
              </a:rPr>
              <a:t>;</a:t>
            </a:r>
            <a:r>
              <a:rPr lang="en-US" sz="2400" dirty="0">
                <a:latin typeface="Courier"/>
              </a:rPr>
              <a:t> </a:t>
            </a:r>
            <a:r>
              <a:rPr lang="en-US" sz="2400" dirty="0" err="1">
                <a:latin typeface="Courier"/>
              </a:rPr>
              <a:t>i</a:t>
            </a:r>
            <a:r>
              <a:rPr lang="en-US" sz="2400" dirty="0">
                <a:latin typeface="Courier"/>
              </a:rPr>
              <a:t> </a:t>
            </a:r>
            <a:r>
              <a:rPr lang="en-US" sz="2400" dirty="0">
                <a:solidFill>
                  <a:srgbClr val="666666"/>
                </a:solidFill>
                <a:latin typeface="Courier"/>
              </a:rPr>
              <a:t>&lt;</a:t>
            </a:r>
            <a:r>
              <a:rPr lang="en-US" sz="2400" dirty="0">
                <a:latin typeface="Courier"/>
              </a:rPr>
              <a:t> </a:t>
            </a:r>
            <a:r>
              <a:rPr lang="en-US" sz="2400" dirty="0" err="1">
                <a:solidFill>
                  <a:srgbClr val="19177C"/>
                </a:solidFill>
                <a:latin typeface="Courier"/>
              </a:rPr>
              <a:t>arr</a:t>
            </a:r>
            <a:r>
              <a:rPr lang="en-US" sz="2400" dirty="0" err="1">
                <a:latin typeface="Courier"/>
              </a:rPr>
              <a:t>.</a:t>
            </a:r>
            <a:r>
              <a:rPr lang="en-US" sz="2400" dirty="0" err="1">
                <a:solidFill>
                  <a:srgbClr val="7D9029"/>
                </a:solidFill>
                <a:latin typeface="Courier"/>
              </a:rPr>
              <a:t>length</a:t>
            </a:r>
            <a:r>
              <a:rPr lang="en-US" sz="2400" dirty="0">
                <a:solidFill>
                  <a:srgbClr val="666666"/>
                </a:solidFill>
                <a:latin typeface="Courier"/>
              </a:rPr>
              <a:t>;</a:t>
            </a:r>
            <a:r>
              <a:rPr lang="en-US" sz="2400" dirty="0">
                <a:latin typeface="Courier"/>
              </a:rPr>
              <a:t> </a:t>
            </a:r>
            <a:r>
              <a:rPr lang="en-US" sz="2400" dirty="0" err="1">
                <a:latin typeface="Courier"/>
              </a:rPr>
              <a:t>i</a:t>
            </a:r>
            <a:r>
              <a:rPr lang="en-US" sz="2400" dirty="0">
                <a:solidFill>
                  <a:srgbClr val="666666"/>
                </a:solidFill>
                <a:latin typeface="Courier"/>
              </a:rPr>
              <a:t>++</a:t>
            </a:r>
            <a:r>
              <a:rPr lang="en-US" sz="2400" dirty="0">
                <a:latin typeface="Courier"/>
              </a:rPr>
              <a:t>)</a:t>
            </a:r>
            <a:r>
              <a:rPr lang="en-US" sz="2400" dirty="0">
                <a:solidFill>
                  <a:srgbClr val="666666"/>
                </a:solidFill>
                <a:latin typeface="Courier"/>
              </a:rPr>
              <a:t>{</a:t>
            </a:r>
            <a:br>
              <a:rPr lang="en-US" sz="2400" dirty="0"/>
            </a:br>
            <a:r>
              <a:rPr lang="en-US" sz="2400" dirty="0">
                <a:latin typeface="Courier"/>
              </a:rPr>
              <a:t>    </a:t>
            </a:r>
            <a:r>
              <a:rPr lang="en-US" sz="2400" b="1" dirty="0">
                <a:solidFill>
                  <a:srgbClr val="007020"/>
                </a:solidFill>
                <a:latin typeface="Courier"/>
              </a:rPr>
              <a:t>const</a:t>
            </a:r>
            <a:r>
              <a:rPr lang="en-US" sz="2400" dirty="0">
                <a:latin typeface="Courier"/>
              </a:rPr>
              <a:t> </a:t>
            </a:r>
            <a:r>
              <a:rPr lang="en-US" sz="2400" dirty="0" err="1">
                <a:latin typeface="Courier"/>
              </a:rPr>
              <a:t>newNum</a:t>
            </a:r>
            <a:r>
              <a:rPr lang="en-US" sz="2400" dirty="0">
                <a:latin typeface="Courier"/>
              </a:rPr>
              <a:t> </a:t>
            </a:r>
            <a:r>
              <a:rPr lang="en-US" sz="2400" dirty="0">
                <a:solidFill>
                  <a:srgbClr val="666666"/>
                </a:solidFill>
                <a:latin typeface="Courier"/>
              </a:rPr>
              <a:t>=</a:t>
            </a:r>
            <a:r>
              <a:rPr lang="en-US" sz="2400" dirty="0">
                <a:latin typeface="Courier"/>
              </a:rPr>
              <a:t> </a:t>
            </a:r>
            <a:r>
              <a:rPr lang="en-US" sz="2400" dirty="0" err="1">
                <a:latin typeface="Courier"/>
              </a:rPr>
              <a:t>arr</a:t>
            </a:r>
            <a:r>
              <a:rPr lang="en-US" sz="2400" dirty="0">
                <a:latin typeface="Courier"/>
              </a:rPr>
              <a:t>[</a:t>
            </a:r>
            <a:r>
              <a:rPr lang="en-US" sz="2400" dirty="0" err="1">
                <a:latin typeface="Courier"/>
              </a:rPr>
              <a:t>i</a:t>
            </a:r>
            <a:r>
              <a:rPr lang="en-US" sz="2400" dirty="0">
                <a:latin typeface="Courier"/>
              </a:rPr>
              <a:t>] </a:t>
            </a:r>
            <a:r>
              <a:rPr lang="en-US" sz="2400" dirty="0">
                <a:solidFill>
                  <a:srgbClr val="666666"/>
                </a:solidFill>
                <a:latin typeface="Courier"/>
              </a:rPr>
              <a:t>*</a:t>
            </a:r>
            <a:r>
              <a:rPr lang="en-US" sz="2400" dirty="0">
                <a:latin typeface="Courier"/>
              </a:rPr>
              <a:t> </a:t>
            </a:r>
            <a:r>
              <a:rPr lang="en-US" sz="2400" dirty="0">
                <a:solidFill>
                  <a:srgbClr val="40A070"/>
                </a:solidFill>
                <a:latin typeface="Courier"/>
              </a:rPr>
              <a:t>2</a:t>
            </a:r>
            <a:r>
              <a:rPr lang="en-US" sz="2400" dirty="0">
                <a:solidFill>
                  <a:srgbClr val="666666"/>
                </a:solidFill>
                <a:latin typeface="Courier"/>
              </a:rPr>
              <a:t>;</a:t>
            </a:r>
            <a:br>
              <a:rPr lang="en-US" sz="2400" dirty="0"/>
            </a:br>
            <a:r>
              <a:rPr lang="en-US" sz="2400" dirty="0">
                <a:latin typeface="Courier"/>
              </a:rPr>
              <a:t>    </a:t>
            </a:r>
            <a:r>
              <a:rPr lang="en-US" sz="2400" dirty="0" err="1">
                <a:solidFill>
                  <a:srgbClr val="19177C"/>
                </a:solidFill>
                <a:latin typeface="Courier"/>
              </a:rPr>
              <a:t>newArr</a:t>
            </a:r>
            <a:r>
              <a:rPr lang="en-US" sz="2400" dirty="0" err="1">
                <a:latin typeface="Courier"/>
              </a:rPr>
              <a:t>.</a:t>
            </a:r>
            <a:r>
              <a:rPr lang="en-US" sz="2400" dirty="0" err="1">
                <a:solidFill>
                  <a:srgbClr val="7D9029"/>
                </a:solidFill>
                <a:latin typeface="Courier"/>
              </a:rPr>
              <a:t>push</a:t>
            </a:r>
            <a:r>
              <a:rPr lang="en-US" sz="2400" dirty="0">
                <a:latin typeface="Courier"/>
              </a:rPr>
              <a:t>(</a:t>
            </a:r>
            <a:r>
              <a:rPr lang="en-US" sz="2400" dirty="0" err="1">
                <a:latin typeface="Courier"/>
              </a:rPr>
              <a:t>newNum</a:t>
            </a:r>
            <a:r>
              <a:rPr lang="en-US" sz="2400" dirty="0">
                <a:latin typeface="Courier"/>
              </a:rPr>
              <a:t>)</a:t>
            </a:r>
            <a:r>
              <a:rPr lang="en-US" sz="2400" dirty="0">
                <a:solidFill>
                  <a:srgbClr val="666666"/>
                </a:solidFill>
                <a:latin typeface="Courier"/>
              </a:rPr>
              <a:t>;</a:t>
            </a:r>
            <a:br>
              <a:rPr lang="en-US" sz="2400" dirty="0"/>
            </a:br>
            <a:r>
              <a:rPr lang="en-US" sz="2400" dirty="0">
                <a:latin typeface="Courier"/>
              </a:rPr>
              <a:t>  </a:t>
            </a:r>
            <a:r>
              <a:rPr lang="en-US" sz="2400" dirty="0">
                <a:solidFill>
                  <a:srgbClr val="666666"/>
                </a:solidFill>
                <a:latin typeface="Courier"/>
              </a:rPr>
              <a:t>}</a:t>
            </a:r>
            <a:br>
              <a:rPr lang="en-US" sz="2400" dirty="0"/>
            </a:br>
            <a:br>
              <a:rPr lang="en-US" sz="2400" dirty="0"/>
            </a:br>
            <a:r>
              <a:rPr lang="en-US" sz="2400" dirty="0">
                <a:latin typeface="Courier"/>
              </a:rPr>
              <a:t>  </a:t>
            </a:r>
            <a:r>
              <a:rPr lang="en-US" sz="2400" b="1" dirty="0">
                <a:solidFill>
                  <a:srgbClr val="007020"/>
                </a:solidFill>
                <a:latin typeface="Courier"/>
              </a:rPr>
              <a:t>return</a:t>
            </a:r>
            <a:r>
              <a:rPr lang="en-US" sz="2400" dirty="0">
                <a:latin typeface="Courier"/>
              </a:rPr>
              <a:t> </a:t>
            </a:r>
            <a:r>
              <a:rPr lang="en-US" sz="2400" dirty="0" err="1">
                <a:latin typeface="Courier"/>
              </a:rPr>
              <a:t>newArr</a:t>
            </a:r>
            <a:r>
              <a:rPr lang="en-US" sz="2400" dirty="0">
                <a:solidFill>
                  <a:srgbClr val="666666"/>
                </a:solidFill>
                <a:latin typeface="Courier"/>
              </a:rPr>
              <a:t>;</a:t>
            </a:r>
            <a:br>
              <a:rPr lang="en-US" sz="2400" dirty="0"/>
            </a:br>
            <a:r>
              <a:rPr lang="en-US" sz="2400" dirty="0">
                <a:solidFill>
                  <a:srgbClr val="666666"/>
                </a:solidFill>
                <a:latin typeface="Courier"/>
              </a:rPr>
              <a:t>}</a:t>
            </a:r>
          </a:p>
        </p:txBody>
      </p:sp>
    </p:spTree>
    <p:extLst>
      <p:ext uri="{BB962C8B-B14F-4D97-AF65-F5344CB8AC3E}">
        <p14:creationId xmlns:p14="http://schemas.microsoft.com/office/powerpoint/2010/main" val="145003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Tree>
    <p:extLst>
      <p:ext uri="{BB962C8B-B14F-4D97-AF65-F5344CB8AC3E}">
        <p14:creationId xmlns:p14="http://schemas.microsoft.com/office/powerpoint/2010/main" val="250356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 (10:00 – </a:t>
            </a:r>
            <a:r>
              <a:rPr lang="en-US" dirty="0"/>
              <a:t>10:05)</a:t>
            </a:r>
            <a:r>
              <a:rPr lang="en" dirty="0"/>
              <a:t> 5 mins)</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endParaRPr lang="en-US" sz="2400" dirty="0"/>
          </a:p>
          <a:p>
            <a:r>
              <a:rPr lang="en-US" sz="2400" b="1" dirty="0"/>
              <a:t>Homework 11 Due Thursday, 8/01/19 by 11:59pm</a:t>
            </a:r>
          </a:p>
          <a:p>
            <a:r>
              <a:rPr lang="en-US" sz="2400" b="1" dirty="0"/>
              <a:t>(NOTE: It’s Optional – but I recommend you do it anyway)</a:t>
            </a:r>
          </a:p>
          <a:p>
            <a:endParaRPr lang="en-US" sz="2600" b="1" dirty="0"/>
          </a:p>
          <a:p>
            <a:r>
              <a:rPr lang="en-US" sz="2400" dirty="0"/>
              <a:t>Video Guide: </a:t>
            </a:r>
            <a:r>
              <a:rPr lang="en-US" sz="2400" b="1" dirty="0"/>
              <a:t>12-mysql/</a:t>
            </a:r>
            <a:r>
              <a:rPr lang="en-US" sz="2400" b="1" dirty="0" err="1"/>
              <a:t>VideoGuide.md</a:t>
            </a:r>
            <a:endParaRPr lang="en-US" sz="2400" b="1" dirty="0"/>
          </a:p>
          <a:p>
            <a:endParaRPr lang="en-US" sz="2400" b="1" dirty="0"/>
          </a:p>
          <a:p>
            <a:r>
              <a:rPr lang="en-US" sz="2400" dirty="0"/>
              <a:t>Use Tutors if you need them</a:t>
            </a:r>
          </a:p>
          <a:p>
            <a:r>
              <a:rPr lang="en-US" sz="2400" dirty="0"/>
              <a:t>When you get a SURVEY, be BRUTALLY HONEST!</a:t>
            </a:r>
          </a:p>
          <a:p>
            <a:endParaRPr lang="en-US" sz="2400" dirty="0"/>
          </a:p>
          <a:p>
            <a:r>
              <a:rPr lang="en-US" sz="2400" dirty="0"/>
              <a:t>Sign into </a:t>
            </a:r>
            <a:r>
              <a:rPr lang="en-US" sz="2400" dirty="0" err="1"/>
              <a:t>BootCampSpot</a:t>
            </a:r>
            <a:r>
              <a:rPr lang="en-US" sz="2400" dirty="0"/>
              <a:t> and mark your attendance</a:t>
            </a:r>
          </a:p>
          <a:p>
            <a:endParaRPr lang="en-US" sz="2400" dirty="0"/>
          </a:p>
          <a:p>
            <a:r>
              <a:rPr lang="en-US" sz="2400" dirty="0"/>
              <a:t>Any Questions from Last Time?</a:t>
            </a:r>
          </a:p>
        </p:txBody>
      </p:sp>
    </p:spTree>
    <p:extLst>
      <p:ext uri="{BB962C8B-B14F-4D97-AF65-F5344CB8AC3E}">
        <p14:creationId xmlns:p14="http://schemas.microsoft.com/office/powerpoint/2010/main" val="175234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MYSQL… (10:00 – </a:t>
            </a:r>
            <a:r>
              <a:rPr lang="en-US" dirty="0"/>
              <a:t>10:05)</a:t>
            </a:r>
            <a:r>
              <a:rPr lang="en" dirty="0"/>
              <a:t> 5 mins)</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endParaRPr lang="en-US" sz="2400" dirty="0"/>
          </a:p>
          <a:p>
            <a:pPr marL="0" lvl="0" indent="0">
              <a:spcBef>
                <a:spcPts val="3000"/>
              </a:spcBef>
              <a:buNone/>
            </a:pPr>
            <a:r>
              <a:rPr lang="en-US" b="1" dirty="0"/>
              <a:t>Overview</a:t>
            </a:r>
          </a:p>
          <a:p>
            <a:pPr marL="0" lvl="0" indent="0">
              <a:buNone/>
            </a:pPr>
            <a:r>
              <a:rPr lang="en-US" dirty="0"/>
              <a:t>MySQL, while extremely useful and powerful, is unlike any other programming language your students have encountered thus far and will undoubtedly lead to some confusion. As if that were not enough, MySQL brings with it its own unique set of stumbling blocks that can blindside you and trip your class up if you are not prepared for them. Do not worry though, as we are here to help guide you through this opening to one of the web’s most powerful server-side storage tools.</a:t>
            </a:r>
          </a:p>
          <a:p>
            <a:pPr marL="0" lvl="0" indent="0">
              <a:buNone/>
            </a:pPr>
            <a:r>
              <a:rPr lang="en-US" sz="1800" dirty="0">
                <a:latin typeface="Courier"/>
              </a:rPr>
              <a:t>Summary: Complete activities 1-5 in Unit 12</a:t>
            </a:r>
          </a:p>
        </p:txBody>
      </p:sp>
    </p:spTree>
    <p:extLst>
      <p:ext uri="{BB962C8B-B14F-4D97-AF65-F5344CB8AC3E}">
        <p14:creationId xmlns:p14="http://schemas.microsoft.com/office/powerpoint/2010/main" val="352223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9ED7-DC7B-8A4C-8C3A-BD71F066353A}"/>
              </a:ext>
            </a:extLst>
          </p:cNvPr>
          <p:cNvSpPr>
            <a:spLocks noGrp="1"/>
          </p:cNvSpPr>
          <p:nvPr>
            <p:ph type="title"/>
          </p:nvPr>
        </p:nvSpPr>
        <p:spPr/>
        <p:txBody>
          <a:bodyPr/>
          <a:lstStyle/>
          <a:p>
            <a:r>
              <a:rPr lang="en-US" b="1" dirty="0"/>
              <a:t>Disable Safe Mode Before Class!</a:t>
            </a:r>
            <a:endParaRPr lang="en-US" dirty="0"/>
          </a:p>
        </p:txBody>
      </p:sp>
      <p:sp>
        <p:nvSpPr>
          <p:cNvPr id="3" name="TextBox 2">
            <a:extLst>
              <a:ext uri="{FF2B5EF4-FFF2-40B4-BE49-F238E27FC236}">
                <a16:creationId xmlns:a16="http://schemas.microsoft.com/office/drawing/2014/main" id="{11E901DF-3173-0C40-A14E-017E294F4E6B}"/>
              </a:ext>
            </a:extLst>
          </p:cNvPr>
          <p:cNvSpPr txBox="1"/>
          <p:nvPr/>
        </p:nvSpPr>
        <p:spPr>
          <a:xfrm>
            <a:off x="777792" y="2505671"/>
            <a:ext cx="10972800" cy="3796275"/>
          </a:xfrm>
          <a:prstGeom prst="rect">
            <a:avLst/>
          </a:prstGeom>
          <a:noFill/>
        </p:spPr>
        <p:txBody>
          <a:bodyPr wrap="square" rtlCol="0">
            <a:noAutofit/>
          </a:bodyPr>
          <a:lstStyle/>
          <a:p>
            <a:r>
              <a:rPr lang="en-US" sz="3200" dirty="0"/>
              <a:t>In order to demonstrate the importance of unique identifiers and primary keys, we will be deleting rows using where statements that don’t use a key column. To demonstrate this successfully, you must disable safe mode by toggling the option in Preferences -&gt; SQL Editor and then reconnecting or by running the command </a:t>
            </a:r>
            <a:r>
              <a:rPr lang="en-US" sz="3200" dirty="0">
                <a:latin typeface="Courier"/>
              </a:rPr>
              <a:t>SET SQL_SAFE_UPDATES = 0;</a:t>
            </a:r>
            <a:r>
              <a:rPr lang="en-US" sz="3200" dirty="0"/>
              <a:t> in workbench.</a:t>
            </a:r>
          </a:p>
          <a:p>
            <a:endParaRPr lang="en-US" sz="3200" dirty="0"/>
          </a:p>
        </p:txBody>
      </p:sp>
    </p:spTree>
    <p:extLst>
      <p:ext uri="{BB962C8B-B14F-4D97-AF65-F5344CB8AC3E}">
        <p14:creationId xmlns:p14="http://schemas.microsoft.com/office/powerpoint/2010/main" val="3059368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safe-mode.png"/>
          <p:cNvPicPr>
            <a:picLocks noGrp="1" noChangeAspect="1"/>
          </p:cNvPicPr>
          <p:nvPr/>
        </p:nvPicPr>
        <p:blipFill>
          <a:blip r:embed="rId2"/>
          <a:stretch>
            <a:fillRect/>
          </a:stretch>
        </p:blipFill>
        <p:spPr bwMode="auto">
          <a:xfrm>
            <a:off x="1238513" y="-86493"/>
            <a:ext cx="8177336" cy="6100892"/>
          </a:xfrm>
          <a:prstGeom prst="rect">
            <a:avLst/>
          </a:prstGeom>
          <a:noFill/>
          <a:ln w="9525">
            <a:noFill/>
            <a:headEnd/>
            <a:tailEnd/>
          </a:ln>
        </p:spPr>
      </p:pic>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3638</Words>
  <Application>Microsoft Macintosh PowerPoint</Application>
  <PresentationFormat>Widescreen</PresentationFormat>
  <Paragraphs>212</Paragraphs>
  <Slides>39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Courier</vt:lpstr>
      <vt:lpstr>Gill Sans MT</vt:lpstr>
      <vt:lpstr>Roboto</vt:lpstr>
      <vt:lpstr>Roboto Medium</vt:lpstr>
      <vt:lpstr>Gallery</vt:lpstr>
      <vt:lpstr>12.1 Lesson Plan –  Messing With MySQL  (10:00 AM)</vt:lpstr>
      <vt:lpstr>PreClass Challenge</vt:lpstr>
      <vt:lpstr>PRECLASS DRILL</vt:lpstr>
      <vt:lpstr>PrecLASS CHALLENGE</vt:lpstr>
      <vt:lpstr>Admin Items</vt:lpstr>
      <vt:lpstr>Administration… (10:00 – 10:05) 5 mins)</vt:lpstr>
      <vt:lpstr>MYSQL… (10:00 – 10:05) 5 mins)</vt:lpstr>
      <vt:lpstr>Disable Safe Mode Before Class!</vt:lpstr>
      <vt:lpstr>PowerPoint Presentation</vt:lpstr>
      <vt:lpstr>PowerPoint Presentation</vt:lpstr>
      <vt:lpstr>2. Instructor Do:  Introduction to SQL and MySQL  (10:02 AM - 10:07 AM) (5 mins)</vt:lpstr>
      <vt:lpstr>3. Everyone Do:  Install MySQL Workbench  (10:07 AM - 10:12 AM) (5 mins)</vt:lpstr>
      <vt:lpstr>4. EVERYONE Do:  Creating a Localhost Connection Demo  (10:12 AM - 10:22 AM) (10 mins)</vt:lpstr>
      <vt:lpstr>4. EVERYONE Do:  Creating a Localhost Connection Demo  (10:12 AM - 10:22 AM) (10 mins)</vt:lpstr>
      <vt:lpstr>4. EVERYONE Do:  Creating a Localhost Connection Demo  (10:12 AM - 10:22 AM) (10 mins)</vt:lpstr>
      <vt:lpstr>5. Students Do:  DEBUGGING a Localhost Connection  (10:22 AM - 10:32 AM) (10 mins)</vt:lpstr>
      <vt:lpstr>6. Instructor Do:  Connections Vs. Databases  (10:32 AM - 10:35 AM) (3 mins)</vt:lpstr>
      <vt:lpstr>7. EVERYONE Do:  Creating a MySQL Database  (10:35 AM - 10:40 AM) (5 mins)</vt:lpstr>
      <vt:lpstr>8. EVERYONE Do:  Creating a Table  (10:40 AM - 10:50 AM) (10 mins)</vt:lpstr>
      <vt:lpstr>8. EVERYONE Do:  Creating a Table  (10:40 AM - 10:50 AM) (10 mins)</vt:lpstr>
      <vt:lpstr>8. EVERYONE Do:  Creating a Table  (10:40 AM - 10:50 AM) (10 mins)</vt:lpstr>
      <vt:lpstr>9. Students Do:  Setting Up FavoriteDB  (10:50 AM - 11:00 AM) (10 mins)</vt:lpstr>
      <vt:lpstr>10. Everyone Do:  Go Over FavoriteDB  (11:00 AM - 11:15 AM) (15 mins)</vt:lpstr>
      <vt:lpstr>12. EVERYONE DO: Adding and Updating Data In Tables  (11:15 PM – 11:30 PM) (15 mins)</vt:lpstr>
      <vt:lpstr>12. EVERYONE DO: Adding and Updating Data In Tables  (11:15 PM – 11:30 PM) (15 mins)</vt:lpstr>
      <vt:lpstr>12. EVERYONE DO: Adding and Updating Data In Tables  (11:15 PM – 11:30 PM) (15 mins)</vt:lpstr>
      <vt:lpstr>13. EVERYONE DO: Adding and Updating Data In Tables  (11:30 PM – 11:45 PM) (15 mins)</vt:lpstr>
      <vt:lpstr>14. EVERYONE Do:  The Value of Unique Values  (11:45 PM – 11:50 PM) (10 mins)</vt:lpstr>
      <vt:lpstr>14. EVERYONE Do:  The Value of Unique Values  (11:45 PM – 11:50 PM) (10 mins)</vt:lpstr>
      <vt:lpstr>14. EVERYONE Do:  The Value of Unique Values  (11:40 PM – 11:50 PM) (10 mins)</vt:lpstr>
      <vt:lpstr>15. EVERYONE Do:  Making and Using an ID Column  (11:50 PM – 12:00 PM) (10 mins)</vt:lpstr>
      <vt:lpstr>11. BREAK TIME  (12:00 AM – 12:45 PM) (45 mins)</vt:lpstr>
      <vt:lpstr>16. Everyone Do:  programming_db Solution  (12:45 PM - 12:55 PM) (10 mins)</vt:lpstr>
      <vt:lpstr>17. Instructor Do: Breaking Into the Join (12:55 PM - 1:05 PM) (10 mins)</vt:lpstr>
      <vt:lpstr>17. Instructor Do:  Breaking Into the Join  (12:55 PM - 1:05 PM) (10 mins)</vt:lpstr>
      <vt:lpstr>18. EVERYONE Do:  Creating a Database Connection Demo  (1:05 PM - 1:10 PM) (5 mins)</vt:lpstr>
      <vt:lpstr>19. EVERYONE Do:  Creating a Database Connection  (1:10 PM - 1:20 PM) (10 mins)</vt:lpstr>
      <vt:lpstr>21. EVERYONE Do:  Collecting Data From a Database  (1:30 PM - 1:45 PM) (15 mins)</vt:lpstr>
      <vt:lpstr>22. Everyone Do: Collecting Data From a Database (1:45 PM - 1:55 PM) (10 mins)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41</TotalTime>
  <Words>1603</Words>
  <Application>Microsoft Macintosh PowerPoint</Application>
  <PresentationFormat>Widescreen</PresentationFormat>
  <Paragraphs>209</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Gill Sans MT</vt:lpstr>
      <vt:lpstr>Roboto</vt:lpstr>
      <vt:lpstr>Roboto Medium</vt:lpstr>
      <vt:lpstr>Gallery</vt:lpstr>
      <vt:lpstr>Real-World API Application Development</vt:lpstr>
      <vt:lpstr>PreClass Drill</vt:lpstr>
      <vt:lpstr>JavaScript – INTEGER vs FLOAT (15 mins)</vt:lpstr>
      <vt:lpstr>JavaScript INT vs FLOAT Answer (5 mins)</vt:lpstr>
      <vt:lpstr>Admin Items</vt:lpstr>
      <vt:lpstr>Administration… (6:30 - 6:35 PM, 5 mins)</vt:lpstr>
      <vt:lpstr>Instructor Do:  Introduce the Unit Video Guide</vt:lpstr>
      <vt:lpstr>Today’s Class</vt:lpstr>
      <vt:lpstr>Agenda</vt:lpstr>
      <vt:lpstr>Homework</vt:lpstr>
      <vt:lpstr>Homework Intro (6:35 PM – 6:45 PM, 10 mins)</vt:lpstr>
      <vt:lpstr>Instructor Do:  Giphy API Demo (6:35 PM – 6:45 PM)</vt:lpstr>
      <vt:lpstr>2. Partners Do:  Random Cat Activity (6:45 PM - 6:55 PM)</vt:lpstr>
      <vt:lpstr>Instructor Do:  Review Cat Activity (6:55 PM – 7:05 PM)</vt:lpstr>
      <vt:lpstr>Partners Do:  Ajax Triggered by Buttons (7:05 PM - 7:15 PM)</vt:lpstr>
      <vt:lpstr>Instructor Do:  Ajax Buttons Review (7:15 PM - 7:20 PM)</vt:lpstr>
      <vt:lpstr>6. Partners Do:  Creating Elements Dynamically (7:20 PM - 7:30 PM)</vt:lpstr>
      <vt:lpstr>7. Instructor Do:  Creating Elements Dynamically (7:30 PM - 7:35 PM)</vt:lpstr>
      <vt:lpstr>8. Everyone Do:  Reiterate Concepts (7:35 PM - 7:45 PM)</vt:lpstr>
      <vt:lpstr>9. Partners Do:  Pausing Gifs (7:45 PM - 8:00 PM)</vt:lpstr>
      <vt:lpstr>10. Instructor Do:  Review Pausing Gifs (8:00 PM - 8:05 PM)</vt:lpstr>
      <vt:lpstr>IN-CLASS PROJECT NYT API  (Break at any time)  COUNT OFF 1-7</vt:lpstr>
      <vt:lpstr>13. Students Do:  NYT Example Intro (8:05 PM - 8:10 PM)</vt:lpstr>
      <vt:lpstr>14. Students Do: PHASE I NYT Example - Design and API (8:10 PM - 8:30 PM)</vt:lpstr>
      <vt:lpstr>15. Students Do: PHASE II NYT Example - Coding the Logic (8:30 PM – 8:50 PM)</vt:lpstr>
      <vt:lpstr>16. Students Do: PHASE III NYT Example - Bug Cases (8:50 PM – 9:10 PM)</vt:lpstr>
      <vt:lpstr>17. Students Do:  Refinement and Deploy (9:10 PM – 9:20 PM)</vt:lpstr>
      <vt:lpstr>18. Students Do:  NYT Recap / Review (9:20 PM - 9:25 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12.1 Lesson Plan –  Messing With MySQL  (10:00 AM)</dc:title>
  <dc:creator/>
  <cp:keywords/>
  <cp:lastModifiedBy>Greg Smith</cp:lastModifiedBy>
  <cp:revision>37</cp:revision>
  <dcterms:created xsi:type="dcterms:W3CDTF">2019-07-27T02:12:12Z</dcterms:created>
  <dcterms:modified xsi:type="dcterms:W3CDTF">2019-07-27T03:25:19Z</dcterms:modified>
</cp:coreProperties>
</file>