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84" r:id="rId4"/>
    <p:sldId id="285" r:id="rId5"/>
    <p:sldId id="289" r:id="rId6"/>
    <p:sldId id="306" r:id="rId7"/>
    <p:sldId id="307" r:id="rId8"/>
    <p:sldId id="258" r:id="rId9"/>
    <p:sldId id="259" r:id="rId10"/>
    <p:sldId id="261" r:id="rId11"/>
    <p:sldId id="309" r:id="rId12"/>
    <p:sldId id="310" r:id="rId13"/>
    <p:sldId id="311" r:id="rId14"/>
    <p:sldId id="262" r:id="rId15"/>
    <p:sldId id="312" r:id="rId16"/>
    <p:sldId id="263" r:id="rId17"/>
    <p:sldId id="265" r:id="rId18"/>
    <p:sldId id="313" r:id="rId19"/>
    <p:sldId id="314" r:id="rId20"/>
    <p:sldId id="316" r:id="rId21"/>
    <p:sldId id="315" r:id="rId22"/>
    <p:sldId id="266" r:id="rId23"/>
    <p:sldId id="267" r:id="rId24"/>
    <p:sldId id="26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94"/>
  </p:normalViewPr>
  <p:slideViewPr>
    <p:cSldViewPr snapToGrid="0" snapToObjects="1">
      <p:cViewPr varScale="1">
        <p:scale>
          <a:sx n="100" d="100"/>
          <a:sy n="100" d="100"/>
        </p:scale>
        <p:origin x="10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90DDF-4477-F947-9216-BE9301E45148}" type="datetimeFigureOut">
              <a:rPr lang="en-US" smtClean="0"/>
              <a:t>7/30/19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29870-28C8-124D-A72B-79C0AE66FB56}" type="slidenum">
              <a:rPr lang="en-US" smtClean="0"/>
              <a:t>‹#›</a:t>
            </a:fld>
            <a:endParaRPr lang="en-US"/>
          </a:p>
        </p:txBody>
      </p:sp>
    </p:spTree>
    <p:extLst>
      <p:ext uri="{BB962C8B-B14F-4D97-AF65-F5344CB8AC3E}">
        <p14:creationId xmlns:p14="http://schemas.microsoft.com/office/powerpoint/2010/main" val="2462147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4c8b0ce458_0_49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3" name="Google Shape;1043;g4c8b0ce458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3147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406bb905c8_2_26: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5" name="Google Shape;1045;g406bb905c8_2_26: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46" name="Google Shape;1046;g406bb905c8_2_26: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323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4c788a4daf_0_1938:notes"/>
          <p:cNvSpPr>
            <a:spLocks noGrp="1" noRot="1" noChangeAspect="1"/>
          </p:cNvSpPr>
          <p:nvPr>
            <p:ph type="sldImg" idx="2"/>
          </p:nvPr>
        </p:nvSpPr>
        <p:spPr>
          <a:xfrm>
            <a:off x="381000" y="684213"/>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4" name="Google Shape;1084;g4c788a4daf_0_1938:notes"/>
          <p:cNvSpPr txBox="1">
            <a:spLocks noGrp="1"/>
          </p:cNvSpPr>
          <p:nvPr>
            <p:ph type="body" idx="1"/>
          </p:nvPr>
        </p:nvSpPr>
        <p:spPr>
          <a:xfrm>
            <a:off x="685800" y="4343400"/>
            <a:ext cx="5486400" cy="4114800"/>
          </a:xfrm>
          <a:prstGeom prst="rect">
            <a:avLst/>
          </a:prstGeom>
          <a:noFill/>
          <a:ln>
            <a:noFill/>
          </a:ln>
        </p:spPr>
        <p:txBody>
          <a:bodyPr spcFirstLastPara="1" wrap="square" lIns="90225" tIns="45100" rIns="90225" bIns="45100" anchor="t" anchorCtr="0">
            <a:noAutofit/>
          </a:bodyPr>
          <a:lstStyle/>
          <a:p>
            <a:pPr marL="0" marR="0" lvl="0"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1085" name="Google Shape;1085;g4c788a4daf_0_1938:notes"/>
          <p:cNvSpPr txBox="1">
            <a:spLocks noGrp="1"/>
          </p:cNvSpPr>
          <p:nvPr>
            <p:ph type="sldNum" idx="12"/>
          </p:nvPr>
        </p:nvSpPr>
        <p:spPr>
          <a:xfrm>
            <a:off x="3884613" y="8685214"/>
            <a:ext cx="2971800" cy="457200"/>
          </a:xfrm>
          <a:prstGeom prst="rect">
            <a:avLst/>
          </a:prstGeom>
          <a:noFill/>
          <a:ln>
            <a:noFill/>
          </a:ln>
        </p:spPr>
        <p:txBody>
          <a:bodyPr spcFirstLastPara="1" wrap="square" lIns="90225" tIns="45100" rIns="90225" bIns="451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58458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Title Slide: Web Development">
  <p:cSld name="1. Title Slide: Web Development">
    <p:spTree>
      <p:nvGrpSpPr>
        <p:cNvPr id="1" name="Shape 52"/>
        <p:cNvGrpSpPr/>
        <p:nvPr/>
      </p:nvGrpSpPr>
      <p:grpSpPr>
        <a:xfrm>
          <a:off x="0" y="0"/>
          <a:ext cx="0" cy="0"/>
          <a:chOff x="0" y="0"/>
          <a:chExt cx="0" cy="0"/>
        </a:xfrm>
      </p:grpSpPr>
      <p:pic>
        <p:nvPicPr>
          <p:cNvPr id="53" name="Google Shape;53;p14"/>
          <p:cNvPicPr preferRelativeResize="0"/>
          <p:nvPr/>
        </p:nvPicPr>
        <p:blipFill rotWithShape="1">
          <a:blip r:embed="rId2">
            <a:alphaModFix/>
          </a:blip>
          <a:srcRect t="2489" b="2498"/>
          <a:stretch/>
        </p:blipFill>
        <p:spPr>
          <a:xfrm>
            <a:off x="365760" y="366508"/>
            <a:ext cx="11460480" cy="6124989"/>
          </a:xfrm>
          <a:prstGeom prst="rect">
            <a:avLst/>
          </a:prstGeom>
          <a:noFill/>
          <a:ln>
            <a:noFill/>
          </a:ln>
          <a:effectLst>
            <a:outerShdw blurRad="57150" dist="19050" dir="5400000" algn="bl" rotWithShape="0">
              <a:srgbClr val="000000">
                <a:alpha val="50000"/>
              </a:srgbClr>
            </a:outerShdw>
          </a:effectLst>
        </p:spPr>
      </p:pic>
      <p:sp>
        <p:nvSpPr>
          <p:cNvPr id="54" name="Google Shape;54;p14"/>
          <p:cNvSpPr/>
          <p:nvPr/>
        </p:nvSpPr>
        <p:spPr>
          <a:xfrm>
            <a:off x="365200" y="5076133"/>
            <a:ext cx="11461600" cy="1416000"/>
          </a:xfrm>
          <a:prstGeom prst="rect">
            <a:avLst/>
          </a:prstGeom>
          <a:solidFill>
            <a:srgbClr val="000000"/>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4"/>
          <p:cNvSpPr txBox="1"/>
          <p:nvPr/>
        </p:nvSpPr>
        <p:spPr>
          <a:xfrm>
            <a:off x="275067" y="6491667"/>
            <a:ext cx="11551200" cy="247600"/>
          </a:xfrm>
          <a:prstGeom prst="rect">
            <a:avLst/>
          </a:prstGeom>
          <a:noFill/>
          <a:ln>
            <a:noFill/>
          </a:ln>
        </p:spPr>
        <p:txBody>
          <a:bodyPr spcFirstLastPara="1" wrap="square" lIns="121900" tIns="121900" rIns="0" bIns="121900" anchor="ctr" anchorCtr="0">
            <a:noAutofit/>
          </a:bodyPr>
          <a:lstStyle/>
          <a:p>
            <a:pPr marL="0" lvl="0" indent="0" algn="l" rtl="0">
              <a:spcBef>
                <a:spcPts val="0"/>
              </a:spcBef>
              <a:spcAft>
                <a:spcPts val="0"/>
              </a:spcAft>
              <a:buClr>
                <a:schemeClr val="dk1"/>
              </a:buClr>
              <a:buSzPts val="1100"/>
              <a:buFont typeface="Arial"/>
              <a:buNone/>
            </a:pPr>
            <a:endParaRPr sz="800">
              <a:solidFill>
                <a:schemeClr val="dk1"/>
              </a:solidFill>
            </a:endParaRPr>
          </a:p>
          <a:p>
            <a:pPr marL="0" lvl="0" indent="0" algn="l" rtl="0">
              <a:spcBef>
                <a:spcPts val="0"/>
              </a:spcBef>
              <a:spcAft>
                <a:spcPts val="0"/>
              </a:spcAft>
              <a:buNone/>
            </a:pPr>
            <a:r>
              <a:rPr lang="en" sz="800">
                <a:solidFill>
                  <a:schemeClr val="dk1"/>
                </a:solidFill>
              </a:rPr>
              <a:t>© 2019 Trilogy Education Services, Inc. </a:t>
            </a:r>
            <a:endParaRPr sz="800"/>
          </a:p>
        </p:txBody>
      </p:sp>
      <p:sp>
        <p:nvSpPr>
          <p:cNvPr id="56" name="Google Shape;56;p14"/>
          <p:cNvSpPr txBox="1"/>
          <p:nvPr/>
        </p:nvSpPr>
        <p:spPr>
          <a:xfrm>
            <a:off x="366400" y="5310000"/>
            <a:ext cx="11460400" cy="494800"/>
          </a:xfrm>
          <a:prstGeom prst="rect">
            <a:avLst/>
          </a:prstGeom>
          <a:noFill/>
          <a:ln>
            <a:noFill/>
          </a:ln>
        </p:spPr>
        <p:txBody>
          <a:bodyPr spcFirstLastPara="1" wrap="square" lIns="121900" tIns="121900" rIns="1584933" bIns="121900" anchor="t" anchorCtr="0">
            <a:noAutofit/>
          </a:bodyPr>
          <a:lstStyle/>
          <a:p>
            <a:pPr marL="0" lvl="0" indent="0" algn="r" rtl="0">
              <a:lnSpc>
                <a:spcPct val="110000"/>
              </a:lnSpc>
              <a:spcBef>
                <a:spcPts val="0"/>
              </a:spcBef>
              <a:spcAft>
                <a:spcPts val="0"/>
              </a:spcAft>
              <a:buNone/>
            </a:pPr>
            <a:r>
              <a:rPr lang="en" sz="2400">
                <a:solidFill>
                  <a:srgbClr val="FFFFFF"/>
                </a:solidFill>
                <a:latin typeface="Roboto Medium"/>
                <a:ea typeface="Roboto Medium"/>
                <a:cs typeface="Roboto Medium"/>
                <a:sym typeface="Roboto Medium"/>
              </a:rPr>
              <a:t>Web Development Boot Camp</a:t>
            </a:r>
            <a:endParaRPr sz="2400">
              <a:solidFill>
                <a:srgbClr val="FFFFFF"/>
              </a:solidFill>
              <a:latin typeface="Roboto Medium"/>
              <a:ea typeface="Roboto Medium"/>
              <a:cs typeface="Roboto Medium"/>
              <a:sym typeface="Roboto Medium"/>
            </a:endParaRPr>
          </a:p>
        </p:txBody>
      </p:sp>
      <p:pic>
        <p:nvPicPr>
          <p:cNvPr id="57" name="Google Shape;57;p14"/>
          <p:cNvPicPr preferRelativeResize="0"/>
          <p:nvPr/>
        </p:nvPicPr>
        <p:blipFill>
          <a:blip r:embed="rId3">
            <a:alphaModFix/>
          </a:blip>
          <a:stretch>
            <a:fillRect/>
          </a:stretch>
        </p:blipFill>
        <p:spPr>
          <a:xfrm>
            <a:off x="10532997" y="5310001"/>
            <a:ext cx="1097279" cy="948268"/>
          </a:xfrm>
          <a:prstGeom prst="rect">
            <a:avLst/>
          </a:prstGeom>
          <a:noFill/>
          <a:ln>
            <a:noFill/>
          </a:ln>
          <a:effectLst>
            <a:outerShdw blurRad="57150" dist="19050" dir="5400000" algn="bl" rotWithShape="0">
              <a:srgbClr val="000000">
                <a:alpha val="50000"/>
              </a:srgbClr>
            </a:outerShdw>
          </a:effectLst>
        </p:spPr>
      </p:pic>
      <p:sp>
        <p:nvSpPr>
          <p:cNvPr id="58" name="Google Shape;58;p14"/>
          <p:cNvSpPr txBox="1">
            <a:spLocks noGrp="1"/>
          </p:cNvSpPr>
          <p:nvPr>
            <p:ph type="title"/>
          </p:nvPr>
        </p:nvSpPr>
        <p:spPr>
          <a:xfrm>
            <a:off x="700800" y="5759700"/>
            <a:ext cx="11126000" cy="425600"/>
          </a:xfrm>
          <a:prstGeom prst="rect">
            <a:avLst/>
          </a:prstGeom>
          <a:noFill/>
          <a:ln>
            <a:noFill/>
          </a:ln>
        </p:spPr>
        <p:txBody>
          <a:bodyPr spcFirstLastPara="1" wrap="square" lIns="0" tIns="9125" rIns="1188700" bIns="0" anchor="ctr" anchorCtr="0"/>
          <a:lstStyle>
            <a:lvl1pPr lvl="0" algn="r"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14"/>
          <p:cNvSpPr txBox="1">
            <a:spLocks noGrp="1"/>
          </p:cNvSpPr>
          <p:nvPr>
            <p:ph type="title" idx="2"/>
          </p:nvPr>
        </p:nvSpPr>
        <p:spPr>
          <a:xfrm>
            <a:off x="365800" y="2438400"/>
            <a:ext cx="11460400" cy="1664000"/>
          </a:xfrm>
          <a:prstGeom prst="rect">
            <a:avLst/>
          </a:prstGeom>
          <a:noFill/>
          <a:ln>
            <a:noFill/>
          </a:ln>
        </p:spPr>
        <p:txBody>
          <a:bodyPr spcFirstLastPara="1" wrap="square" lIns="2880350" tIns="0" rIns="457200" bIns="457200" anchor="t" anchorCtr="0"/>
          <a:lstStyle>
            <a:lvl1pPr lvl="0" rtl="0">
              <a:spcBef>
                <a:spcPts val="0"/>
              </a:spcBef>
              <a:spcAft>
                <a:spcPts val="0"/>
              </a:spcAft>
              <a:buNone/>
              <a:defRPr sz="3733">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14"/>
          <p:cNvSpPr txBox="1">
            <a:spLocks noGrp="1"/>
          </p:cNvSpPr>
          <p:nvPr>
            <p:ph type="title" idx="3"/>
          </p:nvPr>
        </p:nvSpPr>
        <p:spPr>
          <a:xfrm>
            <a:off x="700800" y="4596033"/>
            <a:ext cx="11126000" cy="480000"/>
          </a:xfrm>
          <a:prstGeom prst="rect">
            <a:avLst/>
          </a:prstGeom>
          <a:noFill/>
          <a:ln>
            <a:noFill/>
          </a:ln>
        </p:spPr>
        <p:txBody>
          <a:bodyPr spcFirstLastPara="1" wrap="square" lIns="3200400" tIns="9125" rIns="274300" bIns="0" anchor="ctr" anchorCtr="0"/>
          <a:lstStyle>
            <a:lvl1pPr lvl="0" algn="r" rtl="0">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pic>
        <p:nvPicPr>
          <p:cNvPr id="61" name="Google Shape;61;p14"/>
          <p:cNvPicPr preferRelativeResize="0"/>
          <p:nvPr/>
        </p:nvPicPr>
        <p:blipFill>
          <a:blip r:embed="rId4">
            <a:alphaModFix/>
          </a:blip>
          <a:stretch>
            <a:fillRect/>
          </a:stretch>
        </p:blipFill>
        <p:spPr>
          <a:xfrm>
            <a:off x="1034813" y="1641616"/>
            <a:ext cx="3048003" cy="2270757"/>
          </a:xfrm>
          <a:prstGeom prst="rect">
            <a:avLst/>
          </a:prstGeom>
          <a:noFill/>
          <a:ln>
            <a:noFill/>
          </a:ln>
        </p:spPr>
      </p:pic>
    </p:spTree>
    <p:extLst>
      <p:ext uri="{BB962C8B-B14F-4D97-AF65-F5344CB8AC3E}">
        <p14:creationId xmlns:p14="http://schemas.microsoft.com/office/powerpoint/2010/main" val="2784957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Subsection Slide">
  <p:cSld name="5. Subsection Slide">
    <p:spTree>
      <p:nvGrpSpPr>
        <p:cNvPr id="1" name="Shape 92"/>
        <p:cNvGrpSpPr/>
        <p:nvPr/>
      </p:nvGrpSpPr>
      <p:grpSpPr>
        <a:xfrm>
          <a:off x="0" y="0"/>
          <a:ext cx="0" cy="0"/>
          <a:chOff x="0" y="0"/>
          <a:chExt cx="0" cy="0"/>
        </a:xfrm>
      </p:grpSpPr>
      <p:pic>
        <p:nvPicPr>
          <p:cNvPr id="93" name="Google Shape;93;p18"/>
          <p:cNvPicPr preferRelativeResize="0"/>
          <p:nvPr/>
        </p:nvPicPr>
        <p:blipFill rotWithShape="1">
          <a:blip r:embed="rId2">
            <a:alphaModFix/>
          </a:blip>
          <a:srcRect t="2489" b="2498"/>
          <a:stretch/>
        </p:blipFill>
        <p:spPr>
          <a:xfrm>
            <a:off x="365760" y="366508"/>
            <a:ext cx="11460480" cy="6124989"/>
          </a:xfrm>
          <a:prstGeom prst="rect">
            <a:avLst/>
          </a:prstGeom>
          <a:noFill/>
          <a:ln>
            <a:noFill/>
          </a:ln>
        </p:spPr>
      </p:pic>
      <p:sp>
        <p:nvSpPr>
          <p:cNvPr id="94" name="Google Shape;94;p18"/>
          <p:cNvSpPr txBox="1">
            <a:spLocks noGrp="1"/>
          </p:cNvSpPr>
          <p:nvPr>
            <p:ph type="title"/>
          </p:nvPr>
        </p:nvSpPr>
        <p:spPr>
          <a:xfrm>
            <a:off x="365767" y="2784633"/>
            <a:ext cx="11460400" cy="1056400"/>
          </a:xfrm>
          <a:prstGeom prst="rect">
            <a:avLst/>
          </a:prstGeom>
          <a:noFill/>
          <a:ln>
            <a:noFill/>
          </a:ln>
        </p:spPr>
        <p:txBody>
          <a:bodyPr spcFirstLastPara="1" wrap="square" lIns="91425" tIns="91425" rIns="91425" bIns="91425" anchor="t" anchorCtr="0"/>
          <a:lstStyle>
            <a:lvl1pPr lvl="0" algn="ctr" rtl="0">
              <a:spcBef>
                <a:spcPts val="0"/>
              </a:spcBef>
              <a:spcAft>
                <a:spcPts val="0"/>
              </a:spcAft>
              <a:buNone/>
              <a:defRPr sz="4800">
                <a:solidFill>
                  <a:srgbClr val="FFFFFF"/>
                </a:solidFill>
                <a:latin typeface="Roboto"/>
                <a:ea typeface="Roboto"/>
                <a:cs typeface="Roboto"/>
                <a:sym typeface="Roboto"/>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5" name="Google Shape;95;p18"/>
          <p:cNvSpPr txBox="1">
            <a:spLocks noGrp="1"/>
          </p:cNvSpPr>
          <p:nvPr>
            <p:ph type="subTitle" idx="1"/>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560988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7. Text Only">
  <p:cSld name="7. Text Only">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20"/>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3" name="Google Shape;103;p20"/>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cxnSp>
        <p:nvCxnSpPr>
          <p:cNvPr id="104" name="Google Shape;104;p20"/>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05" name="Google Shape;105;p20"/>
          <p:cNvSpPr txBox="1">
            <a:spLocks noGrp="1"/>
          </p:cNvSpPr>
          <p:nvPr>
            <p:ph type="subTitle" idx="2"/>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6" name="Google Shape;106;p20"/>
          <p:cNvSpPr txBox="1">
            <a:spLocks noGrp="1"/>
          </p:cNvSpPr>
          <p:nvPr>
            <p:ph type="body" idx="3"/>
          </p:nvPr>
        </p:nvSpPr>
        <p:spPr>
          <a:xfrm>
            <a:off x="233" y="1712333"/>
            <a:ext cx="12192000" cy="4829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spTree>
    <p:extLst>
      <p:ext uri="{BB962C8B-B14F-4D97-AF65-F5344CB8AC3E}">
        <p14:creationId xmlns:p14="http://schemas.microsoft.com/office/powerpoint/2010/main" val="3028867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2. Activity with Instructions ">
  <p:cSld name="12. Activity with Instructions ">
    <p:spTree>
      <p:nvGrpSpPr>
        <p:cNvPr id="1" name="Shape 139"/>
        <p:cNvGrpSpPr/>
        <p:nvPr/>
      </p:nvGrpSpPr>
      <p:grpSpPr>
        <a:xfrm>
          <a:off x="0" y="0"/>
          <a:ext cx="0" cy="0"/>
          <a:chOff x="0" y="0"/>
          <a:chExt cx="0" cy="0"/>
        </a:xfrm>
      </p:grpSpPr>
      <p:pic>
        <p:nvPicPr>
          <p:cNvPr id="140" name="Google Shape;140;p25"/>
          <p:cNvPicPr preferRelativeResize="0"/>
          <p:nvPr/>
        </p:nvPicPr>
        <p:blipFill rotWithShape="1">
          <a:blip r:embed="rId2">
            <a:alphaModFix/>
          </a:blip>
          <a:srcRect t="29" b="39"/>
          <a:stretch/>
        </p:blipFill>
        <p:spPr>
          <a:xfrm>
            <a:off x="11034168" y="5539734"/>
            <a:ext cx="792481" cy="871727"/>
          </a:xfrm>
          <a:prstGeom prst="rect">
            <a:avLst/>
          </a:prstGeom>
          <a:noFill/>
          <a:ln>
            <a:noFill/>
          </a:ln>
        </p:spPr>
      </p:pic>
      <p:cxnSp>
        <p:nvCxnSpPr>
          <p:cNvPr id="141" name="Google Shape;141;p25"/>
          <p:cNvCxnSpPr/>
          <p:nvPr/>
        </p:nvCxnSpPr>
        <p:spPr>
          <a:xfrm>
            <a:off x="365760" y="6541940"/>
            <a:ext cx="11460800" cy="13600"/>
          </a:xfrm>
          <a:prstGeom prst="straightConnector1">
            <a:avLst/>
          </a:prstGeom>
          <a:noFill/>
          <a:ln w="9525" cap="flat" cmpd="sng">
            <a:solidFill>
              <a:srgbClr val="A9B7C0"/>
            </a:solidFill>
            <a:prstDash val="solid"/>
            <a:round/>
            <a:headEnd type="none" w="med" len="med"/>
            <a:tailEnd type="none" w="med" len="med"/>
          </a:ln>
        </p:spPr>
      </p:cxnSp>
      <p:sp>
        <p:nvSpPr>
          <p:cNvPr id="142" name="Google Shape;142;p25"/>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lstStyle>
            <a:lvl1pPr lvl="0" rtl="0">
              <a:spcBef>
                <a:spcPts val="0"/>
              </a:spcBef>
              <a:spcAft>
                <a:spcPts val="0"/>
              </a:spcAft>
              <a:buNone/>
              <a:defRPr sz="32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3" name="Google Shape;143;p25"/>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lstStyle>
            <a:lvl1pPr lvl="0" rtl="0">
              <a:spcBef>
                <a:spcPts val="0"/>
              </a:spcBef>
              <a:spcAft>
                <a:spcPts val="0"/>
              </a:spcAft>
              <a:buNone/>
              <a:defRPr sz="24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4" name="Google Shape;144;p25"/>
          <p:cNvSpPr txBox="1">
            <a:spLocks noGrp="1"/>
          </p:cNvSpPr>
          <p:nvPr>
            <p:ph type="body" idx="2"/>
          </p:nvPr>
        </p:nvSpPr>
        <p:spPr>
          <a:xfrm>
            <a:off x="233" y="1712333"/>
            <a:ext cx="12192000" cy="4265600"/>
          </a:xfrm>
          <a:prstGeom prst="rect">
            <a:avLst/>
          </a:prstGeom>
          <a:noFill/>
          <a:ln>
            <a:noFill/>
          </a:ln>
        </p:spPr>
        <p:txBody>
          <a:bodyPr spcFirstLastPara="1" wrap="square" lIns="457200" tIns="0" rIns="457200" bIns="914400" anchor="t" anchorCtr="0"/>
          <a:lstStyle>
            <a:lvl1pPr marL="609585" lvl="0" indent="-423323" rtl="0">
              <a:spcBef>
                <a:spcPts val="0"/>
              </a:spcBef>
              <a:spcAft>
                <a:spcPts val="0"/>
              </a:spcAft>
              <a:buSzPts val="1400"/>
              <a:buFont typeface="Roboto"/>
              <a:buChar char="●"/>
              <a:defRPr>
                <a:latin typeface="Roboto"/>
                <a:ea typeface="Roboto"/>
                <a:cs typeface="Roboto"/>
                <a:sym typeface="Roboto"/>
              </a:defRPr>
            </a:lvl1pPr>
            <a:lvl2pPr marL="1219170" lvl="1" indent="-423323" rtl="0">
              <a:spcBef>
                <a:spcPts val="1067"/>
              </a:spcBef>
              <a:spcAft>
                <a:spcPts val="0"/>
              </a:spcAft>
              <a:buSzPts val="1400"/>
              <a:buFont typeface="Roboto"/>
              <a:buChar char="○"/>
              <a:defRPr>
                <a:latin typeface="Roboto"/>
                <a:ea typeface="Roboto"/>
                <a:cs typeface="Roboto"/>
                <a:sym typeface="Roboto"/>
              </a:defRPr>
            </a:lvl2pPr>
            <a:lvl3pPr marL="1828754" lvl="2" indent="-423323" rtl="0">
              <a:spcBef>
                <a:spcPts val="1067"/>
              </a:spcBef>
              <a:spcAft>
                <a:spcPts val="0"/>
              </a:spcAft>
              <a:buSzPts val="1400"/>
              <a:buFont typeface="Roboto"/>
              <a:buChar char="■"/>
              <a:defRPr>
                <a:latin typeface="Roboto"/>
                <a:ea typeface="Roboto"/>
                <a:cs typeface="Roboto"/>
                <a:sym typeface="Roboto"/>
              </a:defRPr>
            </a:lvl3pPr>
            <a:lvl4pPr marL="2438339" lvl="3" indent="-423323" rtl="0">
              <a:spcBef>
                <a:spcPts val="1067"/>
              </a:spcBef>
              <a:spcAft>
                <a:spcPts val="0"/>
              </a:spcAft>
              <a:buSzPts val="1400"/>
              <a:buFont typeface="Roboto"/>
              <a:buChar char="●"/>
              <a:defRPr>
                <a:latin typeface="Roboto"/>
                <a:ea typeface="Roboto"/>
                <a:cs typeface="Roboto"/>
                <a:sym typeface="Roboto"/>
              </a:defRPr>
            </a:lvl4pPr>
            <a:lvl5pPr marL="3047924" lvl="4" indent="-423323" rtl="0">
              <a:spcBef>
                <a:spcPts val="1067"/>
              </a:spcBef>
              <a:spcAft>
                <a:spcPts val="0"/>
              </a:spcAft>
              <a:buSzPts val="1400"/>
              <a:buFont typeface="Roboto"/>
              <a:buChar char="○"/>
              <a:defRPr>
                <a:latin typeface="Roboto"/>
                <a:ea typeface="Roboto"/>
                <a:cs typeface="Roboto"/>
                <a:sym typeface="Roboto"/>
              </a:defRPr>
            </a:lvl5pPr>
            <a:lvl6pPr marL="3657509" lvl="5" indent="-423323" rtl="0">
              <a:spcBef>
                <a:spcPts val="1067"/>
              </a:spcBef>
              <a:spcAft>
                <a:spcPts val="0"/>
              </a:spcAft>
              <a:buSzPts val="1400"/>
              <a:buFont typeface="Roboto"/>
              <a:buChar char="■"/>
              <a:defRPr>
                <a:latin typeface="Roboto"/>
                <a:ea typeface="Roboto"/>
                <a:cs typeface="Roboto"/>
                <a:sym typeface="Roboto"/>
              </a:defRPr>
            </a:lvl6pPr>
            <a:lvl7pPr marL="4267093" lvl="6" indent="-423323" rtl="0">
              <a:spcBef>
                <a:spcPts val="1067"/>
              </a:spcBef>
              <a:spcAft>
                <a:spcPts val="0"/>
              </a:spcAft>
              <a:buSzPts val="1400"/>
              <a:buFont typeface="Roboto"/>
              <a:buChar char="●"/>
              <a:defRPr>
                <a:latin typeface="Roboto"/>
                <a:ea typeface="Roboto"/>
                <a:cs typeface="Roboto"/>
                <a:sym typeface="Roboto"/>
              </a:defRPr>
            </a:lvl7pPr>
            <a:lvl8pPr marL="4876678" lvl="7" indent="-423323" rtl="0">
              <a:spcBef>
                <a:spcPts val="1067"/>
              </a:spcBef>
              <a:spcAft>
                <a:spcPts val="0"/>
              </a:spcAft>
              <a:buSzPts val="1400"/>
              <a:buFont typeface="Roboto"/>
              <a:buChar char="○"/>
              <a:defRPr>
                <a:latin typeface="Roboto"/>
                <a:ea typeface="Roboto"/>
                <a:cs typeface="Roboto"/>
                <a:sym typeface="Roboto"/>
              </a:defRPr>
            </a:lvl8pPr>
            <a:lvl9pPr marL="5486263" lvl="8" indent="-423323" rtl="0">
              <a:spcBef>
                <a:spcPts val="1067"/>
              </a:spcBef>
              <a:spcAft>
                <a:spcPts val="1067"/>
              </a:spcAft>
              <a:buSzPts val="1400"/>
              <a:buFont typeface="Roboto"/>
              <a:buChar char="■"/>
              <a:defRPr>
                <a:latin typeface="Roboto"/>
                <a:ea typeface="Roboto"/>
                <a:cs typeface="Roboto"/>
                <a:sym typeface="Roboto"/>
              </a:defRPr>
            </a:lvl9pPr>
          </a:lstStyle>
          <a:p>
            <a:endParaRPr/>
          </a:p>
        </p:txBody>
      </p:sp>
      <p:cxnSp>
        <p:nvCxnSpPr>
          <p:cNvPr id="145" name="Google Shape;145;p25"/>
          <p:cNvCxnSpPr/>
          <p:nvPr/>
        </p:nvCxnSpPr>
        <p:spPr>
          <a:xfrm>
            <a:off x="365833" y="853440"/>
            <a:ext cx="11460800" cy="1360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25"/>
          <p:cNvSpPr txBox="1">
            <a:spLocks noGrp="1"/>
          </p:cNvSpPr>
          <p:nvPr>
            <p:ph type="title" idx="3"/>
          </p:nvPr>
        </p:nvSpPr>
        <p:spPr>
          <a:xfrm>
            <a:off x="-16400" y="6188867"/>
            <a:ext cx="12224800" cy="353200"/>
          </a:xfrm>
          <a:prstGeom prst="rect">
            <a:avLst/>
          </a:prstGeom>
          <a:noFill/>
          <a:ln>
            <a:noFill/>
          </a:ln>
        </p:spPr>
        <p:txBody>
          <a:bodyPr spcFirstLastPara="1" wrap="square" lIns="1097275" tIns="9125" rIns="1005825" bIns="0" anchor="t" anchorCtr="0"/>
          <a:lstStyle>
            <a:lvl1pPr lvl="0" algn="r" rtl="0">
              <a:spcBef>
                <a:spcPts val="0"/>
              </a:spcBef>
              <a:spcAft>
                <a:spcPts val="0"/>
              </a:spcAft>
              <a:buNone/>
              <a:defRPr sz="1333">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47" name="Google Shape;147;p25"/>
          <p:cNvSpPr txBox="1">
            <a:spLocks noGrp="1"/>
          </p:cNvSpPr>
          <p:nvPr>
            <p:ph type="subTitle" idx="4"/>
          </p:nvPr>
        </p:nvSpPr>
        <p:spPr>
          <a:xfrm>
            <a:off x="-16400" y="6555533"/>
            <a:ext cx="10629200" cy="302400"/>
          </a:xfrm>
          <a:prstGeom prst="rect">
            <a:avLst/>
          </a:prstGeom>
          <a:noFill/>
          <a:ln>
            <a:noFill/>
          </a:ln>
        </p:spPr>
        <p:txBody>
          <a:bodyPr spcFirstLastPara="1" wrap="square" lIns="274300" tIns="45700" rIns="0" bIns="0" anchor="t" anchorCtr="0"/>
          <a:lstStyle>
            <a:lvl1pPr lvl="0" rtl="0">
              <a:spcBef>
                <a:spcPts val="0"/>
              </a:spcBef>
              <a:spcAft>
                <a:spcPts val="0"/>
              </a:spcAft>
              <a:buNone/>
              <a:defRPr sz="933"/>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330879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lvl1pPr>
              <a:defRPr/>
            </a:lvl1pPr>
          </a:lstStyle>
          <a:p>
            <a:endParaRPr lang="en-US" dirty="0"/>
          </a:p>
        </p:txBody>
      </p:sp>
      <p:sp>
        <p:nvSpPr>
          <p:cNvPr id="3" name="Content Placeholder 2"/>
          <p:cNvSpPr>
            <a:spLocks noGrp="1"/>
          </p:cNvSpPr>
          <p:nvPr>
            <p:ph idx="1"/>
          </p:nvPr>
        </p:nvSpPr>
        <p:spPr>
          <a:xfrm>
            <a:off x="1451579" y="1847088"/>
            <a:ext cx="9603275" cy="4136266"/>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7/30/19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7/30/19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7/30/19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7/30/19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7/30/19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dingbootcamp.hosted.panopto.com/Panopto/Pages/Viewer.aspx?id=1c1dbd62-df74-476a-81fb-8b9ba10f6da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12.2 Lesson Plan </a:t>
            </a:r>
            <a:r>
              <a:rPr lang="en-US" dirty="0"/>
              <a:t>–</a:t>
            </a:r>
            <a:r>
              <a:rPr dirty="0"/>
              <a:t> </a:t>
            </a:r>
            <a:br>
              <a:rPr lang="en-US" dirty="0"/>
            </a:br>
            <a:r>
              <a:rPr dirty="0"/>
              <a:t>Node Gets a SQL </a:t>
            </a:r>
            <a:br>
              <a:rPr lang="en-US" dirty="0"/>
            </a:br>
            <a:r>
              <a:rPr dirty="0"/>
              <a:t>(6:30 PM)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3. </a:t>
            </a:r>
            <a:r>
              <a:rPr lang="en-US" dirty="0"/>
              <a:t>EVERYONE</a:t>
            </a:r>
            <a:r>
              <a:rPr dirty="0"/>
              <a:t> Do: </a:t>
            </a:r>
            <a:br>
              <a:rPr lang="en-US" dirty="0"/>
            </a:br>
            <a:r>
              <a:rPr dirty="0"/>
              <a:t>Creating a Database</a:t>
            </a:r>
            <a:br>
              <a:rPr lang="en-US" dirty="0"/>
            </a:br>
            <a:r>
              <a:rPr dirty="0"/>
              <a:t>(6:3</a:t>
            </a:r>
            <a:r>
              <a:rPr lang="en-US" dirty="0"/>
              <a:t>0</a:t>
            </a:r>
            <a:r>
              <a:rPr dirty="0"/>
              <a:t> PM - 6:</a:t>
            </a:r>
            <a:r>
              <a:rPr lang="en-US" dirty="0"/>
              <a:t>40</a:t>
            </a:r>
            <a:r>
              <a:rPr dirty="0"/>
              <a:t> PM) (10 mins)</a:t>
            </a:r>
          </a:p>
        </p:txBody>
      </p:sp>
      <p:sp>
        <p:nvSpPr>
          <p:cNvPr id="3" name="Content Placeholder 2"/>
          <p:cNvSpPr>
            <a:spLocks noGrp="1"/>
          </p:cNvSpPr>
          <p:nvPr>
            <p:ph idx="1"/>
          </p:nvPr>
        </p:nvSpPr>
        <p:spPr/>
        <p:txBody>
          <a:bodyPr>
            <a:normAutofit fontScale="92500" lnSpcReduction="20000"/>
          </a:bodyPr>
          <a:lstStyle/>
          <a:p>
            <a:pPr lvl="1"/>
            <a:r>
              <a:rPr b="1" dirty="0"/>
              <a:t>Instructions</a:t>
            </a:r>
          </a:p>
          <a:p>
            <a:pPr lvl="2"/>
            <a:r>
              <a:rPr lang="en-US" dirty="0"/>
              <a:t>Throughout this class we are going to be working on creating an application that takes in music data to create personalized playlists</a:t>
            </a:r>
          </a:p>
          <a:p>
            <a:pPr lvl="3"/>
            <a:r>
              <a:rPr lang="en-US" dirty="0"/>
              <a:t>Make sure to get as far as you can over the course of these assignments as the coding you do here will be extremely useful to you when you begin working on the homework</a:t>
            </a:r>
          </a:p>
          <a:p>
            <a:pPr lvl="2"/>
            <a:r>
              <a:rPr dirty="0"/>
              <a:t>For now we will simply be creating your database in MySQL and then creating a connection to said database using Node. </a:t>
            </a:r>
            <a:r>
              <a:rPr b="1" dirty="0"/>
              <a:t>Remember, you must create a database before attempting to connect to it. Doing otherwise will return an error.</a:t>
            </a:r>
          </a:p>
          <a:p>
            <a:pPr lvl="2"/>
            <a:r>
              <a:rPr dirty="0"/>
              <a:t>BONUS: Using MySQL Workbench, create a table in your database with four columns…</a:t>
            </a:r>
          </a:p>
          <a:p>
            <a:pPr lvl="3"/>
            <a:r>
              <a:rPr dirty="0"/>
              <a:t>Primary Key of “ID” which auto-increments</a:t>
            </a:r>
          </a:p>
          <a:p>
            <a:pPr lvl="3"/>
            <a:r>
              <a:rPr dirty="0"/>
              <a:t>A column called “title”</a:t>
            </a:r>
          </a:p>
          <a:p>
            <a:pPr lvl="3"/>
            <a:r>
              <a:rPr dirty="0"/>
              <a:t>A column called “artist”</a:t>
            </a:r>
          </a:p>
          <a:p>
            <a:pPr lvl="3"/>
            <a:r>
              <a:rPr dirty="0"/>
              <a:t>A column called “genre”</a:t>
            </a:r>
          </a:p>
          <a:p>
            <a:pPr lvl="2"/>
            <a:r>
              <a:rPr dirty="0"/>
              <a:t>BONUS: Using MySQL Workbench, populate your table with a few rows of dummy data</a:t>
            </a:r>
          </a:p>
          <a:p>
            <a:pPr lvl="2"/>
            <a:r>
              <a:rPr dirty="0"/>
              <a:t>BONUS: Start looking into how you can use the MySQL package to read data from a MySQL database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3. </a:t>
            </a:r>
            <a:r>
              <a:rPr lang="en-US" dirty="0"/>
              <a:t>EVERYONE</a:t>
            </a:r>
            <a:r>
              <a:rPr dirty="0"/>
              <a:t> Do: </a:t>
            </a:r>
            <a:br>
              <a:rPr lang="en-US" dirty="0"/>
            </a:br>
            <a:r>
              <a:rPr dirty="0"/>
              <a:t>Creating a </a:t>
            </a:r>
            <a:r>
              <a:rPr lang="en-US" dirty="0"/>
              <a:t>PLAYLIST </a:t>
            </a:r>
            <a:r>
              <a:rPr dirty="0"/>
              <a:t>Database</a:t>
            </a:r>
            <a:br>
              <a:rPr lang="en-US" dirty="0"/>
            </a:br>
            <a:r>
              <a:rPr dirty="0"/>
              <a:t>(6:3</a:t>
            </a:r>
            <a:r>
              <a:rPr lang="en-US" dirty="0"/>
              <a:t>0</a:t>
            </a:r>
            <a:r>
              <a:rPr dirty="0"/>
              <a:t> PM - 6:</a:t>
            </a:r>
            <a:r>
              <a:rPr lang="en-US" dirty="0"/>
              <a:t>40</a:t>
            </a:r>
            <a:r>
              <a:rPr dirty="0"/>
              <a:t> PM) (10 mins)</a:t>
            </a:r>
          </a:p>
        </p:txBody>
      </p:sp>
      <p:sp>
        <p:nvSpPr>
          <p:cNvPr id="3" name="Content Placeholder 2"/>
          <p:cNvSpPr>
            <a:spLocks noGrp="1"/>
          </p:cNvSpPr>
          <p:nvPr>
            <p:ph idx="1"/>
          </p:nvPr>
        </p:nvSpPr>
        <p:spPr>
          <a:xfrm>
            <a:off x="1451580" y="1847088"/>
            <a:ext cx="4896668" cy="1505712"/>
          </a:xfrm>
        </p:spPr>
        <p:txBody>
          <a:bodyPr>
            <a:normAutofit fontScale="77500" lnSpcReduction="20000"/>
          </a:bodyPr>
          <a:lstStyle/>
          <a:p>
            <a:pPr>
              <a:spcBef>
                <a:spcPts val="600"/>
              </a:spcBef>
            </a:pPr>
            <a:r>
              <a:rPr lang="en-US" b="1" dirty="0">
                <a:latin typeface="Courier New" panose="02070309020205020404" pitchFamily="49" charset="0"/>
              </a:rPr>
              <a:t>DROP DATABASE IF EXISTS </a:t>
            </a:r>
            <a:r>
              <a:rPr lang="en-US" b="1" dirty="0" err="1">
                <a:latin typeface="Courier New" panose="02070309020205020404" pitchFamily="49" charset="0"/>
              </a:rPr>
              <a:t>playlist_db</a:t>
            </a:r>
            <a:r>
              <a:rPr lang="en-US" b="1" dirty="0">
                <a:latin typeface="Courier New" panose="02070309020205020404" pitchFamily="49" charset="0"/>
              </a:rPr>
              <a:t>;</a:t>
            </a:r>
          </a:p>
          <a:p>
            <a:pPr>
              <a:spcBef>
                <a:spcPts val="600"/>
              </a:spcBef>
            </a:pPr>
            <a:r>
              <a:rPr lang="en-US" b="1" dirty="0">
                <a:latin typeface="Courier New" panose="02070309020205020404" pitchFamily="49" charset="0"/>
              </a:rPr>
              <a:t>CREATE DATABASE </a:t>
            </a:r>
            <a:r>
              <a:rPr lang="en-US" b="1" dirty="0" err="1">
                <a:latin typeface="Courier New" panose="02070309020205020404" pitchFamily="49" charset="0"/>
              </a:rPr>
              <a:t>playlist_db</a:t>
            </a:r>
            <a:r>
              <a:rPr lang="en-US" b="1" dirty="0">
                <a:latin typeface="Courier New" panose="02070309020205020404" pitchFamily="49" charset="0"/>
              </a:rPr>
              <a:t>;</a:t>
            </a:r>
          </a:p>
          <a:p>
            <a:pPr>
              <a:spcBef>
                <a:spcPts val="600"/>
              </a:spcBef>
            </a:pPr>
            <a:r>
              <a:rPr lang="en-US" b="1" dirty="0">
                <a:latin typeface="Courier New" panose="02070309020205020404" pitchFamily="49" charset="0"/>
              </a:rPr>
              <a:t>USE </a:t>
            </a:r>
            <a:r>
              <a:rPr lang="en-US" b="1" dirty="0" err="1">
                <a:latin typeface="Courier New" panose="02070309020205020404" pitchFamily="49" charset="0"/>
              </a:rPr>
              <a:t>playlist_db</a:t>
            </a:r>
            <a:r>
              <a:rPr lang="en-US" b="1" dirty="0">
                <a:latin typeface="Courier New" panose="02070309020205020404" pitchFamily="49" charset="0"/>
              </a:rPr>
              <a:t>;</a:t>
            </a:r>
            <a:br>
              <a:rPr lang="en-US" b="1" dirty="0">
                <a:latin typeface="Courier New" panose="02070309020205020404" pitchFamily="49" charset="0"/>
              </a:rPr>
            </a:br>
            <a:endParaRPr lang="en-US" b="1" dirty="0">
              <a:latin typeface="Courier New" panose="02070309020205020404" pitchFamily="49" charset="0"/>
            </a:endParaRPr>
          </a:p>
        </p:txBody>
      </p:sp>
      <p:sp>
        <p:nvSpPr>
          <p:cNvPr id="4" name="TextBox 3">
            <a:extLst>
              <a:ext uri="{FF2B5EF4-FFF2-40B4-BE49-F238E27FC236}">
                <a16:creationId xmlns:a16="http://schemas.microsoft.com/office/drawing/2014/main" id="{0207500E-017B-C04D-A755-2FF4F1A425E8}"/>
              </a:ext>
            </a:extLst>
          </p:cNvPr>
          <p:cNvSpPr txBox="1"/>
          <p:nvPr/>
        </p:nvSpPr>
        <p:spPr>
          <a:xfrm>
            <a:off x="6253216" y="1847088"/>
            <a:ext cx="6201103" cy="2769989"/>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b="1" dirty="0">
                <a:latin typeface="Courier New" panose="02070309020205020404" pitchFamily="49" charset="0"/>
              </a:rPr>
              <a:t>CREATE TABLE playlist(</a:t>
            </a:r>
          </a:p>
          <a:p>
            <a:pPr marL="285750" indent="-285750">
              <a:spcBef>
                <a:spcPts val="600"/>
              </a:spcBef>
              <a:buFont typeface="Arial" panose="020B0604020202020204" pitchFamily="34" charset="0"/>
              <a:buChar char="•"/>
            </a:pPr>
            <a:r>
              <a:rPr lang="en-US" b="1" dirty="0">
                <a:latin typeface="Courier New" panose="02070309020205020404" pitchFamily="49" charset="0"/>
              </a:rPr>
              <a:t>id INTEGER AUTO_INCREMENT NOT NULL,</a:t>
            </a:r>
          </a:p>
          <a:p>
            <a:pPr marL="285750" indent="-285750">
              <a:spcBef>
                <a:spcPts val="600"/>
              </a:spcBef>
              <a:buFont typeface="Arial" panose="020B0604020202020204" pitchFamily="34" charset="0"/>
              <a:buChar char="•"/>
            </a:pPr>
            <a:r>
              <a:rPr lang="en-US" b="1" dirty="0">
                <a:latin typeface="Courier New" panose="02070309020205020404" pitchFamily="49" charset="0"/>
              </a:rPr>
              <a:t>title VARCHAR(100),</a:t>
            </a:r>
          </a:p>
          <a:p>
            <a:pPr marL="285750" indent="-285750">
              <a:spcBef>
                <a:spcPts val="600"/>
              </a:spcBef>
              <a:buFont typeface="Arial" panose="020B0604020202020204" pitchFamily="34" charset="0"/>
              <a:buChar char="•"/>
            </a:pPr>
            <a:r>
              <a:rPr lang="en-US" b="1" dirty="0">
                <a:latin typeface="Courier New" panose="02070309020205020404" pitchFamily="49" charset="0"/>
              </a:rPr>
              <a:t>artist VARCHAR(100),</a:t>
            </a:r>
          </a:p>
          <a:p>
            <a:pPr marL="285750" indent="-285750">
              <a:spcBef>
                <a:spcPts val="600"/>
              </a:spcBef>
              <a:buFont typeface="Arial" panose="020B0604020202020204" pitchFamily="34" charset="0"/>
              <a:buChar char="•"/>
            </a:pPr>
            <a:r>
              <a:rPr lang="en-US" b="1" dirty="0">
                <a:latin typeface="Courier New" panose="02070309020205020404" pitchFamily="49" charset="0"/>
              </a:rPr>
              <a:t>genre VARCHAR(100),</a:t>
            </a:r>
          </a:p>
          <a:p>
            <a:pPr marL="285750" indent="-285750">
              <a:spcBef>
                <a:spcPts val="600"/>
              </a:spcBef>
              <a:buFont typeface="Arial" panose="020B0604020202020204" pitchFamily="34" charset="0"/>
              <a:buChar char="•"/>
            </a:pPr>
            <a:r>
              <a:rPr lang="en-US" b="1" dirty="0">
                <a:latin typeface="Courier New" panose="02070309020205020404" pitchFamily="49" charset="0"/>
              </a:rPr>
              <a:t>PRIMARY KEY (id)</a:t>
            </a:r>
          </a:p>
          <a:p>
            <a:pPr marL="285750" indent="-285750">
              <a:spcBef>
                <a:spcPts val="600"/>
              </a:spcBef>
              <a:buFont typeface="Arial" panose="020B0604020202020204" pitchFamily="34" charset="0"/>
              <a:buChar char="•"/>
            </a:pPr>
            <a:r>
              <a:rPr lang="en-US" b="1" dirty="0">
                <a:latin typeface="Courier New" panose="02070309020205020404" pitchFamily="49" charset="0"/>
              </a:rPr>
              <a:t>);</a:t>
            </a:r>
            <a:br>
              <a:rPr lang="en-US" b="1" dirty="0">
                <a:latin typeface="Courier New" panose="02070309020205020404" pitchFamily="49" charset="0"/>
              </a:rPr>
            </a:br>
            <a:endParaRPr lang="en-US" b="1" dirty="0">
              <a:latin typeface="Courier New" panose="02070309020205020404" pitchFamily="49" charset="0"/>
            </a:endParaRPr>
          </a:p>
        </p:txBody>
      </p:sp>
    </p:spTree>
    <p:extLst>
      <p:ext uri="{BB962C8B-B14F-4D97-AF65-F5344CB8AC3E}">
        <p14:creationId xmlns:p14="http://schemas.microsoft.com/office/powerpoint/2010/main" val="348470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3. </a:t>
            </a:r>
            <a:r>
              <a:rPr lang="en-US" dirty="0"/>
              <a:t>EVERYONE</a:t>
            </a:r>
            <a:r>
              <a:rPr dirty="0"/>
              <a:t> Do: </a:t>
            </a:r>
            <a:br>
              <a:rPr lang="en-US" dirty="0"/>
            </a:br>
            <a:r>
              <a:rPr lang="en-US" dirty="0"/>
              <a:t>ADDING DATA TO</a:t>
            </a:r>
            <a:r>
              <a:rPr dirty="0"/>
              <a:t> a </a:t>
            </a:r>
            <a:r>
              <a:rPr lang="en-US" dirty="0"/>
              <a:t>PLAYLIST </a:t>
            </a:r>
            <a:r>
              <a:rPr dirty="0"/>
              <a:t>Database</a:t>
            </a:r>
            <a:br>
              <a:rPr lang="en-US" dirty="0"/>
            </a:br>
            <a:r>
              <a:rPr dirty="0"/>
              <a:t>(6:</a:t>
            </a:r>
            <a:r>
              <a:rPr lang="en-US" dirty="0"/>
              <a:t>40</a:t>
            </a:r>
            <a:r>
              <a:rPr dirty="0"/>
              <a:t> PM - 6:</a:t>
            </a:r>
            <a:r>
              <a:rPr lang="en-US" dirty="0"/>
              <a:t>50</a:t>
            </a:r>
            <a:r>
              <a:rPr dirty="0"/>
              <a:t> PM) (10 mins)</a:t>
            </a:r>
          </a:p>
        </p:txBody>
      </p:sp>
      <p:sp>
        <p:nvSpPr>
          <p:cNvPr id="3" name="Content Placeholder 2"/>
          <p:cNvSpPr>
            <a:spLocks noGrp="1"/>
          </p:cNvSpPr>
          <p:nvPr>
            <p:ph idx="1"/>
          </p:nvPr>
        </p:nvSpPr>
        <p:spPr>
          <a:xfrm>
            <a:off x="1451580" y="1847088"/>
            <a:ext cx="9603274" cy="3103284"/>
          </a:xfrm>
        </p:spPr>
        <p:txBody>
          <a:bodyPr>
            <a:noAutofit/>
          </a:bodyPr>
          <a:lstStyle/>
          <a:p>
            <a:r>
              <a:rPr lang="en-US" dirty="0"/>
              <a:t>INSERT INTO playlist (title, artist, genre) values (‘Rock Lobster’, ‘B-52s’, ‘New Wave');</a:t>
            </a:r>
          </a:p>
          <a:p>
            <a:r>
              <a:rPr lang="en-US" dirty="0"/>
              <a:t>INSERT INTO playlist (title, artist, genre) values (‘Old Town Road’, ‘Lil </a:t>
            </a:r>
            <a:r>
              <a:rPr lang="en-US" dirty="0" err="1"/>
              <a:t>Nas</a:t>
            </a:r>
            <a:r>
              <a:rPr lang="en-US" dirty="0"/>
              <a:t> X’, ‘Rap');</a:t>
            </a:r>
          </a:p>
          <a:p>
            <a:r>
              <a:rPr lang="en-US" dirty="0"/>
              <a:t>INSERT INTO playlist (title, artist, genre) values (‘Shake it Off’, ‘Taylor Swift’, ‘</a:t>
            </a:r>
            <a:r>
              <a:rPr lang="en-US" dirty="0" err="1"/>
              <a:t>Swifty</a:t>
            </a:r>
            <a:r>
              <a:rPr lang="en-US" dirty="0"/>
              <a:t>’);</a:t>
            </a:r>
          </a:p>
          <a:p>
            <a:r>
              <a:rPr lang="en-US" b="1" dirty="0">
                <a:solidFill>
                  <a:srgbClr val="007020"/>
                </a:solidFill>
                <a:latin typeface="Courier"/>
              </a:rPr>
              <a:t>ALTER USER '</a:t>
            </a:r>
            <a:r>
              <a:rPr lang="en-US" b="1" dirty="0" err="1">
                <a:solidFill>
                  <a:srgbClr val="007020"/>
                </a:solidFill>
                <a:latin typeface="Courier"/>
              </a:rPr>
              <a:t>root'@'localhost</a:t>
            </a:r>
            <a:r>
              <a:rPr lang="en-US" b="1" dirty="0">
                <a:solidFill>
                  <a:srgbClr val="007020"/>
                </a:solidFill>
                <a:latin typeface="Courier"/>
              </a:rPr>
              <a:t>' IDENTIFIED WITH </a:t>
            </a:r>
            <a:r>
              <a:rPr lang="en-US" b="1" dirty="0" err="1">
                <a:solidFill>
                  <a:srgbClr val="007020"/>
                </a:solidFill>
                <a:latin typeface="Courier"/>
              </a:rPr>
              <a:t>mysql_native_password</a:t>
            </a:r>
            <a:r>
              <a:rPr lang="en-US" b="1" dirty="0">
                <a:solidFill>
                  <a:srgbClr val="007020"/>
                </a:solidFill>
                <a:latin typeface="Courier"/>
              </a:rPr>
              <a:t> BY ‘</a:t>
            </a:r>
            <a:r>
              <a:rPr lang="en-US" b="1" dirty="0" err="1">
                <a:solidFill>
                  <a:srgbClr val="007020"/>
                </a:solidFill>
                <a:latin typeface="Courier"/>
              </a:rPr>
              <a:t>yourpassword</a:t>
            </a:r>
            <a:r>
              <a:rPr lang="en-US" b="1" dirty="0">
                <a:solidFill>
                  <a:srgbClr val="007020"/>
                </a:solidFill>
                <a:latin typeface="Courier"/>
              </a:rPr>
              <a:t>'</a:t>
            </a:r>
          </a:p>
        </p:txBody>
      </p:sp>
    </p:spTree>
    <p:extLst>
      <p:ext uri="{BB962C8B-B14F-4D97-AF65-F5344CB8AC3E}">
        <p14:creationId xmlns:p14="http://schemas.microsoft.com/office/powerpoint/2010/main" val="1376736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3. </a:t>
            </a:r>
            <a:r>
              <a:rPr lang="en-US" dirty="0"/>
              <a:t>EVERYONE</a:t>
            </a:r>
            <a:r>
              <a:rPr dirty="0"/>
              <a:t> Do: </a:t>
            </a:r>
            <a:br>
              <a:rPr lang="en-US" dirty="0"/>
            </a:br>
            <a:r>
              <a:rPr lang="en-US" dirty="0"/>
              <a:t>Create Connection</a:t>
            </a:r>
            <a:br>
              <a:rPr lang="en-US" dirty="0"/>
            </a:br>
            <a:r>
              <a:rPr dirty="0"/>
              <a:t>(6:</a:t>
            </a:r>
            <a:r>
              <a:rPr lang="en-US" dirty="0"/>
              <a:t>50</a:t>
            </a:r>
            <a:r>
              <a:rPr dirty="0"/>
              <a:t> PM </a:t>
            </a:r>
            <a:r>
              <a:rPr lang="en-US" dirty="0"/>
              <a:t>–</a:t>
            </a:r>
            <a:r>
              <a:rPr dirty="0"/>
              <a:t> </a:t>
            </a:r>
            <a:r>
              <a:rPr lang="en-US" dirty="0"/>
              <a:t>7:00</a:t>
            </a:r>
            <a:r>
              <a:rPr dirty="0"/>
              <a:t> PM) (10 mins)</a:t>
            </a:r>
          </a:p>
        </p:txBody>
      </p:sp>
      <p:sp>
        <p:nvSpPr>
          <p:cNvPr id="3" name="Content Placeholder 2"/>
          <p:cNvSpPr>
            <a:spLocks noGrp="1"/>
          </p:cNvSpPr>
          <p:nvPr>
            <p:ph idx="1"/>
          </p:nvPr>
        </p:nvSpPr>
        <p:spPr>
          <a:xfrm>
            <a:off x="1451580" y="1847088"/>
            <a:ext cx="9603274" cy="3103284"/>
          </a:xfrm>
        </p:spPr>
        <p:txBody>
          <a:bodyPr>
            <a:noAutofit/>
          </a:bodyPr>
          <a:lstStyle/>
          <a:p>
            <a:r>
              <a:rPr lang="en-US" dirty="0"/>
              <a:t>12-mysql/01-Activities/08-playlistRead/</a:t>
            </a:r>
          </a:p>
          <a:p>
            <a:pPr marL="0" indent="0">
              <a:buNone/>
            </a:pPr>
            <a:r>
              <a:rPr lang="en-US" b="1" dirty="0" err="1">
                <a:latin typeface="Courier New" panose="02070309020205020404" pitchFamily="49" charset="0"/>
                <a:cs typeface="Courier New" panose="02070309020205020404" pitchFamily="49" charset="0"/>
              </a:rPr>
              <a:t>npm</a:t>
            </a:r>
            <a:r>
              <a:rPr lang="en-US" b="1" dirty="0">
                <a:latin typeface="Courier New" panose="02070309020205020404" pitchFamily="49" charset="0"/>
                <a:cs typeface="Courier New" panose="02070309020205020404" pitchFamily="49" charset="0"/>
              </a:rPr>
              <a:t> install </a:t>
            </a:r>
            <a:r>
              <a:rPr lang="en-US" b="1" dirty="0" err="1">
                <a:latin typeface="Courier New" panose="02070309020205020404" pitchFamily="49" charset="0"/>
                <a:cs typeface="Courier New" panose="02070309020205020404" pitchFamily="49" charset="0"/>
              </a:rPr>
              <a:t>mysql</a:t>
            </a:r>
            <a:endParaRPr lang="en-US" b="1" dirty="0">
              <a:latin typeface="Courier New" panose="02070309020205020404" pitchFamily="49" charset="0"/>
              <a:cs typeface="Courier New" panose="02070309020205020404" pitchFamily="49" charset="0"/>
            </a:endParaRPr>
          </a:p>
          <a:p>
            <a:pPr marL="0" indent="0">
              <a:buNone/>
            </a:pPr>
            <a:br>
              <a:rPr lang="en-US" dirty="0"/>
            </a:br>
            <a:endParaRPr lang="en-US" dirty="0"/>
          </a:p>
        </p:txBody>
      </p:sp>
      <p:pic>
        <p:nvPicPr>
          <p:cNvPr id="5" name="Picture 4">
            <a:extLst>
              <a:ext uri="{FF2B5EF4-FFF2-40B4-BE49-F238E27FC236}">
                <a16:creationId xmlns:a16="http://schemas.microsoft.com/office/drawing/2014/main" id="{A3636301-7F5C-3845-9AD5-B46C605DC3A5}"/>
              </a:ext>
            </a:extLst>
          </p:cNvPr>
          <p:cNvPicPr>
            <a:picLocks noChangeAspect="1"/>
          </p:cNvPicPr>
          <p:nvPr/>
        </p:nvPicPr>
        <p:blipFill>
          <a:blip r:embed="rId2"/>
          <a:stretch>
            <a:fillRect/>
          </a:stretch>
        </p:blipFill>
        <p:spPr>
          <a:xfrm>
            <a:off x="1566916" y="2758965"/>
            <a:ext cx="6501156" cy="2748456"/>
          </a:xfrm>
          <a:prstGeom prst="rect">
            <a:avLst/>
          </a:prstGeom>
        </p:spPr>
      </p:pic>
    </p:spTree>
    <p:extLst>
      <p:ext uri="{BB962C8B-B14F-4D97-AF65-F5344CB8AC3E}">
        <p14:creationId xmlns:p14="http://schemas.microsoft.com/office/powerpoint/2010/main" val="613934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4. </a:t>
            </a:r>
            <a:r>
              <a:rPr lang="en-US" dirty="0" err="1"/>
              <a:t>EveRYONE</a:t>
            </a:r>
            <a:r>
              <a:rPr lang="en-US" dirty="0"/>
              <a:t> DO</a:t>
            </a:r>
            <a:r>
              <a:rPr dirty="0"/>
              <a:t> Do: </a:t>
            </a:r>
            <a:br>
              <a:rPr lang="en-US" dirty="0"/>
            </a:br>
            <a:r>
              <a:rPr lang="en-US" dirty="0"/>
              <a:t>Connecting to </a:t>
            </a:r>
            <a:r>
              <a:rPr dirty="0"/>
              <a:t>a Database </a:t>
            </a:r>
            <a:br>
              <a:rPr lang="en-US" dirty="0"/>
            </a:br>
            <a:r>
              <a:rPr dirty="0"/>
              <a:t>(</a:t>
            </a:r>
            <a:r>
              <a:rPr lang="en-US" dirty="0"/>
              <a:t>7:00</a:t>
            </a:r>
            <a:r>
              <a:rPr dirty="0"/>
              <a:t> PM </a:t>
            </a:r>
            <a:r>
              <a:rPr lang="en-US" dirty="0"/>
              <a:t>–</a:t>
            </a:r>
            <a:r>
              <a:rPr dirty="0"/>
              <a:t> </a:t>
            </a:r>
            <a:r>
              <a:rPr lang="en-US" dirty="0"/>
              <a:t>7:10</a:t>
            </a:r>
            <a:r>
              <a:rPr dirty="0"/>
              <a:t> PM) (10 mins)</a:t>
            </a:r>
          </a:p>
        </p:txBody>
      </p:sp>
      <p:sp>
        <p:nvSpPr>
          <p:cNvPr id="3" name="Content Placeholder 2"/>
          <p:cNvSpPr>
            <a:spLocks noGrp="1"/>
          </p:cNvSpPr>
          <p:nvPr>
            <p:ph idx="1"/>
          </p:nvPr>
        </p:nvSpPr>
        <p:spPr/>
        <p:txBody>
          <a:bodyPr>
            <a:normAutofit/>
          </a:bodyPr>
          <a:lstStyle/>
          <a:p>
            <a:pPr marL="1270000" lvl="0" indent="0">
              <a:buNone/>
            </a:pPr>
            <a:endParaRPr sz="1800" dirty="0">
              <a:solidFill>
                <a:srgbClr val="666666"/>
              </a:solidFill>
              <a:latin typeface="Courier"/>
            </a:endParaRPr>
          </a:p>
        </p:txBody>
      </p:sp>
      <p:pic>
        <p:nvPicPr>
          <p:cNvPr id="4" name="Picture 3">
            <a:extLst>
              <a:ext uri="{FF2B5EF4-FFF2-40B4-BE49-F238E27FC236}">
                <a16:creationId xmlns:a16="http://schemas.microsoft.com/office/drawing/2014/main" id="{72D83F19-DE5F-D148-820D-22C9C30B4CB3}"/>
              </a:ext>
            </a:extLst>
          </p:cNvPr>
          <p:cNvPicPr>
            <a:picLocks noChangeAspect="1"/>
          </p:cNvPicPr>
          <p:nvPr/>
        </p:nvPicPr>
        <p:blipFill>
          <a:blip r:embed="rId2"/>
          <a:stretch>
            <a:fillRect/>
          </a:stretch>
        </p:blipFill>
        <p:spPr>
          <a:xfrm>
            <a:off x="1451579" y="1847088"/>
            <a:ext cx="9631898" cy="188408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4. </a:t>
            </a:r>
            <a:r>
              <a:rPr lang="en-US" dirty="0"/>
              <a:t>Everyone</a:t>
            </a:r>
            <a:r>
              <a:rPr dirty="0"/>
              <a:t> Do: </a:t>
            </a:r>
            <a:br>
              <a:rPr lang="en-US" dirty="0"/>
            </a:br>
            <a:r>
              <a:rPr dirty="0"/>
              <a:t>Reading Data From a Database </a:t>
            </a:r>
            <a:br>
              <a:rPr lang="en-US" dirty="0"/>
            </a:br>
            <a:r>
              <a:rPr dirty="0"/>
              <a:t>(</a:t>
            </a:r>
            <a:r>
              <a:rPr lang="en-US" dirty="0"/>
              <a:t>7:10</a:t>
            </a:r>
            <a:r>
              <a:rPr dirty="0"/>
              <a:t> PM </a:t>
            </a:r>
            <a:r>
              <a:rPr lang="en-US" dirty="0"/>
              <a:t>–</a:t>
            </a:r>
            <a:r>
              <a:rPr dirty="0"/>
              <a:t> </a:t>
            </a:r>
            <a:r>
              <a:rPr lang="en-US" dirty="0"/>
              <a:t>7:20</a:t>
            </a:r>
            <a:r>
              <a:rPr dirty="0"/>
              <a:t> PM) (10 mins)</a:t>
            </a:r>
          </a:p>
        </p:txBody>
      </p:sp>
      <p:pic>
        <p:nvPicPr>
          <p:cNvPr id="5" name="Content Placeholder 4">
            <a:extLst>
              <a:ext uri="{FF2B5EF4-FFF2-40B4-BE49-F238E27FC236}">
                <a16:creationId xmlns:a16="http://schemas.microsoft.com/office/drawing/2014/main" id="{7891E6F7-51CD-9248-9354-71E8EE361E46}"/>
              </a:ext>
            </a:extLst>
          </p:cNvPr>
          <p:cNvPicPr>
            <a:picLocks noGrp="1" noChangeAspect="1"/>
          </p:cNvPicPr>
          <p:nvPr>
            <p:ph idx="1"/>
          </p:nvPr>
        </p:nvPicPr>
        <p:blipFill>
          <a:blip r:embed="rId2"/>
          <a:stretch>
            <a:fillRect/>
          </a:stretch>
        </p:blipFill>
        <p:spPr>
          <a:xfrm>
            <a:off x="1451028" y="3645685"/>
            <a:ext cx="9604375" cy="1990196"/>
          </a:xfrm>
        </p:spPr>
      </p:pic>
      <p:pic>
        <p:nvPicPr>
          <p:cNvPr id="7" name="Picture 6">
            <a:extLst>
              <a:ext uri="{FF2B5EF4-FFF2-40B4-BE49-F238E27FC236}">
                <a16:creationId xmlns:a16="http://schemas.microsoft.com/office/drawing/2014/main" id="{16EEA63C-9093-B447-A9CC-567278C3D39D}"/>
              </a:ext>
            </a:extLst>
          </p:cNvPr>
          <p:cNvPicPr>
            <a:picLocks noChangeAspect="1"/>
          </p:cNvPicPr>
          <p:nvPr/>
        </p:nvPicPr>
        <p:blipFill>
          <a:blip r:embed="rId3"/>
          <a:stretch>
            <a:fillRect/>
          </a:stretch>
        </p:blipFill>
        <p:spPr>
          <a:xfrm>
            <a:off x="1450975" y="2004848"/>
            <a:ext cx="8331200" cy="1524000"/>
          </a:xfrm>
          <a:prstGeom prst="rect">
            <a:avLst/>
          </a:prstGeom>
        </p:spPr>
      </p:pic>
    </p:spTree>
    <p:extLst>
      <p:ext uri="{BB962C8B-B14F-4D97-AF65-F5344CB8AC3E}">
        <p14:creationId xmlns:p14="http://schemas.microsoft.com/office/powerpoint/2010/main" val="341672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5. </a:t>
            </a:r>
            <a:r>
              <a:rPr lang="en-US" dirty="0"/>
              <a:t>Everyone</a:t>
            </a:r>
            <a:r>
              <a:rPr dirty="0"/>
              <a:t> Do: </a:t>
            </a:r>
            <a:br>
              <a:rPr lang="en-US" dirty="0"/>
            </a:br>
            <a:r>
              <a:rPr dirty="0"/>
              <a:t>Collecting Data From a Database </a:t>
            </a:r>
            <a:br>
              <a:rPr lang="en-US" dirty="0"/>
            </a:br>
            <a:r>
              <a:rPr dirty="0"/>
              <a:t>(</a:t>
            </a:r>
            <a:r>
              <a:rPr lang="en-US" dirty="0"/>
              <a:t>7:20</a:t>
            </a:r>
            <a:r>
              <a:rPr dirty="0"/>
              <a:t> PM - 7:</a:t>
            </a:r>
            <a:r>
              <a:rPr lang="en-US" dirty="0"/>
              <a:t>30</a:t>
            </a:r>
            <a:r>
              <a:rPr dirty="0"/>
              <a:t> PM) (1</a:t>
            </a:r>
            <a:r>
              <a:rPr lang="en-US" dirty="0"/>
              <a:t>0</a:t>
            </a:r>
            <a:r>
              <a:rPr dirty="0"/>
              <a:t> mins)</a:t>
            </a:r>
          </a:p>
        </p:txBody>
      </p:sp>
      <p:pic>
        <p:nvPicPr>
          <p:cNvPr id="4" name="Content Placeholder 3">
            <a:extLst>
              <a:ext uri="{FF2B5EF4-FFF2-40B4-BE49-F238E27FC236}">
                <a16:creationId xmlns:a16="http://schemas.microsoft.com/office/drawing/2014/main" id="{A893B69C-EFAE-A445-BF50-91E1F05981A8}"/>
              </a:ext>
            </a:extLst>
          </p:cNvPr>
          <p:cNvPicPr>
            <a:picLocks noGrp="1" noChangeAspect="1"/>
          </p:cNvPicPr>
          <p:nvPr>
            <p:ph idx="1"/>
          </p:nvPr>
        </p:nvPicPr>
        <p:blipFill>
          <a:blip r:embed="rId2"/>
          <a:stretch>
            <a:fillRect/>
          </a:stretch>
        </p:blipFill>
        <p:spPr>
          <a:xfrm>
            <a:off x="1451579" y="1929333"/>
            <a:ext cx="6692900" cy="1765300"/>
          </a:xfrm>
          <a:prstGeom prst="rect">
            <a:avLst/>
          </a:prstGeom>
        </p:spPr>
      </p:pic>
      <p:pic>
        <p:nvPicPr>
          <p:cNvPr id="5" name="Picture 4">
            <a:extLst>
              <a:ext uri="{FF2B5EF4-FFF2-40B4-BE49-F238E27FC236}">
                <a16:creationId xmlns:a16="http://schemas.microsoft.com/office/drawing/2014/main" id="{7D524F7B-19B6-7345-A2CC-1DDE91B05CD8}"/>
              </a:ext>
            </a:extLst>
          </p:cNvPr>
          <p:cNvPicPr>
            <a:picLocks noChangeAspect="1"/>
          </p:cNvPicPr>
          <p:nvPr/>
        </p:nvPicPr>
        <p:blipFill>
          <a:blip r:embed="rId3"/>
          <a:stretch>
            <a:fillRect/>
          </a:stretch>
        </p:blipFill>
        <p:spPr>
          <a:xfrm>
            <a:off x="260350" y="3854803"/>
            <a:ext cx="11671300" cy="1727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7. </a:t>
            </a:r>
            <a:r>
              <a:rPr lang="en-US" dirty="0"/>
              <a:t>EVERYONE</a:t>
            </a:r>
            <a:r>
              <a:rPr dirty="0"/>
              <a:t> Do: </a:t>
            </a:r>
            <a:br>
              <a:rPr lang="en-US" dirty="0"/>
            </a:br>
            <a:r>
              <a:rPr lang="en-US" dirty="0"/>
              <a:t>CRUD</a:t>
            </a:r>
            <a:r>
              <a:rPr dirty="0"/>
              <a:t> Using Node </a:t>
            </a:r>
            <a:br>
              <a:rPr lang="en-US" dirty="0"/>
            </a:br>
            <a:r>
              <a:rPr dirty="0"/>
              <a:t>(7:</a:t>
            </a:r>
            <a:r>
              <a:rPr lang="en-US" dirty="0"/>
              <a:t>30</a:t>
            </a:r>
            <a:r>
              <a:rPr dirty="0"/>
              <a:t> PM - 7:</a:t>
            </a:r>
            <a:r>
              <a:rPr lang="en-US" dirty="0"/>
              <a:t>45</a:t>
            </a:r>
            <a:r>
              <a:rPr dirty="0"/>
              <a:t> PM) (5 mins)</a:t>
            </a:r>
          </a:p>
        </p:txBody>
      </p:sp>
      <p:sp>
        <p:nvSpPr>
          <p:cNvPr id="3" name="Content Placeholder 2"/>
          <p:cNvSpPr>
            <a:spLocks noGrp="1"/>
          </p:cNvSpPr>
          <p:nvPr>
            <p:ph idx="1"/>
          </p:nvPr>
        </p:nvSpPr>
        <p:spPr/>
        <p:txBody>
          <a:bodyPr>
            <a:normAutofit/>
          </a:bodyPr>
          <a:lstStyle/>
          <a:p>
            <a:pPr marL="0" lvl="1"/>
            <a:r>
              <a:rPr dirty="0"/>
              <a:t>When creating programs that deal with databases, there is a rather fun acronym which a lot of programmers use in order to remind themselves which functions they have available to them. This acronym is CRUD :</a:t>
            </a:r>
          </a:p>
          <a:p>
            <a:r>
              <a:rPr sz="1800" dirty="0">
                <a:latin typeface="Courier"/>
              </a:rPr>
              <a:t>C - CREATE </a:t>
            </a:r>
            <a:endParaRPr lang="en-US" sz="1800" dirty="0">
              <a:latin typeface="Courier"/>
            </a:endParaRPr>
          </a:p>
          <a:p>
            <a:pPr lvl="1"/>
            <a:r>
              <a:rPr sz="1600" dirty="0">
                <a:latin typeface="Courier"/>
              </a:rPr>
              <a:t>INSERT INTO pets (name, type, age) VALUES ("</a:t>
            </a:r>
            <a:r>
              <a:rPr sz="1600" dirty="0" err="1">
                <a:latin typeface="Courier"/>
              </a:rPr>
              <a:t>fido</a:t>
            </a:r>
            <a:r>
              <a:rPr sz="1600" dirty="0">
                <a:latin typeface="Courier"/>
              </a:rPr>
              <a:t>", "dog", 3);</a:t>
            </a:r>
            <a:endParaRPr lang="en-US" sz="1600" dirty="0">
              <a:latin typeface="Courier"/>
            </a:endParaRPr>
          </a:p>
          <a:p>
            <a:r>
              <a:rPr sz="1800" dirty="0">
                <a:latin typeface="Courier"/>
              </a:rPr>
              <a:t>R - READ   - SELECT * FROM pets;</a:t>
            </a:r>
            <a:endParaRPr lang="en-US" sz="1800" dirty="0">
              <a:latin typeface="Courier"/>
            </a:endParaRPr>
          </a:p>
          <a:p>
            <a:r>
              <a:rPr sz="1800" dirty="0">
                <a:latin typeface="Courier"/>
              </a:rPr>
              <a:t>U - UPDATE - UPDATE pets SET name="under dog" WHERE type = "dog";</a:t>
            </a:r>
            <a:endParaRPr lang="en-US" sz="1800" dirty="0">
              <a:latin typeface="Courier"/>
            </a:endParaRPr>
          </a:p>
          <a:p>
            <a:r>
              <a:rPr sz="1800" dirty="0">
                <a:latin typeface="Courier"/>
              </a:rPr>
              <a:t>D - DELETE - DELETE FROM pets WHERE type = "mouse";</a:t>
            </a:r>
            <a:br>
              <a:rPr dirty="0"/>
            </a:br>
            <a:r>
              <a:rPr sz="1800" dirty="0">
                <a:latin typeface="Courier"/>
              </a:rPr>
              <a:t>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7. </a:t>
            </a:r>
            <a:r>
              <a:rPr lang="en-US" dirty="0"/>
              <a:t>EVERYONE</a:t>
            </a:r>
            <a:r>
              <a:rPr dirty="0"/>
              <a:t> Do: </a:t>
            </a:r>
            <a:br>
              <a:rPr lang="en-US" dirty="0"/>
            </a:br>
            <a:r>
              <a:rPr lang="en-US" dirty="0"/>
              <a:t>CRUD: </a:t>
            </a:r>
            <a:r>
              <a:rPr dirty="0"/>
              <a:t>Using Node </a:t>
            </a:r>
            <a:br>
              <a:rPr lang="en-US" dirty="0"/>
            </a:br>
            <a:r>
              <a:rPr dirty="0"/>
              <a:t>(7:</a:t>
            </a:r>
            <a:r>
              <a:rPr lang="en-US" dirty="0"/>
              <a:t>30</a:t>
            </a:r>
            <a:r>
              <a:rPr dirty="0"/>
              <a:t> PM - 7:</a:t>
            </a:r>
            <a:r>
              <a:rPr lang="en-US" dirty="0"/>
              <a:t>45</a:t>
            </a:r>
            <a:r>
              <a:rPr dirty="0"/>
              <a:t> PM) (15 mins)</a:t>
            </a:r>
          </a:p>
        </p:txBody>
      </p:sp>
      <p:sp>
        <p:nvSpPr>
          <p:cNvPr id="3" name="Content Placeholder 2"/>
          <p:cNvSpPr>
            <a:spLocks noGrp="1"/>
          </p:cNvSpPr>
          <p:nvPr>
            <p:ph idx="1"/>
          </p:nvPr>
        </p:nvSpPr>
        <p:spPr/>
        <p:txBody>
          <a:bodyPr>
            <a:normAutofit fontScale="92500" lnSpcReduction="10000"/>
          </a:bodyPr>
          <a:lstStyle/>
          <a:p>
            <a:pPr marL="81280" lvl="0" indent="0">
              <a:buNone/>
            </a:pPr>
            <a:r>
              <a:rPr sz="1800" b="1" dirty="0">
                <a:solidFill>
                  <a:srgbClr val="007020"/>
                </a:solidFill>
                <a:latin typeface="Courier"/>
              </a:rPr>
              <a:t>function</a:t>
            </a:r>
            <a:r>
              <a:rPr sz="1800" dirty="0">
                <a:latin typeface="Courier"/>
              </a:rPr>
              <a:t> </a:t>
            </a:r>
            <a:r>
              <a:rPr sz="1800" dirty="0" err="1">
                <a:solidFill>
                  <a:srgbClr val="7D9029"/>
                </a:solidFill>
                <a:latin typeface="Courier"/>
              </a:rPr>
              <a:t>create</a:t>
            </a:r>
            <a:r>
              <a:rPr lang="en-US" sz="1800" dirty="0" err="1">
                <a:solidFill>
                  <a:srgbClr val="7D9029"/>
                </a:solidFill>
                <a:latin typeface="Courier"/>
              </a:rPr>
              <a:t>Song</a:t>
            </a:r>
            <a:r>
              <a:rPr sz="1800" dirty="0">
                <a:latin typeface="Courier"/>
              </a:rPr>
              <a:t>() </a:t>
            </a:r>
            <a:r>
              <a:rPr sz="1800" dirty="0">
                <a:solidFill>
                  <a:srgbClr val="666666"/>
                </a:solidFill>
                <a:latin typeface="Courier"/>
              </a:rPr>
              <a:t>{</a:t>
            </a:r>
            <a:br>
              <a:rPr dirty="0"/>
            </a:br>
            <a:r>
              <a:rPr sz="1800" dirty="0">
                <a:latin typeface="Courier"/>
              </a:rPr>
              <a:t>  </a:t>
            </a:r>
            <a:r>
              <a:rPr sz="1800" dirty="0" err="1">
                <a:solidFill>
                  <a:srgbClr val="19177C"/>
                </a:solidFill>
                <a:latin typeface="Courier"/>
              </a:rPr>
              <a:t>console</a:t>
            </a:r>
            <a:r>
              <a:rPr sz="1800" dirty="0" err="1">
                <a:latin typeface="Courier"/>
              </a:rPr>
              <a:t>.</a:t>
            </a:r>
            <a:r>
              <a:rPr sz="1800" dirty="0" err="1">
                <a:solidFill>
                  <a:srgbClr val="7D9029"/>
                </a:solidFill>
                <a:latin typeface="Courier"/>
              </a:rPr>
              <a:t>log</a:t>
            </a:r>
            <a:r>
              <a:rPr sz="1800" dirty="0">
                <a:latin typeface="Courier"/>
              </a:rPr>
              <a:t>(</a:t>
            </a:r>
            <a:r>
              <a:rPr sz="1800" dirty="0">
                <a:solidFill>
                  <a:srgbClr val="4070A0"/>
                </a:solidFill>
                <a:latin typeface="Courier"/>
              </a:rPr>
              <a:t>"Inserting a new </a:t>
            </a:r>
            <a:r>
              <a:rPr lang="en-US" sz="1800" dirty="0">
                <a:solidFill>
                  <a:srgbClr val="4070A0"/>
                </a:solidFill>
                <a:latin typeface="Courier"/>
              </a:rPr>
              <a:t>song into playlist</a:t>
            </a:r>
            <a:r>
              <a:rPr sz="1800" dirty="0">
                <a:solidFill>
                  <a:srgbClr val="4070A0"/>
                </a:solidFill>
                <a:latin typeface="Courier"/>
              </a:rPr>
              <a:t>...\n"</a:t>
            </a:r>
            <a:r>
              <a:rPr sz="1800" dirty="0">
                <a:latin typeface="Courier"/>
              </a:rPr>
              <a:t>)</a:t>
            </a:r>
            <a:r>
              <a:rPr sz="1800" dirty="0">
                <a:solidFill>
                  <a:srgbClr val="666666"/>
                </a:solidFill>
                <a:latin typeface="Courier"/>
              </a:rPr>
              <a:t>;</a:t>
            </a:r>
            <a:br>
              <a:rPr dirty="0"/>
            </a:br>
            <a:r>
              <a:rPr sz="1800" dirty="0">
                <a:latin typeface="Courier"/>
              </a:rPr>
              <a:t>  </a:t>
            </a:r>
            <a:r>
              <a:rPr sz="1800" b="1" dirty="0">
                <a:solidFill>
                  <a:srgbClr val="007020"/>
                </a:solidFill>
                <a:latin typeface="Courier"/>
              </a:rPr>
              <a:t>var</a:t>
            </a:r>
            <a:r>
              <a:rPr sz="1800" dirty="0">
                <a:latin typeface="Courier"/>
              </a:rPr>
              <a:t> query </a:t>
            </a:r>
            <a:r>
              <a:rPr sz="1800" dirty="0">
                <a:solidFill>
                  <a:srgbClr val="666666"/>
                </a:solidFill>
                <a:latin typeface="Courier"/>
              </a:rPr>
              <a:t>=</a:t>
            </a:r>
            <a:r>
              <a:rPr sz="1800" dirty="0">
                <a:latin typeface="Courier"/>
              </a:rPr>
              <a:t> </a:t>
            </a:r>
            <a:r>
              <a:rPr sz="1800" dirty="0" err="1">
                <a:solidFill>
                  <a:srgbClr val="19177C"/>
                </a:solidFill>
                <a:latin typeface="Courier"/>
              </a:rPr>
              <a:t>connection</a:t>
            </a:r>
            <a:r>
              <a:rPr sz="1800" dirty="0" err="1">
                <a:latin typeface="Courier"/>
              </a:rPr>
              <a:t>.</a:t>
            </a:r>
            <a:r>
              <a:rPr sz="1800" dirty="0" err="1">
                <a:solidFill>
                  <a:srgbClr val="7D9029"/>
                </a:solidFill>
                <a:latin typeface="Courier"/>
              </a:rPr>
              <a:t>query</a:t>
            </a:r>
            <a:r>
              <a:rPr sz="1800" dirty="0">
                <a:latin typeface="Courier"/>
              </a:rPr>
              <a:t>(</a:t>
            </a:r>
            <a:br>
              <a:rPr dirty="0"/>
            </a:br>
            <a:r>
              <a:rPr sz="1800" dirty="0">
                <a:latin typeface="Courier"/>
              </a:rPr>
              <a:t>    </a:t>
            </a:r>
            <a:r>
              <a:rPr sz="1800" dirty="0">
                <a:solidFill>
                  <a:srgbClr val="4070A0"/>
                </a:solidFill>
                <a:latin typeface="Courier"/>
              </a:rPr>
              <a:t>"INSERT INTO </a:t>
            </a:r>
            <a:r>
              <a:rPr lang="en-US" sz="1800" dirty="0">
                <a:solidFill>
                  <a:srgbClr val="4070A0"/>
                </a:solidFill>
                <a:latin typeface="Courier"/>
              </a:rPr>
              <a:t>playlist</a:t>
            </a:r>
            <a:r>
              <a:rPr sz="1800" dirty="0">
                <a:solidFill>
                  <a:srgbClr val="4070A0"/>
                </a:solidFill>
                <a:latin typeface="Courier"/>
              </a:rPr>
              <a:t> SET ?"</a:t>
            </a:r>
            <a:r>
              <a:rPr sz="1800" dirty="0">
                <a:solidFill>
                  <a:srgbClr val="666666"/>
                </a:solidFill>
                <a:latin typeface="Courier"/>
              </a:rPr>
              <a:t>,</a:t>
            </a:r>
            <a:br>
              <a:rPr dirty="0"/>
            </a:br>
            <a:r>
              <a:rPr sz="1800" dirty="0">
                <a:latin typeface="Courier"/>
              </a:rPr>
              <a:t>    </a:t>
            </a:r>
            <a:r>
              <a:rPr sz="1800" dirty="0">
                <a:solidFill>
                  <a:srgbClr val="666666"/>
                </a:solidFill>
                <a:latin typeface="Courier"/>
              </a:rPr>
              <a:t>{</a:t>
            </a:r>
            <a:r>
              <a:rPr lang="en-US" sz="1800" dirty="0">
                <a:solidFill>
                  <a:srgbClr val="902000"/>
                </a:solidFill>
                <a:latin typeface="Courier"/>
              </a:rPr>
              <a:t>title</a:t>
            </a:r>
            <a:r>
              <a:rPr sz="1800" dirty="0">
                <a:solidFill>
                  <a:srgbClr val="666666"/>
                </a:solidFill>
                <a:latin typeface="Courier"/>
              </a:rPr>
              <a:t>:</a:t>
            </a:r>
            <a:r>
              <a:rPr sz="1800" dirty="0">
                <a:latin typeface="Courier"/>
              </a:rPr>
              <a:t> </a:t>
            </a:r>
            <a:r>
              <a:rPr sz="1800" dirty="0">
                <a:solidFill>
                  <a:srgbClr val="4070A0"/>
                </a:solidFill>
                <a:latin typeface="Courier"/>
              </a:rPr>
              <a:t>"</a:t>
            </a:r>
            <a:r>
              <a:rPr lang="en-US" sz="1800" dirty="0">
                <a:solidFill>
                  <a:srgbClr val="4070A0"/>
                </a:solidFill>
                <a:latin typeface="Courier"/>
              </a:rPr>
              <a:t>Shake It Off</a:t>
            </a:r>
            <a:r>
              <a:rPr sz="1800" dirty="0">
                <a:solidFill>
                  <a:srgbClr val="4070A0"/>
                </a:solidFill>
                <a:latin typeface="Courier"/>
              </a:rPr>
              <a:t>"</a:t>
            </a:r>
            <a:r>
              <a:rPr sz="1800" dirty="0">
                <a:solidFill>
                  <a:srgbClr val="666666"/>
                </a:solidFill>
                <a:latin typeface="Courier"/>
              </a:rPr>
              <a:t>,</a:t>
            </a:r>
            <a:r>
              <a:rPr lang="en-US" dirty="0"/>
              <a:t> </a:t>
            </a:r>
            <a:r>
              <a:rPr lang="en-US" sz="1800" dirty="0">
                <a:solidFill>
                  <a:srgbClr val="902000"/>
                </a:solidFill>
                <a:latin typeface="Courier"/>
              </a:rPr>
              <a:t>artist</a:t>
            </a:r>
            <a:r>
              <a:rPr sz="1800" dirty="0">
                <a:solidFill>
                  <a:srgbClr val="666666"/>
                </a:solidFill>
                <a:latin typeface="Courier"/>
              </a:rPr>
              <a:t>:</a:t>
            </a:r>
            <a:r>
              <a:rPr sz="1800" dirty="0">
                <a:latin typeface="Courier"/>
              </a:rPr>
              <a:t> </a:t>
            </a:r>
            <a:r>
              <a:rPr lang="en-US" sz="1800" dirty="0">
                <a:solidFill>
                  <a:srgbClr val="40A070"/>
                </a:solidFill>
                <a:latin typeface="Courier"/>
              </a:rPr>
              <a:t>”Taylor Swift"</a:t>
            </a:r>
            <a:r>
              <a:rPr sz="1800" dirty="0">
                <a:solidFill>
                  <a:srgbClr val="666666"/>
                </a:solidFill>
                <a:latin typeface="Courier"/>
              </a:rPr>
              <a:t>,</a:t>
            </a:r>
            <a:r>
              <a:rPr lang="en-US" dirty="0"/>
              <a:t> </a:t>
            </a:r>
            <a:r>
              <a:rPr lang="en-US" sz="1800" dirty="0">
                <a:solidFill>
                  <a:srgbClr val="902000"/>
                </a:solidFill>
                <a:latin typeface="Courier"/>
              </a:rPr>
              <a:t>genre</a:t>
            </a:r>
            <a:r>
              <a:rPr sz="1800" dirty="0">
                <a:solidFill>
                  <a:srgbClr val="666666"/>
                </a:solidFill>
                <a:latin typeface="Courier"/>
              </a:rPr>
              <a:t>:</a:t>
            </a:r>
            <a:r>
              <a:rPr sz="1800" dirty="0">
                <a:latin typeface="Courier"/>
              </a:rPr>
              <a:t> </a:t>
            </a:r>
            <a:r>
              <a:rPr lang="en-US" sz="1800" dirty="0">
                <a:solidFill>
                  <a:srgbClr val="40A070"/>
                </a:solidFill>
                <a:latin typeface="Courier"/>
              </a:rPr>
              <a:t>”</a:t>
            </a:r>
            <a:r>
              <a:rPr lang="en-US" sz="1800" dirty="0" err="1">
                <a:solidFill>
                  <a:srgbClr val="40A070"/>
                </a:solidFill>
                <a:latin typeface="Courier"/>
              </a:rPr>
              <a:t>Swifty</a:t>
            </a:r>
            <a:r>
              <a:rPr lang="en-US" sz="1800" dirty="0">
                <a:solidFill>
                  <a:srgbClr val="40A070"/>
                </a:solidFill>
                <a:latin typeface="Courier"/>
              </a:rPr>
              <a:t>”</a:t>
            </a:r>
            <a:r>
              <a:rPr sz="1800" dirty="0">
                <a:solidFill>
                  <a:srgbClr val="666666"/>
                </a:solidFill>
                <a:latin typeface="Courier"/>
              </a:rPr>
              <a:t>},</a:t>
            </a:r>
            <a:br>
              <a:rPr dirty="0"/>
            </a:br>
            <a:r>
              <a:rPr sz="1800" dirty="0">
                <a:latin typeface="Courier"/>
              </a:rPr>
              <a:t>    </a:t>
            </a:r>
            <a:r>
              <a:rPr sz="1800" b="1" dirty="0">
                <a:solidFill>
                  <a:srgbClr val="007020"/>
                </a:solidFill>
                <a:latin typeface="Courier"/>
              </a:rPr>
              <a:t>function</a:t>
            </a:r>
            <a:r>
              <a:rPr sz="1800" dirty="0">
                <a:latin typeface="Courier"/>
              </a:rPr>
              <a:t>(err</a:t>
            </a:r>
            <a:r>
              <a:rPr sz="1800" dirty="0">
                <a:solidFill>
                  <a:srgbClr val="666666"/>
                </a:solidFill>
                <a:latin typeface="Courier"/>
              </a:rPr>
              <a:t>,</a:t>
            </a:r>
            <a:r>
              <a:rPr sz="1800" dirty="0">
                <a:latin typeface="Courier"/>
              </a:rPr>
              <a:t> res) </a:t>
            </a:r>
            <a:r>
              <a:rPr sz="1800" dirty="0">
                <a:solidFill>
                  <a:srgbClr val="666666"/>
                </a:solidFill>
                <a:latin typeface="Courier"/>
              </a:rPr>
              <a:t>{</a:t>
            </a:r>
            <a:br>
              <a:rPr dirty="0"/>
            </a:br>
            <a:r>
              <a:rPr sz="1800" dirty="0">
                <a:latin typeface="Courier"/>
              </a:rPr>
              <a:t>      </a:t>
            </a:r>
            <a:r>
              <a:rPr sz="1800" dirty="0" err="1">
                <a:solidFill>
                  <a:srgbClr val="19177C"/>
                </a:solidFill>
                <a:latin typeface="Courier"/>
              </a:rPr>
              <a:t>console</a:t>
            </a:r>
            <a:r>
              <a:rPr sz="1800" dirty="0" err="1">
                <a:latin typeface="Courier"/>
              </a:rPr>
              <a:t>.</a:t>
            </a:r>
            <a:r>
              <a:rPr sz="1800" dirty="0" err="1">
                <a:solidFill>
                  <a:srgbClr val="7D9029"/>
                </a:solidFill>
                <a:latin typeface="Courier"/>
              </a:rPr>
              <a:t>log</a:t>
            </a:r>
            <a:r>
              <a:rPr sz="1800" dirty="0">
                <a:latin typeface="Courier"/>
              </a:rPr>
              <a:t>(</a:t>
            </a:r>
            <a:r>
              <a:rPr sz="1800" dirty="0" err="1">
                <a:solidFill>
                  <a:srgbClr val="19177C"/>
                </a:solidFill>
                <a:latin typeface="Courier"/>
              </a:rPr>
              <a:t>res</a:t>
            </a:r>
            <a:r>
              <a:rPr sz="1800" dirty="0" err="1">
                <a:latin typeface="Courier"/>
              </a:rPr>
              <a:t>.</a:t>
            </a:r>
            <a:r>
              <a:rPr sz="1800" dirty="0" err="1">
                <a:solidFill>
                  <a:srgbClr val="7D9029"/>
                </a:solidFill>
                <a:latin typeface="Courier"/>
              </a:rPr>
              <a:t>affectedRows</a:t>
            </a:r>
            <a:r>
              <a:rPr sz="1800" dirty="0">
                <a:latin typeface="Courier"/>
              </a:rPr>
              <a:t> </a:t>
            </a:r>
            <a:r>
              <a:rPr sz="1800" dirty="0">
                <a:solidFill>
                  <a:srgbClr val="666666"/>
                </a:solidFill>
                <a:latin typeface="Courier"/>
              </a:rPr>
              <a:t>+</a:t>
            </a:r>
            <a:r>
              <a:rPr sz="1800" dirty="0">
                <a:latin typeface="Courier"/>
              </a:rPr>
              <a:t> </a:t>
            </a:r>
            <a:r>
              <a:rPr sz="1800" dirty="0">
                <a:solidFill>
                  <a:srgbClr val="4070A0"/>
                </a:solidFill>
                <a:latin typeface="Courier"/>
              </a:rPr>
              <a:t>" </a:t>
            </a:r>
            <a:r>
              <a:rPr lang="en-US" sz="1800" dirty="0">
                <a:solidFill>
                  <a:srgbClr val="4070A0"/>
                </a:solidFill>
                <a:latin typeface="Courier"/>
              </a:rPr>
              <a:t>songs</a:t>
            </a:r>
            <a:r>
              <a:rPr sz="1800" dirty="0">
                <a:solidFill>
                  <a:srgbClr val="4070A0"/>
                </a:solidFill>
                <a:latin typeface="Courier"/>
              </a:rPr>
              <a:t> inserted!\n"</a:t>
            </a:r>
            <a:r>
              <a:rPr sz="1800" dirty="0">
                <a:latin typeface="Courier"/>
              </a:rPr>
              <a:t>)</a:t>
            </a:r>
            <a:r>
              <a:rPr sz="1800" dirty="0">
                <a:solidFill>
                  <a:srgbClr val="666666"/>
                </a:solidFill>
                <a:latin typeface="Courier"/>
              </a:rPr>
              <a:t>;</a:t>
            </a:r>
            <a:br>
              <a:rPr dirty="0"/>
            </a:br>
            <a:r>
              <a:rPr sz="1800" dirty="0">
                <a:latin typeface="Courier"/>
              </a:rPr>
              <a:t>      </a:t>
            </a:r>
            <a:r>
              <a:rPr sz="1800" i="1" dirty="0">
                <a:solidFill>
                  <a:srgbClr val="60A0B0"/>
                </a:solidFill>
                <a:latin typeface="Courier"/>
              </a:rPr>
              <a:t>// Call </a:t>
            </a:r>
            <a:r>
              <a:rPr sz="1800" i="1" dirty="0" err="1">
                <a:solidFill>
                  <a:srgbClr val="60A0B0"/>
                </a:solidFill>
                <a:latin typeface="Courier"/>
              </a:rPr>
              <a:t>update</a:t>
            </a:r>
            <a:r>
              <a:rPr lang="en-US" sz="1800" i="1" dirty="0" err="1">
                <a:solidFill>
                  <a:srgbClr val="60A0B0"/>
                </a:solidFill>
                <a:latin typeface="Courier"/>
              </a:rPr>
              <a:t>Song</a:t>
            </a:r>
            <a:r>
              <a:rPr sz="1800" i="1" dirty="0">
                <a:solidFill>
                  <a:srgbClr val="60A0B0"/>
                </a:solidFill>
                <a:latin typeface="Courier"/>
              </a:rPr>
              <a:t> AFTER the INSERT completes</a:t>
            </a:r>
            <a:br>
              <a:rPr dirty="0"/>
            </a:br>
            <a:r>
              <a:rPr sz="1800" dirty="0">
                <a:latin typeface="Courier"/>
              </a:rPr>
              <a:t>      </a:t>
            </a:r>
            <a:r>
              <a:rPr lang="en-US" sz="1800" dirty="0">
                <a:latin typeface="Courier"/>
              </a:rPr>
              <a:t>// </a:t>
            </a:r>
            <a:r>
              <a:rPr sz="1800" dirty="0" err="1">
                <a:solidFill>
                  <a:srgbClr val="7D9029"/>
                </a:solidFill>
                <a:latin typeface="Courier"/>
              </a:rPr>
              <a:t>update</a:t>
            </a:r>
            <a:r>
              <a:rPr lang="en-US" sz="1800" dirty="0" err="1">
                <a:solidFill>
                  <a:srgbClr val="7D9029"/>
                </a:solidFill>
                <a:latin typeface="Courier"/>
              </a:rPr>
              <a:t>Songs</a:t>
            </a:r>
            <a:r>
              <a:rPr sz="1800" dirty="0">
                <a:latin typeface="Courier"/>
              </a:rPr>
              <a:t>()</a:t>
            </a:r>
            <a:r>
              <a:rPr sz="1800" dirty="0">
                <a:solidFill>
                  <a:srgbClr val="666666"/>
                </a:solidFill>
                <a:latin typeface="Courier"/>
              </a:rPr>
              <a:t>;</a:t>
            </a:r>
            <a:br>
              <a:rPr dirty="0"/>
            </a:br>
            <a:r>
              <a:rPr sz="1800" dirty="0">
                <a:latin typeface="Courier"/>
              </a:rPr>
              <a:t>    </a:t>
            </a:r>
            <a:r>
              <a:rPr sz="1800" dirty="0">
                <a:solidFill>
                  <a:srgbClr val="666666"/>
                </a:solidFill>
                <a:latin typeface="Courier"/>
              </a:rPr>
              <a:t>}</a:t>
            </a:r>
            <a:br>
              <a:rPr dirty="0"/>
            </a:br>
            <a:r>
              <a:rPr sz="1800" dirty="0">
                <a:latin typeface="Courier"/>
              </a:rPr>
              <a:t>  )</a:t>
            </a:r>
            <a:r>
              <a:rPr lang="en-US" sz="1800" dirty="0">
                <a:solidFill>
                  <a:srgbClr val="666666"/>
                </a:solidFill>
                <a:latin typeface="Courier"/>
              </a:rPr>
              <a:t>;</a:t>
            </a:r>
            <a:br>
              <a:rPr dirty="0"/>
            </a:br>
            <a:r>
              <a:rPr sz="1800" dirty="0">
                <a:latin typeface="Courier"/>
              </a:rPr>
              <a:t>  </a:t>
            </a:r>
            <a:r>
              <a:rPr sz="1800" i="1" dirty="0">
                <a:solidFill>
                  <a:srgbClr val="60A0B0"/>
                </a:solidFill>
                <a:latin typeface="Courier"/>
              </a:rPr>
              <a:t>// logs the actual query being run</a:t>
            </a:r>
            <a:br>
              <a:rPr dirty="0"/>
            </a:br>
            <a:r>
              <a:rPr sz="1800" dirty="0">
                <a:latin typeface="Courier"/>
              </a:rPr>
              <a:t>  </a:t>
            </a:r>
            <a:r>
              <a:rPr sz="1800" dirty="0" err="1">
                <a:solidFill>
                  <a:srgbClr val="19177C"/>
                </a:solidFill>
                <a:latin typeface="Courier"/>
              </a:rPr>
              <a:t>console</a:t>
            </a:r>
            <a:r>
              <a:rPr sz="1800" dirty="0" err="1">
                <a:latin typeface="Courier"/>
              </a:rPr>
              <a:t>.</a:t>
            </a:r>
            <a:r>
              <a:rPr sz="1800" dirty="0" err="1">
                <a:solidFill>
                  <a:srgbClr val="7D9029"/>
                </a:solidFill>
                <a:latin typeface="Courier"/>
              </a:rPr>
              <a:t>log</a:t>
            </a:r>
            <a:r>
              <a:rPr sz="1800" dirty="0">
                <a:latin typeface="Courier"/>
              </a:rPr>
              <a:t>(</a:t>
            </a:r>
            <a:r>
              <a:rPr sz="1800" dirty="0" err="1">
                <a:solidFill>
                  <a:srgbClr val="19177C"/>
                </a:solidFill>
                <a:latin typeface="Courier"/>
              </a:rPr>
              <a:t>query</a:t>
            </a:r>
            <a:r>
              <a:rPr sz="1800" dirty="0" err="1">
                <a:latin typeface="Courier"/>
              </a:rPr>
              <a:t>.</a:t>
            </a:r>
            <a:r>
              <a:rPr sz="1800" dirty="0" err="1">
                <a:solidFill>
                  <a:srgbClr val="7D9029"/>
                </a:solidFill>
                <a:latin typeface="Courier"/>
              </a:rPr>
              <a:t>sql</a:t>
            </a:r>
            <a:r>
              <a:rPr sz="1800" dirty="0">
                <a:latin typeface="Courier"/>
              </a:rPr>
              <a:t>)</a:t>
            </a:r>
            <a:r>
              <a:rPr sz="1800" dirty="0">
                <a:solidFill>
                  <a:srgbClr val="666666"/>
                </a:solidFill>
                <a:latin typeface="Courier"/>
              </a:rPr>
              <a:t>;</a:t>
            </a:r>
            <a:br>
              <a:rPr dirty="0"/>
            </a:br>
            <a:r>
              <a:rPr sz="1800" dirty="0">
                <a:solidFill>
                  <a:srgbClr val="666666"/>
                </a:solidFill>
                <a:latin typeface="Courier"/>
              </a:rPr>
              <a:t>}</a:t>
            </a:r>
          </a:p>
        </p:txBody>
      </p:sp>
    </p:spTree>
    <p:extLst>
      <p:ext uri="{BB962C8B-B14F-4D97-AF65-F5344CB8AC3E}">
        <p14:creationId xmlns:p14="http://schemas.microsoft.com/office/powerpoint/2010/main" val="1516537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7. </a:t>
            </a:r>
            <a:r>
              <a:rPr lang="en-US" dirty="0"/>
              <a:t>EVERYONE</a:t>
            </a:r>
            <a:r>
              <a:rPr dirty="0"/>
              <a:t> Do: </a:t>
            </a:r>
            <a:br>
              <a:rPr lang="en-US" dirty="0"/>
            </a:br>
            <a:r>
              <a:rPr lang="en-US" dirty="0"/>
              <a:t>CRUD: Using </a:t>
            </a:r>
            <a:r>
              <a:rPr dirty="0"/>
              <a:t>Node </a:t>
            </a:r>
            <a:br>
              <a:rPr lang="en-US" dirty="0"/>
            </a:br>
            <a:r>
              <a:rPr dirty="0"/>
              <a:t>(7:</a:t>
            </a:r>
            <a:r>
              <a:rPr lang="en-US" dirty="0"/>
              <a:t>30</a:t>
            </a:r>
            <a:r>
              <a:rPr dirty="0"/>
              <a:t> PM - 7:</a:t>
            </a:r>
            <a:r>
              <a:rPr lang="en-US" dirty="0"/>
              <a:t>45</a:t>
            </a:r>
            <a:r>
              <a:rPr dirty="0"/>
              <a:t> PM) (15 mins)</a:t>
            </a:r>
          </a:p>
        </p:txBody>
      </p:sp>
      <p:sp>
        <p:nvSpPr>
          <p:cNvPr id="3" name="Content Placeholder 2"/>
          <p:cNvSpPr>
            <a:spLocks noGrp="1"/>
          </p:cNvSpPr>
          <p:nvPr>
            <p:ph idx="1"/>
          </p:nvPr>
        </p:nvSpPr>
        <p:spPr/>
        <p:txBody>
          <a:bodyPr>
            <a:normAutofit fontScale="92500" lnSpcReduction="20000"/>
          </a:bodyPr>
          <a:lstStyle/>
          <a:p>
            <a:pPr marL="1270000" lvl="0" indent="0">
              <a:buNone/>
            </a:pPr>
            <a:r>
              <a:rPr sz="1800" b="1" dirty="0">
                <a:solidFill>
                  <a:srgbClr val="007020"/>
                </a:solidFill>
                <a:latin typeface="Courier"/>
              </a:rPr>
              <a:t>function</a:t>
            </a:r>
            <a:r>
              <a:rPr sz="1800" dirty="0">
                <a:latin typeface="Courier"/>
              </a:rPr>
              <a:t> </a:t>
            </a:r>
            <a:r>
              <a:rPr sz="1800" dirty="0" err="1">
                <a:solidFill>
                  <a:srgbClr val="7D9029"/>
                </a:solidFill>
                <a:latin typeface="Courier"/>
              </a:rPr>
              <a:t>update</a:t>
            </a:r>
            <a:r>
              <a:rPr lang="en-US" sz="1800" dirty="0" err="1">
                <a:solidFill>
                  <a:srgbClr val="7D9029"/>
                </a:solidFill>
                <a:latin typeface="Courier"/>
              </a:rPr>
              <a:t>Song</a:t>
            </a:r>
            <a:r>
              <a:rPr sz="1800" dirty="0">
                <a:latin typeface="Courier"/>
              </a:rPr>
              <a:t>() </a:t>
            </a:r>
            <a:r>
              <a:rPr sz="1800" dirty="0">
                <a:solidFill>
                  <a:srgbClr val="666666"/>
                </a:solidFill>
                <a:latin typeface="Courier"/>
              </a:rPr>
              <a:t>{</a:t>
            </a:r>
            <a:br>
              <a:rPr dirty="0"/>
            </a:br>
            <a:r>
              <a:rPr sz="1800" dirty="0">
                <a:latin typeface="Courier"/>
              </a:rPr>
              <a:t>  </a:t>
            </a:r>
            <a:r>
              <a:rPr sz="1800" dirty="0" err="1">
                <a:solidFill>
                  <a:srgbClr val="19177C"/>
                </a:solidFill>
                <a:latin typeface="Courier"/>
              </a:rPr>
              <a:t>console</a:t>
            </a:r>
            <a:r>
              <a:rPr sz="1800" dirty="0" err="1">
                <a:latin typeface="Courier"/>
              </a:rPr>
              <a:t>.</a:t>
            </a:r>
            <a:r>
              <a:rPr sz="1800" dirty="0" err="1">
                <a:solidFill>
                  <a:srgbClr val="7D9029"/>
                </a:solidFill>
                <a:latin typeface="Courier"/>
              </a:rPr>
              <a:t>log</a:t>
            </a:r>
            <a:r>
              <a:rPr sz="1800" dirty="0">
                <a:latin typeface="Courier"/>
              </a:rPr>
              <a:t>(</a:t>
            </a:r>
            <a:r>
              <a:rPr sz="1800" dirty="0">
                <a:solidFill>
                  <a:srgbClr val="4070A0"/>
                </a:solidFill>
                <a:latin typeface="Courier"/>
              </a:rPr>
              <a:t>"Updating all </a:t>
            </a:r>
            <a:r>
              <a:rPr lang="en-US" sz="1800" dirty="0">
                <a:solidFill>
                  <a:srgbClr val="4070A0"/>
                </a:solidFill>
                <a:latin typeface="Courier"/>
              </a:rPr>
              <a:t>Taylor Swift songs</a:t>
            </a:r>
            <a:r>
              <a:rPr sz="1800" dirty="0">
                <a:solidFill>
                  <a:srgbClr val="4070A0"/>
                </a:solidFill>
                <a:latin typeface="Courier"/>
              </a:rPr>
              <a:t>...\n"</a:t>
            </a:r>
            <a:r>
              <a:rPr sz="1800" dirty="0">
                <a:latin typeface="Courier"/>
              </a:rPr>
              <a:t>)</a:t>
            </a:r>
            <a:r>
              <a:rPr sz="1800" dirty="0">
                <a:solidFill>
                  <a:srgbClr val="666666"/>
                </a:solidFill>
                <a:latin typeface="Courier"/>
              </a:rPr>
              <a:t>;</a:t>
            </a:r>
            <a:br>
              <a:rPr dirty="0"/>
            </a:br>
            <a:r>
              <a:rPr sz="1800" dirty="0">
                <a:latin typeface="Courier"/>
              </a:rPr>
              <a:t>  </a:t>
            </a:r>
            <a:r>
              <a:rPr sz="1800" b="1" dirty="0">
                <a:solidFill>
                  <a:srgbClr val="007020"/>
                </a:solidFill>
                <a:latin typeface="Courier"/>
              </a:rPr>
              <a:t>var</a:t>
            </a:r>
            <a:r>
              <a:rPr sz="1800" dirty="0">
                <a:latin typeface="Courier"/>
              </a:rPr>
              <a:t> query </a:t>
            </a:r>
            <a:r>
              <a:rPr sz="1800" dirty="0">
                <a:solidFill>
                  <a:srgbClr val="666666"/>
                </a:solidFill>
                <a:latin typeface="Courier"/>
              </a:rPr>
              <a:t>=</a:t>
            </a:r>
            <a:r>
              <a:rPr sz="1800" dirty="0">
                <a:latin typeface="Courier"/>
              </a:rPr>
              <a:t> </a:t>
            </a:r>
            <a:r>
              <a:rPr sz="1800" dirty="0" err="1">
                <a:solidFill>
                  <a:srgbClr val="19177C"/>
                </a:solidFill>
                <a:latin typeface="Courier"/>
              </a:rPr>
              <a:t>connection</a:t>
            </a:r>
            <a:r>
              <a:rPr sz="1800" dirty="0" err="1">
                <a:latin typeface="Courier"/>
              </a:rPr>
              <a:t>.</a:t>
            </a:r>
            <a:r>
              <a:rPr sz="1800" dirty="0" err="1">
                <a:solidFill>
                  <a:srgbClr val="7D9029"/>
                </a:solidFill>
                <a:latin typeface="Courier"/>
              </a:rPr>
              <a:t>query</a:t>
            </a:r>
            <a:r>
              <a:rPr sz="1800" dirty="0">
                <a:latin typeface="Courier"/>
              </a:rPr>
              <a:t>(</a:t>
            </a:r>
            <a:br>
              <a:rPr dirty="0"/>
            </a:br>
            <a:r>
              <a:rPr sz="1800" dirty="0">
                <a:latin typeface="Courier"/>
              </a:rPr>
              <a:t>    </a:t>
            </a:r>
            <a:r>
              <a:rPr sz="1800" dirty="0">
                <a:solidFill>
                  <a:srgbClr val="4070A0"/>
                </a:solidFill>
                <a:latin typeface="Courier"/>
              </a:rPr>
              <a:t>"UPDATE products SET ? WHERE ?"</a:t>
            </a:r>
            <a:r>
              <a:rPr sz="1800" dirty="0">
                <a:solidFill>
                  <a:srgbClr val="666666"/>
                </a:solidFill>
                <a:latin typeface="Courier"/>
              </a:rPr>
              <a:t>,</a:t>
            </a:r>
            <a:br>
              <a:rPr dirty="0"/>
            </a:br>
            <a:r>
              <a:rPr sz="1800" dirty="0">
                <a:latin typeface="Courier"/>
              </a:rPr>
              <a:t>   </a:t>
            </a:r>
            <a:r>
              <a:rPr lang="en-US" sz="1800" dirty="0">
                <a:latin typeface="Courier"/>
              </a:rPr>
              <a:t>[</a:t>
            </a:r>
            <a:r>
              <a:rPr sz="1800" dirty="0">
                <a:solidFill>
                  <a:srgbClr val="666666"/>
                </a:solidFill>
                <a:latin typeface="Courier"/>
              </a:rPr>
              <a:t>{</a:t>
            </a:r>
            <a:r>
              <a:rPr lang="en-US" sz="1800" dirty="0">
                <a:solidFill>
                  <a:srgbClr val="902000"/>
                </a:solidFill>
                <a:latin typeface="Courier"/>
              </a:rPr>
              <a:t>artist</a:t>
            </a:r>
            <a:r>
              <a:rPr sz="1800" dirty="0">
                <a:solidFill>
                  <a:srgbClr val="666666"/>
                </a:solidFill>
                <a:latin typeface="Courier"/>
              </a:rPr>
              <a:t>:</a:t>
            </a:r>
            <a:r>
              <a:rPr sz="1800" dirty="0">
                <a:latin typeface="Courier"/>
              </a:rPr>
              <a:t> </a:t>
            </a:r>
            <a:r>
              <a:rPr lang="en-US" sz="1800" dirty="0">
                <a:solidFill>
                  <a:srgbClr val="40A070"/>
                </a:solidFill>
                <a:latin typeface="Courier"/>
              </a:rPr>
              <a:t>”Taylor Swift”</a:t>
            </a:r>
            <a:r>
              <a:rPr sz="1800" dirty="0">
                <a:solidFill>
                  <a:srgbClr val="666666"/>
                </a:solidFill>
                <a:latin typeface="Courier"/>
              </a:rPr>
              <a:t>},</a:t>
            </a:r>
            <a:br>
              <a:rPr dirty="0"/>
            </a:br>
            <a:r>
              <a:rPr sz="1800" dirty="0">
                <a:latin typeface="Courier"/>
              </a:rPr>
              <a:t>    </a:t>
            </a:r>
            <a:r>
              <a:rPr sz="1800" dirty="0">
                <a:solidFill>
                  <a:srgbClr val="666666"/>
                </a:solidFill>
                <a:latin typeface="Courier"/>
              </a:rPr>
              <a:t>{</a:t>
            </a:r>
            <a:r>
              <a:rPr lang="en-US" sz="1800" dirty="0">
                <a:solidFill>
                  <a:srgbClr val="902000"/>
                </a:solidFill>
                <a:latin typeface="Courier"/>
              </a:rPr>
              <a:t>genre</a:t>
            </a:r>
            <a:r>
              <a:rPr sz="1800" dirty="0">
                <a:solidFill>
                  <a:srgbClr val="666666"/>
                </a:solidFill>
                <a:latin typeface="Courier"/>
              </a:rPr>
              <a:t>:</a:t>
            </a:r>
            <a:r>
              <a:rPr sz="1800" dirty="0">
                <a:latin typeface="Courier"/>
              </a:rPr>
              <a:t> </a:t>
            </a:r>
            <a:r>
              <a:rPr sz="1800" dirty="0">
                <a:solidFill>
                  <a:srgbClr val="4070A0"/>
                </a:solidFill>
                <a:latin typeface="Courier"/>
              </a:rPr>
              <a:t>"</a:t>
            </a:r>
            <a:r>
              <a:rPr lang="en-US" sz="1800" dirty="0">
                <a:solidFill>
                  <a:srgbClr val="4070A0"/>
                </a:solidFill>
                <a:latin typeface="Courier"/>
              </a:rPr>
              <a:t>Pop Rock</a:t>
            </a:r>
            <a:r>
              <a:rPr sz="1800" dirty="0">
                <a:solidFill>
                  <a:srgbClr val="4070A0"/>
                </a:solidFill>
                <a:latin typeface="Courier"/>
              </a:rPr>
              <a:t>"</a:t>
            </a:r>
            <a:r>
              <a:rPr sz="1800" dirty="0">
                <a:solidFill>
                  <a:srgbClr val="666666"/>
                </a:solidFill>
                <a:latin typeface="Courier"/>
              </a:rPr>
              <a:t>}</a:t>
            </a:r>
            <a:r>
              <a:rPr sz="1800" dirty="0">
                <a:latin typeface="Courier"/>
              </a:rPr>
              <a:t>]</a:t>
            </a:r>
            <a:r>
              <a:rPr sz="1800" dirty="0">
                <a:solidFill>
                  <a:srgbClr val="666666"/>
                </a:solidFill>
                <a:latin typeface="Courier"/>
              </a:rPr>
              <a:t>,</a:t>
            </a:r>
            <a:br>
              <a:rPr dirty="0"/>
            </a:br>
            <a:r>
              <a:rPr sz="1800" dirty="0">
                <a:latin typeface="Courier"/>
              </a:rPr>
              <a:t>    </a:t>
            </a:r>
            <a:r>
              <a:rPr sz="1800" b="1" dirty="0">
                <a:solidFill>
                  <a:srgbClr val="007020"/>
                </a:solidFill>
                <a:latin typeface="Courier"/>
              </a:rPr>
              <a:t>function</a:t>
            </a:r>
            <a:r>
              <a:rPr sz="1800" dirty="0">
                <a:latin typeface="Courier"/>
              </a:rPr>
              <a:t>(err</a:t>
            </a:r>
            <a:r>
              <a:rPr sz="1800" dirty="0">
                <a:solidFill>
                  <a:srgbClr val="666666"/>
                </a:solidFill>
                <a:latin typeface="Courier"/>
              </a:rPr>
              <a:t>,</a:t>
            </a:r>
            <a:r>
              <a:rPr sz="1800" dirty="0">
                <a:latin typeface="Courier"/>
              </a:rPr>
              <a:t> res) </a:t>
            </a:r>
            <a:r>
              <a:rPr sz="1800" dirty="0">
                <a:solidFill>
                  <a:srgbClr val="666666"/>
                </a:solidFill>
                <a:latin typeface="Courier"/>
              </a:rPr>
              <a:t>{</a:t>
            </a:r>
            <a:br>
              <a:rPr dirty="0"/>
            </a:br>
            <a:r>
              <a:rPr sz="1800" dirty="0">
                <a:latin typeface="Courier"/>
              </a:rPr>
              <a:t>      </a:t>
            </a:r>
            <a:r>
              <a:rPr sz="1800" dirty="0" err="1">
                <a:solidFill>
                  <a:srgbClr val="19177C"/>
                </a:solidFill>
                <a:latin typeface="Courier"/>
              </a:rPr>
              <a:t>console</a:t>
            </a:r>
            <a:r>
              <a:rPr sz="1800" dirty="0" err="1">
                <a:latin typeface="Courier"/>
              </a:rPr>
              <a:t>.</a:t>
            </a:r>
            <a:r>
              <a:rPr sz="1800" dirty="0" err="1">
                <a:solidFill>
                  <a:srgbClr val="7D9029"/>
                </a:solidFill>
                <a:latin typeface="Courier"/>
              </a:rPr>
              <a:t>log</a:t>
            </a:r>
            <a:r>
              <a:rPr sz="1800" dirty="0">
                <a:latin typeface="Courier"/>
              </a:rPr>
              <a:t>(</a:t>
            </a:r>
            <a:r>
              <a:rPr sz="1800" dirty="0" err="1">
                <a:solidFill>
                  <a:srgbClr val="19177C"/>
                </a:solidFill>
                <a:latin typeface="Courier"/>
              </a:rPr>
              <a:t>res</a:t>
            </a:r>
            <a:r>
              <a:rPr sz="1800" dirty="0" err="1">
                <a:latin typeface="Courier"/>
              </a:rPr>
              <a:t>.</a:t>
            </a:r>
            <a:r>
              <a:rPr sz="1800" dirty="0" err="1">
                <a:solidFill>
                  <a:srgbClr val="7D9029"/>
                </a:solidFill>
                <a:latin typeface="Courier"/>
              </a:rPr>
              <a:t>affectedRows</a:t>
            </a:r>
            <a:r>
              <a:rPr sz="1800" dirty="0">
                <a:latin typeface="Courier"/>
              </a:rPr>
              <a:t> </a:t>
            </a:r>
            <a:r>
              <a:rPr sz="1800" dirty="0">
                <a:solidFill>
                  <a:srgbClr val="666666"/>
                </a:solidFill>
                <a:latin typeface="Courier"/>
              </a:rPr>
              <a:t>+</a:t>
            </a:r>
            <a:r>
              <a:rPr sz="1800" dirty="0">
                <a:latin typeface="Courier"/>
              </a:rPr>
              <a:t> </a:t>
            </a:r>
            <a:r>
              <a:rPr sz="1800" dirty="0">
                <a:solidFill>
                  <a:srgbClr val="4070A0"/>
                </a:solidFill>
                <a:latin typeface="Courier"/>
              </a:rPr>
              <a:t>" products updated!\n"</a:t>
            </a:r>
            <a:r>
              <a:rPr sz="1800" dirty="0">
                <a:latin typeface="Courier"/>
              </a:rPr>
              <a:t>)</a:t>
            </a:r>
            <a:r>
              <a:rPr sz="1800" dirty="0">
                <a:solidFill>
                  <a:srgbClr val="666666"/>
                </a:solidFill>
                <a:latin typeface="Courier"/>
              </a:rPr>
              <a:t>;</a:t>
            </a:r>
            <a:br>
              <a:rPr dirty="0"/>
            </a:br>
            <a:r>
              <a:rPr sz="1800" dirty="0">
                <a:latin typeface="Courier"/>
              </a:rPr>
              <a:t>      </a:t>
            </a:r>
            <a:r>
              <a:rPr sz="1800" i="1" dirty="0">
                <a:solidFill>
                  <a:srgbClr val="60A0B0"/>
                </a:solidFill>
                <a:latin typeface="Courier"/>
              </a:rPr>
              <a:t>// Call </a:t>
            </a:r>
            <a:r>
              <a:rPr sz="1800" i="1" dirty="0" err="1">
                <a:solidFill>
                  <a:srgbClr val="60A0B0"/>
                </a:solidFill>
                <a:latin typeface="Courier"/>
              </a:rPr>
              <a:t>deleteProduct</a:t>
            </a:r>
            <a:r>
              <a:rPr sz="1800" i="1" dirty="0">
                <a:solidFill>
                  <a:srgbClr val="60A0B0"/>
                </a:solidFill>
                <a:latin typeface="Courier"/>
              </a:rPr>
              <a:t> AFTER the UPDATE completes</a:t>
            </a:r>
            <a:br>
              <a:rPr dirty="0"/>
            </a:br>
            <a:r>
              <a:rPr sz="1800" dirty="0">
                <a:latin typeface="Courier"/>
              </a:rPr>
              <a:t>      </a:t>
            </a:r>
            <a:r>
              <a:rPr lang="en-US" sz="1800" dirty="0">
                <a:latin typeface="Courier"/>
              </a:rPr>
              <a:t>// </a:t>
            </a:r>
            <a:r>
              <a:rPr sz="1800" dirty="0" err="1">
                <a:solidFill>
                  <a:srgbClr val="7D9029"/>
                </a:solidFill>
                <a:latin typeface="Courier"/>
              </a:rPr>
              <a:t>deleteProduct</a:t>
            </a:r>
            <a:r>
              <a:rPr sz="1800" dirty="0">
                <a:latin typeface="Courier"/>
              </a:rPr>
              <a:t>()</a:t>
            </a:r>
            <a:r>
              <a:rPr sz="1800" dirty="0">
                <a:solidFill>
                  <a:srgbClr val="666666"/>
                </a:solidFill>
                <a:latin typeface="Courier"/>
              </a:rPr>
              <a:t>;</a:t>
            </a:r>
            <a:br>
              <a:rPr dirty="0"/>
            </a:br>
            <a:r>
              <a:rPr sz="1800" dirty="0">
                <a:latin typeface="Courier"/>
              </a:rPr>
              <a:t>    </a:t>
            </a:r>
            <a:r>
              <a:rPr sz="1800" dirty="0">
                <a:solidFill>
                  <a:srgbClr val="666666"/>
                </a:solidFill>
                <a:latin typeface="Courier"/>
              </a:rPr>
              <a:t>}</a:t>
            </a:r>
            <a:br>
              <a:rPr dirty="0"/>
            </a:br>
            <a:r>
              <a:rPr sz="1800" dirty="0">
                <a:latin typeface="Courier"/>
              </a:rPr>
              <a:t>  )</a:t>
            </a:r>
            <a:r>
              <a:rPr sz="1800" dirty="0">
                <a:solidFill>
                  <a:srgbClr val="666666"/>
                </a:solidFill>
                <a:latin typeface="Courier"/>
              </a:rPr>
              <a:t>;</a:t>
            </a:r>
            <a:br>
              <a:rPr dirty="0"/>
            </a:br>
            <a:r>
              <a:rPr sz="1800" dirty="0">
                <a:latin typeface="Courier"/>
              </a:rPr>
              <a:t>  </a:t>
            </a:r>
            <a:r>
              <a:rPr sz="1800" i="1" dirty="0">
                <a:solidFill>
                  <a:srgbClr val="60A0B0"/>
                </a:solidFill>
                <a:latin typeface="Courier"/>
              </a:rPr>
              <a:t>// logs the actual query being run</a:t>
            </a:r>
            <a:br>
              <a:rPr dirty="0"/>
            </a:br>
            <a:r>
              <a:rPr sz="1800" dirty="0">
                <a:latin typeface="Courier"/>
              </a:rPr>
              <a:t>  </a:t>
            </a:r>
            <a:r>
              <a:rPr sz="1800" dirty="0" err="1">
                <a:solidFill>
                  <a:srgbClr val="19177C"/>
                </a:solidFill>
                <a:latin typeface="Courier"/>
              </a:rPr>
              <a:t>console</a:t>
            </a:r>
            <a:r>
              <a:rPr sz="1800" dirty="0" err="1">
                <a:latin typeface="Courier"/>
              </a:rPr>
              <a:t>.</a:t>
            </a:r>
            <a:r>
              <a:rPr sz="1800" dirty="0" err="1">
                <a:solidFill>
                  <a:srgbClr val="7D9029"/>
                </a:solidFill>
                <a:latin typeface="Courier"/>
              </a:rPr>
              <a:t>log</a:t>
            </a:r>
            <a:r>
              <a:rPr sz="1800" dirty="0">
                <a:latin typeface="Courier"/>
              </a:rPr>
              <a:t>(</a:t>
            </a:r>
            <a:r>
              <a:rPr sz="1800" dirty="0" err="1">
                <a:solidFill>
                  <a:srgbClr val="19177C"/>
                </a:solidFill>
                <a:latin typeface="Courier"/>
              </a:rPr>
              <a:t>query</a:t>
            </a:r>
            <a:r>
              <a:rPr sz="1800" dirty="0" err="1">
                <a:latin typeface="Courier"/>
              </a:rPr>
              <a:t>.</a:t>
            </a:r>
            <a:r>
              <a:rPr sz="1800" dirty="0" err="1">
                <a:solidFill>
                  <a:srgbClr val="7D9029"/>
                </a:solidFill>
                <a:latin typeface="Courier"/>
              </a:rPr>
              <a:t>sql</a:t>
            </a:r>
            <a:r>
              <a:rPr sz="1800" dirty="0">
                <a:latin typeface="Courier"/>
              </a:rPr>
              <a:t>)</a:t>
            </a:r>
            <a:r>
              <a:rPr sz="1800" dirty="0">
                <a:solidFill>
                  <a:srgbClr val="666666"/>
                </a:solidFill>
                <a:latin typeface="Courier"/>
              </a:rPr>
              <a:t>;</a:t>
            </a:r>
            <a:br>
              <a:rPr dirty="0"/>
            </a:br>
            <a:r>
              <a:rPr sz="1800" dirty="0">
                <a:solidFill>
                  <a:srgbClr val="666666"/>
                </a:solidFill>
                <a:latin typeface="Courier"/>
              </a:rPr>
              <a:t>}</a:t>
            </a:r>
          </a:p>
        </p:txBody>
      </p:sp>
    </p:spTree>
    <p:extLst>
      <p:ext uri="{BB962C8B-B14F-4D97-AF65-F5344CB8AC3E}">
        <p14:creationId xmlns:p14="http://schemas.microsoft.com/office/powerpoint/2010/main" val="110335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12.2 Lesson Plan </a:t>
            </a:r>
            <a:r>
              <a:rPr lang="en-US" dirty="0"/>
              <a:t>–</a:t>
            </a:r>
            <a:r>
              <a:rPr dirty="0"/>
              <a:t> </a:t>
            </a:r>
            <a:br>
              <a:rPr lang="en-US" dirty="0"/>
            </a:br>
            <a:r>
              <a:rPr dirty="0"/>
              <a:t>Node Gets a SQL </a:t>
            </a:r>
            <a:br>
              <a:rPr lang="en-US" dirty="0"/>
            </a:br>
            <a:r>
              <a:rPr dirty="0"/>
              <a:t>(6:30 PM)</a:t>
            </a:r>
          </a:p>
        </p:txBody>
      </p:sp>
      <p:sp>
        <p:nvSpPr>
          <p:cNvPr id="3" name="Content Placeholder 2"/>
          <p:cNvSpPr>
            <a:spLocks noGrp="1"/>
          </p:cNvSpPr>
          <p:nvPr>
            <p:ph idx="1"/>
          </p:nvPr>
        </p:nvSpPr>
        <p:spPr/>
        <p:txBody>
          <a:bodyPr>
            <a:normAutofit fontScale="62500" lnSpcReduction="20000"/>
          </a:bodyPr>
          <a:lstStyle/>
          <a:p>
            <a:pPr marL="0" lvl="0" indent="0">
              <a:spcBef>
                <a:spcPts val="3000"/>
              </a:spcBef>
              <a:buNone/>
            </a:pPr>
            <a:r>
              <a:rPr b="1" dirty="0"/>
              <a:t>Pre-class Drills</a:t>
            </a:r>
          </a:p>
          <a:p>
            <a:pPr marL="0" lvl="0" indent="0">
              <a:spcBef>
                <a:spcPts val="3000"/>
              </a:spcBef>
              <a:buNone/>
            </a:pPr>
            <a:r>
              <a:rPr b="1" dirty="0"/>
              <a:t>Instructor’s Notes</a:t>
            </a:r>
          </a:p>
          <a:p>
            <a:pPr marL="0" lvl="0" indent="0">
              <a:buNone/>
            </a:pPr>
            <a:r>
              <a:rPr b="1" dirty="0"/>
              <a:t>IMPORTANT</a:t>
            </a:r>
            <a:r>
              <a:rPr dirty="0"/>
              <a:t>: If you are using MySQL 8, you will need to have your class run the following query in the MySQL Workbench</a:t>
            </a:r>
          </a:p>
          <a:p>
            <a:pPr marL="1270000" lvl="0" indent="0">
              <a:buNone/>
            </a:pPr>
            <a:r>
              <a:rPr sz="1800" b="1" dirty="0">
                <a:solidFill>
                  <a:srgbClr val="007020"/>
                </a:solidFill>
                <a:latin typeface="Courier"/>
              </a:rPr>
              <a:t>ALTER</a:t>
            </a:r>
            <a:r>
              <a:rPr sz="1800" dirty="0">
                <a:latin typeface="Courier"/>
              </a:rPr>
              <a:t> </a:t>
            </a:r>
            <a:r>
              <a:rPr sz="1800" dirty="0">
                <a:solidFill>
                  <a:srgbClr val="06287E"/>
                </a:solidFill>
                <a:latin typeface="Courier"/>
              </a:rPr>
              <a:t>USER</a:t>
            </a:r>
            <a:r>
              <a:rPr sz="1800" dirty="0">
                <a:latin typeface="Courier"/>
              </a:rPr>
              <a:t> </a:t>
            </a:r>
            <a:r>
              <a:rPr sz="1800" dirty="0">
                <a:solidFill>
                  <a:srgbClr val="4070A0"/>
                </a:solidFill>
                <a:latin typeface="Courier"/>
              </a:rPr>
              <a:t>'</a:t>
            </a:r>
            <a:r>
              <a:rPr sz="1800" dirty="0" err="1">
                <a:solidFill>
                  <a:srgbClr val="4070A0"/>
                </a:solidFill>
                <a:latin typeface="Courier"/>
              </a:rPr>
              <a:t>root'</a:t>
            </a:r>
            <a:r>
              <a:rPr sz="1800" dirty="0" err="1">
                <a:latin typeface="Courier"/>
              </a:rPr>
              <a:t>@</a:t>
            </a:r>
            <a:r>
              <a:rPr sz="1800" dirty="0" err="1">
                <a:solidFill>
                  <a:srgbClr val="4070A0"/>
                </a:solidFill>
                <a:latin typeface="Courier"/>
              </a:rPr>
              <a:t>'localhost</a:t>
            </a:r>
            <a:r>
              <a:rPr sz="1800" dirty="0">
                <a:solidFill>
                  <a:srgbClr val="4070A0"/>
                </a:solidFill>
                <a:latin typeface="Courier"/>
              </a:rPr>
              <a:t>'</a:t>
            </a:r>
            <a:r>
              <a:rPr sz="1800" dirty="0">
                <a:latin typeface="Courier"/>
              </a:rPr>
              <a:t> </a:t>
            </a:r>
            <a:r>
              <a:rPr sz="1800" b="1" dirty="0">
                <a:solidFill>
                  <a:srgbClr val="007020"/>
                </a:solidFill>
                <a:latin typeface="Courier"/>
              </a:rPr>
              <a:t>IDENTIFIED</a:t>
            </a:r>
            <a:r>
              <a:rPr sz="1800" dirty="0">
                <a:latin typeface="Courier"/>
              </a:rPr>
              <a:t> </a:t>
            </a:r>
            <a:r>
              <a:rPr sz="1800" b="1" dirty="0">
                <a:solidFill>
                  <a:srgbClr val="007020"/>
                </a:solidFill>
                <a:latin typeface="Courier"/>
              </a:rPr>
              <a:t>WITH</a:t>
            </a:r>
            <a:r>
              <a:rPr sz="1800" dirty="0">
                <a:latin typeface="Courier"/>
              </a:rPr>
              <a:t> </a:t>
            </a:r>
            <a:r>
              <a:rPr sz="1800" dirty="0" err="1">
                <a:latin typeface="Courier"/>
              </a:rPr>
              <a:t>mysql_native_password</a:t>
            </a:r>
            <a:r>
              <a:rPr sz="1800" dirty="0">
                <a:latin typeface="Courier"/>
              </a:rPr>
              <a:t> </a:t>
            </a:r>
            <a:r>
              <a:rPr sz="1800" b="1" dirty="0">
                <a:solidFill>
                  <a:srgbClr val="007020"/>
                </a:solidFill>
                <a:latin typeface="Courier"/>
              </a:rPr>
              <a:t>BY</a:t>
            </a:r>
            <a:r>
              <a:rPr sz="1800" dirty="0">
                <a:latin typeface="Courier"/>
              </a:rPr>
              <a:t> </a:t>
            </a:r>
            <a:r>
              <a:rPr sz="1800" dirty="0">
                <a:solidFill>
                  <a:srgbClr val="4070A0"/>
                </a:solidFill>
                <a:latin typeface="Courier"/>
              </a:rPr>
              <a:t>'</a:t>
            </a:r>
            <a:r>
              <a:rPr sz="1800" dirty="0" err="1">
                <a:solidFill>
                  <a:srgbClr val="4070A0"/>
                </a:solidFill>
                <a:latin typeface="Courier"/>
              </a:rPr>
              <a:t>yourRootPassword</a:t>
            </a:r>
            <a:r>
              <a:rPr sz="1800" dirty="0">
                <a:solidFill>
                  <a:srgbClr val="4070A0"/>
                </a:solidFill>
                <a:latin typeface="Courier"/>
              </a:rPr>
              <a:t>'</a:t>
            </a:r>
          </a:p>
          <a:p>
            <a:pPr marL="0" lvl="0" indent="0">
              <a:buNone/>
            </a:pPr>
            <a:r>
              <a:rPr dirty="0"/>
              <a:t>Failure to do so will result in</a:t>
            </a:r>
          </a:p>
          <a:p>
            <a:pPr marL="1270000" lvl="0" indent="0">
              <a:buNone/>
            </a:pPr>
            <a:r>
              <a:rPr sz="1800" dirty="0">
                <a:latin typeface="Courier"/>
              </a:rPr>
              <a:t>Error: ER_NOT_SUPPORTED_AUTH_MODE: Client does not support authentication protocol requested by server</a:t>
            </a:r>
            <a:r>
              <a:rPr sz="1800" b="1" dirty="0">
                <a:solidFill>
                  <a:srgbClr val="007020"/>
                </a:solidFill>
                <a:latin typeface="Courier"/>
              </a:rPr>
              <a:t>;</a:t>
            </a:r>
            <a:r>
              <a:rPr sz="1800" dirty="0">
                <a:latin typeface="Courier"/>
              </a:rPr>
              <a:t> consider upgrading MySQL client</a:t>
            </a:r>
          </a:p>
          <a:p>
            <a:pPr lvl="1"/>
            <a:r>
              <a:rPr dirty="0"/>
              <a:t>MySQL in Node is VERY particular about the syntax that it uses and will return an error if it finds something isn’t right. Tell your students to be on the lookout for small issues with their syntax before thinking there is anything else wrong with their code.</a:t>
            </a:r>
          </a:p>
          <a:p>
            <a:pPr lvl="1"/>
            <a:r>
              <a:rPr dirty="0"/>
              <a:t>Those students who struggled with either MySQL or Node might find today’s class difficult as well since it is built upon both of those concepts. If you can, try to help them catch up during the longer assignments if it looks as if they are having trouble.</a:t>
            </a:r>
          </a:p>
          <a:p>
            <a:pPr marL="0" lvl="0" indent="0">
              <a:spcBef>
                <a:spcPts val="3000"/>
              </a:spcBef>
              <a:buNone/>
            </a:pPr>
            <a:r>
              <a:rPr b="1" dirty="0"/>
              <a:t>Sample Class Video (Highly Recommended)</a:t>
            </a:r>
          </a:p>
          <a:p>
            <a:pPr lvl="1"/>
            <a:r>
              <a:rPr dirty="0"/>
              <a:t>To view an example class lecture visit (Note video may not reflect latest lesson plan): </a:t>
            </a:r>
            <a:r>
              <a:rPr dirty="0">
                <a:hlinkClick r:id="rId2"/>
              </a:rPr>
              <a:t>Class Video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7. </a:t>
            </a:r>
            <a:r>
              <a:rPr lang="en-US" dirty="0"/>
              <a:t>EVERYONE</a:t>
            </a:r>
            <a:r>
              <a:rPr dirty="0"/>
              <a:t> Do: </a:t>
            </a:r>
            <a:br>
              <a:rPr lang="en-US" dirty="0"/>
            </a:br>
            <a:r>
              <a:rPr lang="en-US" dirty="0"/>
              <a:t>CRUD: Using </a:t>
            </a:r>
            <a:r>
              <a:rPr dirty="0"/>
              <a:t>Node </a:t>
            </a:r>
            <a:br>
              <a:rPr lang="en-US" dirty="0"/>
            </a:br>
            <a:r>
              <a:rPr dirty="0"/>
              <a:t>(7:</a:t>
            </a:r>
            <a:r>
              <a:rPr lang="en-US" dirty="0"/>
              <a:t>30</a:t>
            </a:r>
            <a:r>
              <a:rPr dirty="0"/>
              <a:t> PM - 7:</a:t>
            </a:r>
            <a:r>
              <a:rPr lang="en-US" dirty="0"/>
              <a:t>45</a:t>
            </a:r>
            <a:r>
              <a:rPr dirty="0"/>
              <a:t> PM) (15 mins)</a:t>
            </a:r>
          </a:p>
        </p:txBody>
      </p:sp>
      <p:sp>
        <p:nvSpPr>
          <p:cNvPr id="3" name="Content Placeholder 2"/>
          <p:cNvSpPr>
            <a:spLocks noGrp="1"/>
          </p:cNvSpPr>
          <p:nvPr>
            <p:ph idx="1"/>
          </p:nvPr>
        </p:nvSpPr>
        <p:spPr/>
        <p:txBody>
          <a:bodyPr>
            <a:normAutofit fontScale="85000" lnSpcReduction="10000"/>
          </a:bodyPr>
          <a:lstStyle/>
          <a:p>
            <a:pPr lvl="1"/>
            <a:r>
              <a:rPr dirty="0"/>
              <a:t>Deleting MySQL data through Node is almost entirely identical to a READ query that includes a WHERE statement within it. Not much else to it other than that.</a:t>
            </a:r>
          </a:p>
          <a:p>
            <a:pPr marL="0" lvl="0" indent="0">
              <a:buNone/>
            </a:pPr>
            <a:r>
              <a:rPr sz="1800" b="1" dirty="0">
                <a:solidFill>
                  <a:srgbClr val="007020"/>
                </a:solidFill>
                <a:latin typeface="Courier"/>
              </a:rPr>
              <a:t>function</a:t>
            </a:r>
            <a:r>
              <a:rPr sz="1800" dirty="0">
                <a:latin typeface="Courier"/>
              </a:rPr>
              <a:t> </a:t>
            </a:r>
            <a:r>
              <a:rPr lang="en-US" sz="1800" dirty="0" err="1">
                <a:solidFill>
                  <a:srgbClr val="7D9029"/>
                </a:solidFill>
                <a:latin typeface="Courier"/>
              </a:rPr>
              <a:t>deleteSong</a:t>
            </a:r>
            <a:r>
              <a:rPr sz="1800" dirty="0">
                <a:latin typeface="Courier"/>
              </a:rPr>
              <a:t>() </a:t>
            </a:r>
            <a:r>
              <a:rPr sz="1800" dirty="0">
                <a:solidFill>
                  <a:srgbClr val="666666"/>
                </a:solidFill>
                <a:latin typeface="Courier"/>
              </a:rPr>
              <a:t>{</a:t>
            </a:r>
            <a:br>
              <a:rPr dirty="0"/>
            </a:br>
            <a:r>
              <a:rPr sz="1800" dirty="0">
                <a:latin typeface="Courier"/>
              </a:rPr>
              <a:t>  </a:t>
            </a:r>
            <a:r>
              <a:rPr sz="1800" dirty="0" err="1">
                <a:solidFill>
                  <a:srgbClr val="19177C"/>
                </a:solidFill>
                <a:latin typeface="Courier"/>
              </a:rPr>
              <a:t>console</a:t>
            </a:r>
            <a:r>
              <a:rPr sz="1800" dirty="0" err="1">
                <a:latin typeface="Courier"/>
              </a:rPr>
              <a:t>.</a:t>
            </a:r>
            <a:r>
              <a:rPr sz="1800" dirty="0" err="1">
                <a:solidFill>
                  <a:srgbClr val="7D9029"/>
                </a:solidFill>
                <a:latin typeface="Courier"/>
              </a:rPr>
              <a:t>log</a:t>
            </a:r>
            <a:r>
              <a:rPr sz="1800" dirty="0">
                <a:latin typeface="Courier"/>
              </a:rPr>
              <a:t>(</a:t>
            </a:r>
            <a:r>
              <a:rPr sz="1800" dirty="0">
                <a:solidFill>
                  <a:srgbClr val="4070A0"/>
                </a:solidFill>
                <a:latin typeface="Courier"/>
              </a:rPr>
              <a:t>"</a:t>
            </a:r>
            <a:r>
              <a:rPr lang="en-US" sz="1800" dirty="0">
                <a:solidFill>
                  <a:srgbClr val="4070A0"/>
                </a:solidFill>
                <a:latin typeface="Courier"/>
              </a:rPr>
              <a:t>Deleting ‘New Wave’</a:t>
            </a:r>
            <a:r>
              <a:rPr sz="1800" dirty="0">
                <a:solidFill>
                  <a:srgbClr val="4070A0"/>
                </a:solidFill>
                <a:latin typeface="Courier"/>
              </a:rPr>
              <a:t>...\n"</a:t>
            </a:r>
            <a:r>
              <a:rPr sz="1800" dirty="0">
                <a:latin typeface="Courier"/>
              </a:rPr>
              <a:t>)</a:t>
            </a:r>
            <a:r>
              <a:rPr sz="1800" dirty="0">
                <a:solidFill>
                  <a:srgbClr val="666666"/>
                </a:solidFill>
                <a:latin typeface="Courier"/>
              </a:rPr>
              <a:t>;</a:t>
            </a:r>
            <a:br>
              <a:rPr dirty="0"/>
            </a:br>
            <a:r>
              <a:rPr sz="1800" dirty="0">
                <a:latin typeface="Courier"/>
              </a:rPr>
              <a:t>  </a:t>
            </a:r>
            <a:r>
              <a:rPr sz="1800" dirty="0" err="1">
                <a:solidFill>
                  <a:srgbClr val="19177C"/>
                </a:solidFill>
                <a:latin typeface="Courier"/>
              </a:rPr>
              <a:t>connection</a:t>
            </a:r>
            <a:r>
              <a:rPr sz="1800" dirty="0" err="1">
                <a:latin typeface="Courier"/>
              </a:rPr>
              <a:t>.</a:t>
            </a:r>
            <a:r>
              <a:rPr sz="1800" dirty="0" err="1">
                <a:solidFill>
                  <a:srgbClr val="7D9029"/>
                </a:solidFill>
                <a:latin typeface="Courier"/>
              </a:rPr>
              <a:t>query</a:t>
            </a:r>
            <a:r>
              <a:rPr sz="1800" dirty="0">
                <a:latin typeface="Courier"/>
              </a:rPr>
              <a:t>(</a:t>
            </a:r>
            <a:r>
              <a:rPr sz="1800" dirty="0">
                <a:solidFill>
                  <a:srgbClr val="4070A0"/>
                </a:solidFill>
                <a:latin typeface="Courier"/>
              </a:rPr>
              <a:t>"</a:t>
            </a:r>
            <a:r>
              <a:rPr lang="en-US" sz="1800" dirty="0">
                <a:solidFill>
                  <a:srgbClr val="4070A0"/>
                </a:solidFill>
                <a:latin typeface="Courier"/>
              </a:rPr>
              <a:t>DELETE</a:t>
            </a:r>
            <a:r>
              <a:rPr sz="1800" dirty="0">
                <a:solidFill>
                  <a:srgbClr val="4070A0"/>
                </a:solidFill>
                <a:latin typeface="Courier"/>
              </a:rPr>
              <a:t> * FROM </a:t>
            </a:r>
            <a:r>
              <a:rPr lang="en-US" sz="1800" dirty="0">
                <a:solidFill>
                  <a:srgbClr val="4070A0"/>
                </a:solidFill>
                <a:latin typeface="Courier"/>
              </a:rPr>
              <a:t>playlist WHERE genre=‘New Wave’</a:t>
            </a:r>
            <a:r>
              <a:rPr sz="1800" dirty="0">
                <a:solidFill>
                  <a:srgbClr val="4070A0"/>
                </a:solidFill>
                <a:latin typeface="Courier"/>
              </a:rPr>
              <a:t>"</a:t>
            </a:r>
            <a:r>
              <a:rPr sz="1800" dirty="0">
                <a:solidFill>
                  <a:srgbClr val="666666"/>
                </a:solidFill>
                <a:latin typeface="Courier"/>
              </a:rPr>
              <a:t>,</a:t>
            </a:r>
            <a:r>
              <a:rPr sz="1800" dirty="0">
                <a:latin typeface="Courier"/>
              </a:rPr>
              <a:t> </a:t>
            </a:r>
            <a:r>
              <a:rPr sz="1800" b="1" dirty="0">
                <a:solidFill>
                  <a:srgbClr val="007020"/>
                </a:solidFill>
                <a:latin typeface="Courier"/>
              </a:rPr>
              <a:t>function</a:t>
            </a:r>
            <a:r>
              <a:rPr sz="1800" dirty="0">
                <a:latin typeface="Courier"/>
              </a:rPr>
              <a:t>(err</a:t>
            </a:r>
            <a:r>
              <a:rPr sz="1800" dirty="0">
                <a:solidFill>
                  <a:srgbClr val="666666"/>
                </a:solidFill>
                <a:latin typeface="Courier"/>
              </a:rPr>
              <a:t>,</a:t>
            </a:r>
            <a:r>
              <a:rPr sz="1800" dirty="0">
                <a:latin typeface="Courier"/>
              </a:rPr>
              <a:t> res) </a:t>
            </a:r>
            <a:r>
              <a:rPr sz="1800" dirty="0">
                <a:solidFill>
                  <a:srgbClr val="666666"/>
                </a:solidFill>
                <a:latin typeface="Courier"/>
              </a:rPr>
              <a:t>{</a:t>
            </a:r>
            <a:br>
              <a:rPr dirty="0"/>
            </a:br>
            <a:r>
              <a:rPr sz="1800" dirty="0">
                <a:latin typeface="Courier"/>
              </a:rPr>
              <a:t>    </a:t>
            </a:r>
            <a:r>
              <a:rPr sz="1800" b="1" dirty="0">
                <a:solidFill>
                  <a:srgbClr val="007020"/>
                </a:solidFill>
                <a:latin typeface="Courier"/>
              </a:rPr>
              <a:t>if</a:t>
            </a:r>
            <a:r>
              <a:rPr sz="1800" dirty="0">
                <a:latin typeface="Courier"/>
              </a:rPr>
              <a:t> (err) </a:t>
            </a:r>
            <a:r>
              <a:rPr sz="1800" b="1" dirty="0">
                <a:solidFill>
                  <a:srgbClr val="007020"/>
                </a:solidFill>
                <a:latin typeface="Courier"/>
              </a:rPr>
              <a:t>throw</a:t>
            </a:r>
            <a:r>
              <a:rPr sz="1800" dirty="0">
                <a:latin typeface="Courier"/>
              </a:rPr>
              <a:t> err</a:t>
            </a:r>
            <a:r>
              <a:rPr sz="1800" dirty="0">
                <a:solidFill>
                  <a:srgbClr val="666666"/>
                </a:solidFill>
                <a:latin typeface="Courier"/>
              </a:rPr>
              <a:t>;</a:t>
            </a:r>
            <a:br>
              <a:rPr dirty="0"/>
            </a:br>
            <a:r>
              <a:rPr sz="1800" dirty="0">
                <a:latin typeface="Courier"/>
              </a:rPr>
              <a:t>    </a:t>
            </a:r>
            <a:r>
              <a:rPr lang="en-US" sz="1800" dirty="0">
                <a:latin typeface="Courier"/>
              </a:rPr>
              <a:t> </a:t>
            </a:r>
            <a:r>
              <a:rPr lang="en-US" sz="1800" dirty="0" err="1">
                <a:solidFill>
                  <a:srgbClr val="19177C"/>
                </a:solidFill>
                <a:latin typeface="Courier"/>
              </a:rPr>
              <a:t>console</a:t>
            </a:r>
            <a:r>
              <a:rPr lang="en-US" sz="1800" dirty="0" err="1">
                <a:latin typeface="Courier"/>
              </a:rPr>
              <a:t>.</a:t>
            </a:r>
            <a:r>
              <a:rPr lang="en-US" sz="1800" dirty="0" err="1">
                <a:solidFill>
                  <a:srgbClr val="7D9029"/>
                </a:solidFill>
                <a:latin typeface="Courier"/>
              </a:rPr>
              <a:t>log</a:t>
            </a:r>
            <a:r>
              <a:rPr lang="en-US" sz="1800" dirty="0">
                <a:latin typeface="Courier"/>
              </a:rPr>
              <a:t>(</a:t>
            </a:r>
            <a:r>
              <a:rPr lang="en-US" sz="1800" dirty="0" err="1">
                <a:solidFill>
                  <a:srgbClr val="19177C"/>
                </a:solidFill>
                <a:latin typeface="Courier"/>
              </a:rPr>
              <a:t>res</a:t>
            </a:r>
            <a:r>
              <a:rPr lang="en-US" sz="1800" dirty="0" err="1">
                <a:latin typeface="Courier"/>
              </a:rPr>
              <a:t>.</a:t>
            </a:r>
            <a:r>
              <a:rPr lang="en-US" sz="1800" dirty="0" err="1">
                <a:solidFill>
                  <a:srgbClr val="7D9029"/>
                </a:solidFill>
                <a:latin typeface="Courier"/>
              </a:rPr>
              <a:t>affectedRows</a:t>
            </a:r>
            <a:r>
              <a:rPr lang="en-US" sz="1800" dirty="0">
                <a:latin typeface="Courier"/>
              </a:rPr>
              <a:t> </a:t>
            </a:r>
            <a:r>
              <a:rPr lang="en-US" sz="1800" dirty="0">
                <a:solidFill>
                  <a:srgbClr val="666666"/>
                </a:solidFill>
                <a:latin typeface="Courier"/>
              </a:rPr>
              <a:t>+</a:t>
            </a:r>
            <a:r>
              <a:rPr lang="en-US" sz="1800" dirty="0">
                <a:latin typeface="Courier"/>
              </a:rPr>
              <a:t> </a:t>
            </a:r>
            <a:r>
              <a:rPr lang="en-US" sz="1800" dirty="0">
                <a:solidFill>
                  <a:srgbClr val="4070A0"/>
                </a:solidFill>
                <a:latin typeface="Courier"/>
              </a:rPr>
              <a:t>" products updated!\n"</a:t>
            </a:r>
            <a:r>
              <a:rPr lang="en-US" sz="1800" dirty="0">
                <a:latin typeface="Courier"/>
              </a:rPr>
              <a:t>)</a:t>
            </a:r>
            <a:r>
              <a:rPr lang="en-US" sz="1800" dirty="0">
                <a:solidFill>
                  <a:srgbClr val="666666"/>
                </a:solidFill>
                <a:latin typeface="Courier"/>
              </a:rPr>
              <a:t>;</a:t>
            </a:r>
            <a:br>
              <a:rPr lang="en-US" sz="1800" dirty="0"/>
            </a:br>
            <a:r>
              <a:rPr lang="en-US" sz="1800" dirty="0">
                <a:latin typeface="Courier"/>
              </a:rPr>
              <a:t>      </a:t>
            </a:r>
            <a:r>
              <a:rPr lang="en-US" sz="1800" i="1" dirty="0">
                <a:solidFill>
                  <a:srgbClr val="60A0B0"/>
                </a:solidFill>
                <a:latin typeface="Courier"/>
              </a:rPr>
              <a:t>// Call </a:t>
            </a:r>
            <a:r>
              <a:rPr lang="en-US" sz="1800" dirty="0">
                <a:latin typeface="Courier"/>
              </a:rPr>
              <a:t> </a:t>
            </a:r>
            <a:r>
              <a:rPr lang="en-US" sz="1800" dirty="0" err="1">
                <a:solidFill>
                  <a:srgbClr val="19177C"/>
                </a:solidFill>
                <a:latin typeface="Courier"/>
              </a:rPr>
              <a:t>console</a:t>
            </a:r>
            <a:r>
              <a:rPr lang="en-US" sz="1800" dirty="0" err="1">
                <a:latin typeface="Courier"/>
              </a:rPr>
              <a:t>.</a:t>
            </a:r>
            <a:r>
              <a:rPr lang="en-US" sz="1800" dirty="0" err="1">
                <a:solidFill>
                  <a:srgbClr val="7D9029"/>
                </a:solidFill>
                <a:latin typeface="Courier"/>
              </a:rPr>
              <a:t>log</a:t>
            </a:r>
            <a:r>
              <a:rPr lang="en-US" sz="1800" dirty="0">
                <a:latin typeface="Courier"/>
              </a:rPr>
              <a:t>(</a:t>
            </a:r>
            <a:r>
              <a:rPr lang="en-US" sz="1800" dirty="0" err="1">
                <a:solidFill>
                  <a:srgbClr val="19177C"/>
                </a:solidFill>
                <a:latin typeface="Courier"/>
              </a:rPr>
              <a:t>res</a:t>
            </a:r>
            <a:r>
              <a:rPr lang="en-US" sz="1800" dirty="0" err="1">
                <a:latin typeface="Courier"/>
              </a:rPr>
              <a:t>.</a:t>
            </a:r>
            <a:r>
              <a:rPr lang="en-US" sz="1800" dirty="0" err="1">
                <a:solidFill>
                  <a:srgbClr val="7D9029"/>
                </a:solidFill>
                <a:latin typeface="Courier"/>
              </a:rPr>
              <a:t>affectedRows</a:t>
            </a:r>
            <a:r>
              <a:rPr lang="en-US" sz="1800" dirty="0">
                <a:latin typeface="Courier"/>
              </a:rPr>
              <a:t> </a:t>
            </a:r>
            <a:r>
              <a:rPr lang="en-US" sz="1800" dirty="0">
                <a:solidFill>
                  <a:srgbClr val="666666"/>
                </a:solidFill>
                <a:latin typeface="Courier"/>
              </a:rPr>
              <a:t>+</a:t>
            </a:r>
            <a:r>
              <a:rPr lang="en-US" sz="1800" dirty="0">
                <a:latin typeface="Courier"/>
              </a:rPr>
              <a:t> </a:t>
            </a:r>
            <a:r>
              <a:rPr lang="en-US" sz="1800" dirty="0">
                <a:solidFill>
                  <a:srgbClr val="4070A0"/>
                </a:solidFill>
                <a:latin typeface="Courier"/>
              </a:rPr>
              <a:t>" products updated!\n"</a:t>
            </a:r>
            <a:r>
              <a:rPr lang="en-US" sz="1800" dirty="0">
                <a:latin typeface="Courier"/>
              </a:rPr>
              <a:t>)</a:t>
            </a:r>
            <a:r>
              <a:rPr lang="en-US" sz="1800" dirty="0">
                <a:solidFill>
                  <a:srgbClr val="666666"/>
                </a:solidFill>
                <a:latin typeface="Courier"/>
              </a:rPr>
              <a:t>;</a:t>
            </a:r>
            <a:br>
              <a:rPr lang="en-US" sz="1800" dirty="0"/>
            </a:br>
            <a:r>
              <a:rPr lang="en-US" sz="1800" dirty="0">
                <a:latin typeface="Courier"/>
              </a:rPr>
              <a:t>      </a:t>
            </a:r>
            <a:r>
              <a:rPr lang="en-US" sz="1800" i="1" dirty="0">
                <a:solidFill>
                  <a:srgbClr val="60A0B0"/>
                </a:solidFill>
                <a:latin typeface="Courier"/>
              </a:rPr>
              <a:t>// Call </a:t>
            </a:r>
            <a:r>
              <a:rPr lang="en-US" sz="1800" i="1" dirty="0" err="1">
                <a:solidFill>
                  <a:srgbClr val="60A0B0"/>
                </a:solidFill>
                <a:latin typeface="Courier"/>
              </a:rPr>
              <a:t>deleteProduct</a:t>
            </a:r>
            <a:r>
              <a:rPr lang="en-US" sz="1800" i="1" dirty="0">
                <a:solidFill>
                  <a:srgbClr val="60A0B0"/>
                </a:solidFill>
                <a:latin typeface="Courier"/>
              </a:rPr>
              <a:t> AFTER the UPDATE completes AFTER the UPDATE completes</a:t>
            </a:r>
            <a:br>
              <a:rPr dirty="0"/>
            </a:br>
            <a:r>
              <a:rPr sz="1800" dirty="0">
                <a:latin typeface="Courier"/>
              </a:rPr>
              <a:t>    </a:t>
            </a:r>
            <a:br>
              <a:rPr dirty="0"/>
            </a:br>
            <a:r>
              <a:rPr sz="1800" dirty="0">
                <a:latin typeface="Courier"/>
              </a:rPr>
              <a:t>  </a:t>
            </a:r>
            <a:r>
              <a:rPr sz="1800" dirty="0">
                <a:solidFill>
                  <a:srgbClr val="666666"/>
                </a:solidFill>
                <a:latin typeface="Courier"/>
              </a:rPr>
              <a:t>}</a:t>
            </a:r>
            <a:r>
              <a:rPr sz="1800" dirty="0">
                <a:latin typeface="Courier"/>
              </a:rPr>
              <a:t>)</a:t>
            </a:r>
            <a:r>
              <a:rPr sz="1800" dirty="0">
                <a:solidFill>
                  <a:srgbClr val="666666"/>
                </a:solidFill>
                <a:latin typeface="Courier"/>
              </a:rPr>
              <a:t>;</a:t>
            </a:r>
            <a:br>
              <a:rPr dirty="0"/>
            </a:br>
            <a:r>
              <a:rPr sz="1800" dirty="0">
                <a:solidFill>
                  <a:srgbClr val="666666"/>
                </a:solidFill>
                <a:latin typeface="Courier"/>
              </a:rPr>
              <a:t>}</a:t>
            </a:r>
          </a:p>
          <a:p>
            <a:pPr lvl="1"/>
            <a:r>
              <a:rPr dirty="0"/>
              <a:t>Students should already be familiar with reading data at this point but ask your class if they have any questions and answer them as best you can before moving onto the next activity.</a:t>
            </a:r>
          </a:p>
        </p:txBody>
      </p:sp>
    </p:spTree>
    <p:extLst>
      <p:ext uri="{BB962C8B-B14F-4D97-AF65-F5344CB8AC3E}">
        <p14:creationId xmlns:p14="http://schemas.microsoft.com/office/powerpoint/2010/main" val="3623239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7. </a:t>
            </a:r>
            <a:r>
              <a:rPr lang="en-US" dirty="0"/>
              <a:t>EVERYONE</a:t>
            </a:r>
            <a:r>
              <a:rPr dirty="0"/>
              <a:t> Do: </a:t>
            </a:r>
            <a:br>
              <a:rPr lang="en-US" dirty="0"/>
            </a:br>
            <a:r>
              <a:rPr lang="en-US" dirty="0"/>
              <a:t>CRUD: Using </a:t>
            </a:r>
            <a:r>
              <a:rPr dirty="0"/>
              <a:t>Node </a:t>
            </a:r>
            <a:br>
              <a:rPr lang="en-US" dirty="0"/>
            </a:br>
            <a:r>
              <a:rPr dirty="0"/>
              <a:t>(7:</a:t>
            </a:r>
            <a:r>
              <a:rPr lang="en-US" dirty="0"/>
              <a:t>30</a:t>
            </a:r>
            <a:r>
              <a:rPr dirty="0"/>
              <a:t> PM - 7:</a:t>
            </a:r>
            <a:r>
              <a:rPr lang="en-US" dirty="0"/>
              <a:t>45</a:t>
            </a:r>
            <a:r>
              <a:rPr dirty="0"/>
              <a:t> PM) (15 mins)</a:t>
            </a:r>
          </a:p>
        </p:txBody>
      </p:sp>
      <p:sp>
        <p:nvSpPr>
          <p:cNvPr id="3" name="Content Placeholder 2"/>
          <p:cNvSpPr>
            <a:spLocks noGrp="1"/>
          </p:cNvSpPr>
          <p:nvPr>
            <p:ph idx="1"/>
          </p:nvPr>
        </p:nvSpPr>
        <p:spPr/>
        <p:txBody>
          <a:bodyPr>
            <a:normAutofit fontScale="92500" lnSpcReduction="20000"/>
          </a:bodyPr>
          <a:lstStyle/>
          <a:p>
            <a:pPr lvl="1"/>
            <a:r>
              <a:rPr dirty="0"/>
              <a:t>Deleting MySQL data through Node is almost entirely identical to a READ query that includes a WHERE statement within it. Not much else to it other than that.</a:t>
            </a:r>
          </a:p>
          <a:p>
            <a:pPr marL="1270000" lvl="0" indent="0">
              <a:buNone/>
            </a:pPr>
            <a:r>
              <a:rPr sz="1800" b="1" dirty="0">
                <a:solidFill>
                  <a:srgbClr val="007020"/>
                </a:solidFill>
                <a:latin typeface="Courier"/>
              </a:rPr>
              <a:t>function</a:t>
            </a:r>
            <a:r>
              <a:rPr sz="1800" dirty="0">
                <a:latin typeface="Courier"/>
              </a:rPr>
              <a:t> </a:t>
            </a:r>
            <a:r>
              <a:rPr sz="1800" dirty="0" err="1">
                <a:solidFill>
                  <a:srgbClr val="7D9029"/>
                </a:solidFill>
                <a:latin typeface="Courier"/>
              </a:rPr>
              <a:t>read</a:t>
            </a:r>
            <a:r>
              <a:rPr lang="en-US" sz="1800" dirty="0" err="1">
                <a:solidFill>
                  <a:srgbClr val="7D9029"/>
                </a:solidFill>
                <a:latin typeface="Courier"/>
              </a:rPr>
              <a:t>Songs</a:t>
            </a:r>
            <a:r>
              <a:rPr sz="1800" dirty="0">
                <a:latin typeface="Courier"/>
              </a:rPr>
              <a:t>() </a:t>
            </a:r>
            <a:r>
              <a:rPr sz="1800" dirty="0">
                <a:solidFill>
                  <a:srgbClr val="666666"/>
                </a:solidFill>
                <a:latin typeface="Courier"/>
              </a:rPr>
              <a:t>{</a:t>
            </a:r>
            <a:br>
              <a:rPr dirty="0"/>
            </a:br>
            <a:r>
              <a:rPr sz="1800" dirty="0">
                <a:latin typeface="Courier"/>
              </a:rPr>
              <a:t>  </a:t>
            </a:r>
            <a:r>
              <a:rPr sz="1800" dirty="0" err="1">
                <a:solidFill>
                  <a:srgbClr val="19177C"/>
                </a:solidFill>
                <a:latin typeface="Courier"/>
              </a:rPr>
              <a:t>console</a:t>
            </a:r>
            <a:r>
              <a:rPr sz="1800" dirty="0" err="1">
                <a:latin typeface="Courier"/>
              </a:rPr>
              <a:t>.</a:t>
            </a:r>
            <a:r>
              <a:rPr sz="1800" dirty="0" err="1">
                <a:solidFill>
                  <a:srgbClr val="7D9029"/>
                </a:solidFill>
                <a:latin typeface="Courier"/>
              </a:rPr>
              <a:t>log</a:t>
            </a:r>
            <a:r>
              <a:rPr sz="1800" dirty="0">
                <a:latin typeface="Courier"/>
              </a:rPr>
              <a:t>(</a:t>
            </a:r>
            <a:r>
              <a:rPr sz="1800" dirty="0">
                <a:solidFill>
                  <a:srgbClr val="4070A0"/>
                </a:solidFill>
                <a:latin typeface="Courier"/>
              </a:rPr>
              <a:t>"Selecting all products...\n"</a:t>
            </a:r>
            <a:r>
              <a:rPr sz="1800" dirty="0">
                <a:latin typeface="Courier"/>
              </a:rPr>
              <a:t>)</a:t>
            </a:r>
            <a:r>
              <a:rPr sz="1800" dirty="0">
                <a:solidFill>
                  <a:srgbClr val="666666"/>
                </a:solidFill>
                <a:latin typeface="Courier"/>
              </a:rPr>
              <a:t>;</a:t>
            </a:r>
            <a:br>
              <a:rPr dirty="0"/>
            </a:br>
            <a:r>
              <a:rPr sz="1800" dirty="0">
                <a:latin typeface="Courier"/>
              </a:rPr>
              <a:t>  </a:t>
            </a:r>
            <a:r>
              <a:rPr sz="1800" dirty="0" err="1">
                <a:solidFill>
                  <a:srgbClr val="19177C"/>
                </a:solidFill>
                <a:latin typeface="Courier"/>
              </a:rPr>
              <a:t>connection</a:t>
            </a:r>
            <a:r>
              <a:rPr sz="1800" dirty="0" err="1">
                <a:latin typeface="Courier"/>
              </a:rPr>
              <a:t>.</a:t>
            </a:r>
            <a:r>
              <a:rPr sz="1800" dirty="0" err="1">
                <a:solidFill>
                  <a:srgbClr val="7D9029"/>
                </a:solidFill>
                <a:latin typeface="Courier"/>
              </a:rPr>
              <a:t>query</a:t>
            </a:r>
            <a:r>
              <a:rPr sz="1800" dirty="0">
                <a:latin typeface="Courier"/>
              </a:rPr>
              <a:t>(</a:t>
            </a:r>
            <a:r>
              <a:rPr sz="1800" dirty="0">
                <a:solidFill>
                  <a:srgbClr val="4070A0"/>
                </a:solidFill>
                <a:latin typeface="Courier"/>
              </a:rPr>
              <a:t>"SELECT * FROM products"</a:t>
            </a:r>
            <a:r>
              <a:rPr sz="1800" dirty="0">
                <a:solidFill>
                  <a:srgbClr val="666666"/>
                </a:solidFill>
                <a:latin typeface="Courier"/>
              </a:rPr>
              <a:t>,</a:t>
            </a:r>
            <a:r>
              <a:rPr sz="1800" dirty="0">
                <a:latin typeface="Courier"/>
              </a:rPr>
              <a:t> </a:t>
            </a:r>
            <a:r>
              <a:rPr sz="1800" b="1" dirty="0">
                <a:solidFill>
                  <a:srgbClr val="007020"/>
                </a:solidFill>
                <a:latin typeface="Courier"/>
              </a:rPr>
              <a:t>function</a:t>
            </a:r>
            <a:r>
              <a:rPr sz="1800" dirty="0">
                <a:latin typeface="Courier"/>
              </a:rPr>
              <a:t>(err</a:t>
            </a:r>
            <a:r>
              <a:rPr sz="1800" dirty="0">
                <a:solidFill>
                  <a:srgbClr val="666666"/>
                </a:solidFill>
                <a:latin typeface="Courier"/>
              </a:rPr>
              <a:t>,</a:t>
            </a:r>
            <a:r>
              <a:rPr sz="1800" dirty="0">
                <a:latin typeface="Courier"/>
              </a:rPr>
              <a:t> res) </a:t>
            </a:r>
            <a:r>
              <a:rPr sz="1800" dirty="0">
                <a:solidFill>
                  <a:srgbClr val="666666"/>
                </a:solidFill>
                <a:latin typeface="Courier"/>
              </a:rPr>
              <a:t>{</a:t>
            </a:r>
            <a:br>
              <a:rPr dirty="0"/>
            </a:br>
            <a:r>
              <a:rPr sz="1800" dirty="0">
                <a:latin typeface="Courier"/>
              </a:rPr>
              <a:t>    </a:t>
            </a:r>
            <a:r>
              <a:rPr sz="1800" b="1" dirty="0">
                <a:solidFill>
                  <a:srgbClr val="007020"/>
                </a:solidFill>
                <a:latin typeface="Courier"/>
              </a:rPr>
              <a:t>if</a:t>
            </a:r>
            <a:r>
              <a:rPr sz="1800" dirty="0">
                <a:latin typeface="Courier"/>
              </a:rPr>
              <a:t> (err) </a:t>
            </a:r>
            <a:r>
              <a:rPr sz="1800" b="1" dirty="0">
                <a:solidFill>
                  <a:srgbClr val="007020"/>
                </a:solidFill>
                <a:latin typeface="Courier"/>
              </a:rPr>
              <a:t>throw</a:t>
            </a:r>
            <a:r>
              <a:rPr sz="1800" dirty="0">
                <a:latin typeface="Courier"/>
              </a:rPr>
              <a:t> err</a:t>
            </a:r>
            <a:r>
              <a:rPr sz="1800" dirty="0">
                <a:solidFill>
                  <a:srgbClr val="666666"/>
                </a:solidFill>
                <a:latin typeface="Courier"/>
              </a:rPr>
              <a:t>;</a:t>
            </a:r>
            <a:br>
              <a:rPr dirty="0"/>
            </a:br>
            <a:r>
              <a:rPr sz="1800" dirty="0">
                <a:latin typeface="Courier"/>
              </a:rPr>
              <a:t>    </a:t>
            </a:r>
            <a:r>
              <a:rPr sz="1800" i="1" dirty="0">
                <a:solidFill>
                  <a:srgbClr val="60A0B0"/>
                </a:solidFill>
                <a:latin typeface="Courier"/>
              </a:rPr>
              <a:t>// Log all results of the SELECT statement</a:t>
            </a:r>
            <a:br>
              <a:rPr dirty="0"/>
            </a:br>
            <a:r>
              <a:rPr sz="1800" dirty="0">
                <a:latin typeface="Courier"/>
              </a:rPr>
              <a:t>    </a:t>
            </a:r>
            <a:r>
              <a:rPr sz="1800" dirty="0" err="1">
                <a:solidFill>
                  <a:srgbClr val="19177C"/>
                </a:solidFill>
                <a:latin typeface="Courier"/>
              </a:rPr>
              <a:t>console</a:t>
            </a:r>
            <a:r>
              <a:rPr sz="1800" dirty="0" err="1">
                <a:latin typeface="Courier"/>
              </a:rPr>
              <a:t>.</a:t>
            </a:r>
            <a:r>
              <a:rPr sz="1800" dirty="0" err="1">
                <a:solidFill>
                  <a:srgbClr val="7D9029"/>
                </a:solidFill>
                <a:latin typeface="Courier"/>
              </a:rPr>
              <a:t>log</a:t>
            </a:r>
            <a:r>
              <a:rPr sz="1800" dirty="0">
                <a:latin typeface="Courier"/>
              </a:rPr>
              <a:t>(res)</a:t>
            </a:r>
            <a:r>
              <a:rPr sz="1800" dirty="0">
                <a:solidFill>
                  <a:srgbClr val="666666"/>
                </a:solidFill>
                <a:latin typeface="Courier"/>
              </a:rPr>
              <a:t>;</a:t>
            </a:r>
            <a:br>
              <a:rPr dirty="0"/>
            </a:br>
            <a:r>
              <a:rPr sz="1800" dirty="0">
                <a:latin typeface="Courier"/>
              </a:rPr>
              <a:t>    </a:t>
            </a:r>
            <a:r>
              <a:rPr sz="1800" dirty="0" err="1">
                <a:solidFill>
                  <a:srgbClr val="19177C"/>
                </a:solidFill>
                <a:latin typeface="Courier"/>
              </a:rPr>
              <a:t>connection</a:t>
            </a:r>
            <a:r>
              <a:rPr sz="1800" dirty="0" err="1">
                <a:latin typeface="Courier"/>
              </a:rPr>
              <a:t>.</a:t>
            </a:r>
            <a:r>
              <a:rPr sz="1800" dirty="0" err="1">
                <a:solidFill>
                  <a:srgbClr val="7D9029"/>
                </a:solidFill>
                <a:latin typeface="Courier"/>
              </a:rPr>
              <a:t>end</a:t>
            </a:r>
            <a:r>
              <a:rPr sz="1800" dirty="0">
                <a:latin typeface="Courier"/>
              </a:rPr>
              <a:t>()</a:t>
            </a:r>
            <a:r>
              <a:rPr sz="1800" dirty="0">
                <a:solidFill>
                  <a:srgbClr val="666666"/>
                </a:solidFill>
                <a:latin typeface="Courier"/>
              </a:rPr>
              <a:t>;</a:t>
            </a:r>
            <a:br>
              <a:rPr dirty="0"/>
            </a:br>
            <a:r>
              <a:rPr sz="1800" dirty="0">
                <a:latin typeface="Courier"/>
              </a:rPr>
              <a:t>  </a:t>
            </a:r>
            <a:r>
              <a:rPr sz="1800" dirty="0">
                <a:solidFill>
                  <a:srgbClr val="666666"/>
                </a:solidFill>
                <a:latin typeface="Courier"/>
              </a:rPr>
              <a:t>}</a:t>
            </a:r>
            <a:r>
              <a:rPr sz="1800" dirty="0">
                <a:latin typeface="Courier"/>
              </a:rPr>
              <a:t>)</a:t>
            </a:r>
            <a:r>
              <a:rPr sz="1800" dirty="0">
                <a:solidFill>
                  <a:srgbClr val="666666"/>
                </a:solidFill>
                <a:latin typeface="Courier"/>
              </a:rPr>
              <a:t>;</a:t>
            </a:r>
            <a:br>
              <a:rPr dirty="0"/>
            </a:br>
            <a:r>
              <a:rPr sz="1800" dirty="0">
                <a:solidFill>
                  <a:srgbClr val="666666"/>
                </a:solidFill>
                <a:latin typeface="Courier"/>
              </a:rPr>
              <a:t>}</a:t>
            </a:r>
          </a:p>
          <a:p>
            <a:pPr lvl="1"/>
            <a:r>
              <a:rPr dirty="0"/>
              <a:t>Students should already be familiar with reading data at this point but ask your class if they have any questions and answer them as best you can before moving onto the next activity.</a:t>
            </a:r>
          </a:p>
        </p:txBody>
      </p:sp>
    </p:spTree>
    <p:extLst>
      <p:ext uri="{BB962C8B-B14F-4D97-AF65-F5344CB8AC3E}">
        <p14:creationId xmlns:p14="http://schemas.microsoft.com/office/powerpoint/2010/main" val="547432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t>8. Students Do: CRUD Playlist (7:37 PM - 7:57 PM) (20 mins)</a:t>
            </a:r>
          </a:p>
        </p:txBody>
      </p:sp>
      <p:sp>
        <p:nvSpPr>
          <p:cNvPr id="3" name="Content Placeholder 2"/>
          <p:cNvSpPr>
            <a:spLocks noGrp="1"/>
          </p:cNvSpPr>
          <p:nvPr>
            <p:ph idx="1"/>
          </p:nvPr>
        </p:nvSpPr>
        <p:spPr/>
        <p:txBody>
          <a:bodyPr>
            <a:normAutofit fontScale="92500"/>
          </a:bodyPr>
          <a:lstStyle/>
          <a:p>
            <a:pPr lvl="1"/>
            <a:r>
              <a:t>Slack out the following instructions.</a:t>
            </a:r>
          </a:p>
          <a:p>
            <a:pPr lvl="1"/>
            <a:r>
              <a:rPr b="1"/>
              <a:t>Instructions</a:t>
            </a:r>
          </a:p>
          <a:p>
            <a:pPr lvl="2"/>
            <a:r>
              <a:t>It’s time to start making our playlist application a little more functional through including all four C.R.U.D elements within it.</a:t>
            </a:r>
          </a:p>
          <a:p>
            <a:pPr lvl="2"/>
            <a:r>
              <a:t>Add in some pieces of code that CREATE, UPDATE, and DELETE specific pieces of data from your MySQL database. Make sure to include a READ statement at the end as well to ensure that the changes you are making are working properly.</a:t>
            </a:r>
          </a:p>
          <a:p>
            <a:pPr lvl="2"/>
            <a:r>
              <a:t>BONUS: After successfully adding CRUD to your application, it’s time to test your mettle and see if you can make it so this app is more dynamic. Add the ability for users to dynamically input their own data into the database using the Inquirer NPM package.</a:t>
            </a:r>
          </a:p>
          <a:p>
            <a:pPr lvl="3"/>
            <a:r>
              <a:t>HINT: Recall that you can create MySQL queries which include variables using question marks. Proper usage of this will help you quite a bit.</a:t>
            </a:r>
          </a:p>
          <a:p>
            <a:pPr lvl="3"/>
            <a:r>
              <a:t>HINT: Remember to take into account the scope of Inquirer package when putting your application together.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t>9. BREAK (7:57 PM - 8:12 PM) (15 mins)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10. Groups Do: </a:t>
            </a:r>
            <a:br>
              <a:rPr lang="en-US" dirty="0"/>
            </a:br>
            <a:r>
              <a:rPr dirty="0"/>
              <a:t>Great-Bay </a:t>
            </a:r>
            <a:br>
              <a:rPr lang="en-US" dirty="0"/>
            </a:br>
            <a:r>
              <a:rPr dirty="0"/>
              <a:t>(8:12 PM - 9:12 PM) (60 mins)</a:t>
            </a:r>
          </a:p>
        </p:txBody>
      </p:sp>
      <p:sp>
        <p:nvSpPr>
          <p:cNvPr id="3" name="Content Placeholder 2"/>
          <p:cNvSpPr>
            <a:spLocks noGrp="1"/>
          </p:cNvSpPr>
          <p:nvPr>
            <p:ph idx="1"/>
          </p:nvPr>
        </p:nvSpPr>
        <p:spPr/>
        <p:txBody>
          <a:bodyPr>
            <a:normAutofit fontScale="85000" lnSpcReduction="10000"/>
          </a:bodyPr>
          <a:lstStyle/>
          <a:p>
            <a:pPr lvl="1"/>
            <a:r>
              <a:rPr lang="en-US" dirty="0"/>
              <a:t>12-mysql/01-Activities/10-GreatBay</a:t>
            </a:r>
          </a:p>
          <a:p>
            <a:pPr lvl="1"/>
            <a:r>
              <a:rPr b="1" dirty="0"/>
              <a:t>Instructions</a:t>
            </a:r>
          </a:p>
          <a:p>
            <a:pPr lvl="1"/>
            <a:r>
              <a:rPr dirty="0"/>
              <a:t>Create a sign up and login system that prompts users for a username and password upon loading up the app. </a:t>
            </a:r>
            <a:r>
              <a:rPr b="1" dirty="0"/>
              <a:t>Do not worry about setting up a truly secure database if you choose to tackle this addon. Just worry about building working sign up and login features.</a:t>
            </a:r>
          </a:p>
          <a:p>
            <a:pPr lvl="1"/>
            <a:r>
              <a:rPr dirty="0"/>
              <a:t>Create a system on the “POST AN ITEM” which allows users to look at the auctions they have created. On this screen they can add new auctions, modify previous auctions, or close bidding on an auction.</a:t>
            </a:r>
          </a:p>
          <a:p>
            <a:pPr lvl="1"/>
            <a:r>
              <a:rPr dirty="0"/>
              <a:t>Create a system which allows users to view all of the auctions of which they are the leading bidder.</a:t>
            </a:r>
          </a:p>
          <a:p>
            <a:pPr lvl="1"/>
            <a:r>
              <a:rPr dirty="0"/>
              <a:t>Create a third option on the main screen which allows administrators to modify the database as they see fit.</a:t>
            </a:r>
          </a:p>
          <a:p>
            <a:pPr lvl="1"/>
            <a:r>
              <a:rPr dirty="0"/>
              <a:t>Create visually appealing tables. This means making dynamic console code and it is a lot harder than it might seem at first so do not think this one is so simple.</a:t>
            </a:r>
          </a:p>
          <a:p>
            <a:pPr lvl="1"/>
            <a:r>
              <a:rPr dirty="0"/>
              <a:t>Create a search function that allows users to look through the database of available auctions to find those that share the specified keyword or username.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err="1"/>
              <a:t>PreClass</a:t>
            </a:r>
            <a:r>
              <a:rPr lang="en" dirty="0"/>
              <a:t> Challenge</a:t>
            </a:r>
            <a:endParaRPr dirty="0"/>
          </a:p>
        </p:txBody>
      </p:sp>
    </p:spTree>
    <p:extLst>
      <p:ext uri="{BB962C8B-B14F-4D97-AF65-F5344CB8AC3E}">
        <p14:creationId xmlns:p14="http://schemas.microsoft.com/office/powerpoint/2010/main" val="356935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lstStyle/>
          <a:p>
            <a:pPr marL="0" lvl="0" indent="0">
              <a:buNone/>
            </a:pPr>
            <a:r>
              <a:rPr lang="en-US" dirty="0"/>
              <a:t>PRECLASS Challenge</a:t>
            </a:r>
            <a:endParaRPr dirty="0"/>
          </a:p>
        </p:txBody>
      </p:sp>
      <p:sp>
        <p:nvSpPr>
          <p:cNvPr id="3" name="Content Placeholder 2"/>
          <p:cNvSpPr>
            <a:spLocks noGrp="1"/>
          </p:cNvSpPr>
          <p:nvPr>
            <p:ph idx="1"/>
          </p:nvPr>
        </p:nvSpPr>
        <p:spPr>
          <a:xfrm>
            <a:off x="1451579" y="966958"/>
            <a:ext cx="9603275" cy="5016396"/>
          </a:xfrm>
        </p:spPr>
        <p:txBody>
          <a:bodyPr>
            <a:normAutofit/>
          </a:bodyPr>
          <a:lstStyle/>
          <a:p>
            <a:pPr marL="0" indent="0">
              <a:buNone/>
            </a:pPr>
            <a:r>
              <a:rPr lang="en-US" sz="1200" dirty="0">
                <a:latin typeface="Courier"/>
              </a:rPr>
              <a:t>Write a </a:t>
            </a:r>
            <a:r>
              <a:rPr lang="en-US" sz="1200" b="1" dirty="0">
                <a:solidFill>
                  <a:srgbClr val="007020"/>
                </a:solidFill>
                <a:latin typeface="Courier"/>
              </a:rPr>
              <a:t>function</a:t>
            </a:r>
            <a:r>
              <a:rPr lang="en-US" sz="1200" dirty="0">
                <a:latin typeface="Courier"/>
              </a:rPr>
              <a:t> that takes an array </a:t>
            </a:r>
            <a:r>
              <a:rPr lang="en-US" sz="1200" b="1" dirty="0">
                <a:solidFill>
                  <a:srgbClr val="007020"/>
                </a:solidFill>
                <a:latin typeface="Courier"/>
              </a:rPr>
              <a:t>of</a:t>
            </a:r>
            <a:r>
              <a:rPr lang="en-US" sz="1200" dirty="0">
                <a:latin typeface="Courier"/>
              </a:rPr>
              <a:t> numbers and a </a:t>
            </a:r>
            <a:r>
              <a:rPr lang="en-US" sz="1200" b="1" dirty="0">
                <a:solidFill>
                  <a:srgbClr val="007020"/>
                </a:solidFill>
                <a:latin typeface="Courier"/>
              </a:rPr>
              <a:t>function</a:t>
            </a:r>
            <a:r>
              <a:rPr lang="en-US" sz="1200" dirty="0">
                <a:latin typeface="Courier"/>
              </a:rPr>
              <a:t> as </a:t>
            </a:r>
            <a:r>
              <a:rPr lang="en-US" sz="1200" dirty="0">
                <a:solidFill>
                  <a:srgbClr val="19177C"/>
                </a:solidFill>
                <a:latin typeface="Courier"/>
              </a:rPr>
              <a:t>parameters</a:t>
            </a:r>
            <a:r>
              <a:rPr lang="en-US" sz="1200" dirty="0">
                <a:latin typeface="Courier"/>
              </a:rPr>
              <a:t>. </a:t>
            </a:r>
            <a:r>
              <a:rPr lang="en-US" sz="1200" dirty="0">
                <a:solidFill>
                  <a:srgbClr val="7D9029"/>
                </a:solidFill>
                <a:latin typeface="Courier"/>
              </a:rPr>
              <a:t>The</a:t>
            </a:r>
            <a:r>
              <a:rPr lang="en-US" sz="1200" dirty="0">
                <a:latin typeface="Courier"/>
              </a:rPr>
              <a:t> </a:t>
            </a:r>
            <a:r>
              <a:rPr lang="en-US" sz="1200" b="1" dirty="0">
                <a:solidFill>
                  <a:srgbClr val="007020"/>
                </a:solidFill>
                <a:latin typeface="Courier"/>
              </a:rPr>
              <a:t>function</a:t>
            </a:r>
            <a:r>
              <a:rPr lang="en-US" sz="1200" dirty="0">
                <a:latin typeface="Courier"/>
              </a:rPr>
              <a:t> parameter should </a:t>
            </a:r>
            <a:r>
              <a:rPr lang="en-US" sz="1200" b="1" dirty="0">
                <a:solidFill>
                  <a:srgbClr val="007020"/>
                </a:solidFill>
                <a:latin typeface="Courier"/>
              </a:rPr>
              <a:t>do</a:t>
            </a:r>
            <a:r>
              <a:rPr lang="en-US" sz="1200" dirty="0">
                <a:latin typeface="Courier"/>
              </a:rPr>
              <a:t> something to a </a:t>
            </a:r>
            <a:r>
              <a:rPr lang="en-US" sz="1200" dirty="0">
                <a:solidFill>
                  <a:srgbClr val="7D9029"/>
                </a:solidFill>
                <a:latin typeface="Courier"/>
              </a:rPr>
              <a:t>numbers</a:t>
            </a:r>
            <a:r>
              <a:rPr lang="en-US" sz="1200" dirty="0">
                <a:latin typeface="Courier"/>
              </a:rPr>
              <a:t> (increment</a:t>
            </a:r>
            <a:r>
              <a:rPr lang="en-US" sz="1200" dirty="0">
                <a:solidFill>
                  <a:srgbClr val="666666"/>
                </a:solidFill>
                <a:latin typeface="Courier"/>
              </a:rPr>
              <a:t>,</a:t>
            </a:r>
            <a:r>
              <a:rPr lang="en-US" sz="1200" dirty="0">
                <a:latin typeface="Courier"/>
              </a:rPr>
              <a:t> double</a:t>
            </a:r>
            <a:r>
              <a:rPr lang="en-US" sz="1200" dirty="0">
                <a:solidFill>
                  <a:srgbClr val="666666"/>
                </a:solidFill>
                <a:latin typeface="Courier"/>
              </a:rPr>
              <a:t>,</a:t>
            </a:r>
            <a:r>
              <a:rPr lang="en-US" sz="1200" dirty="0">
                <a:latin typeface="Courier"/>
              </a:rPr>
              <a:t> decrement</a:t>
            </a:r>
            <a:r>
              <a:rPr lang="en-US" sz="1200" dirty="0">
                <a:solidFill>
                  <a:srgbClr val="666666"/>
                </a:solidFill>
                <a:latin typeface="Courier"/>
              </a:rPr>
              <a:t>,</a:t>
            </a:r>
            <a:r>
              <a:rPr lang="en-US" sz="1200" dirty="0">
                <a:latin typeface="Courier"/>
              </a:rPr>
              <a:t> </a:t>
            </a:r>
            <a:r>
              <a:rPr lang="en-US" sz="1200" dirty="0" err="1">
                <a:latin typeface="Courier"/>
              </a:rPr>
              <a:t>etc</a:t>
            </a:r>
            <a:r>
              <a:rPr lang="en-US" sz="1200" dirty="0">
                <a:latin typeface="Courier"/>
              </a:rPr>
              <a:t>) and </a:t>
            </a:r>
            <a:r>
              <a:rPr lang="en-US" sz="1200" b="1" dirty="0">
                <a:solidFill>
                  <a:srgbClr val="007020"/>
                </a:solidFill>
                <a:latin typeface="Courier"/>
              </a:rPr>
              <a:t>return</a:t>
            </a:r>
            <a:r>
              <a:rPr lang="en-US" sz="1200" dirty="0">
                <a:latin typeface="Courier"/>
              </a:rPr>
              <a:t> the </a:t>
            </a:r>
            <a:r>
              <a:rPr lang="en-US" sz="1200" dirty="0">
                <a:solidFill>
                  <a:srgbClr val="19177C"/>
                </a:solidFill>
                <a:latin typeface="Courier"/>
              </a:rPr>
              <a:t>result</a:t>
            </a:r>
            <a:r>
              <a:rPr lang="en-US" sz="1200" dirty="0">
                <a:latin typeface="Courier"/>
              </a:rPr>
              <a:t>. </a:t>
            </a:r>
            <a:r>
              <a:rPr lang="en-US" sz="1200" dirty="0">
                <a:solidFill>
                  <a:srgbClr val="7D9029"/>
                </a:solidFill>
                <a:latin typeface="Courier"/>
              </a:rPr>
              <a:t>Your</a:t>
            </a:r>
            <a:r>
              <a:rPr lang="en-US" sz="1200" dirty="0">
                <a:latin typeface="Courier"/>
              </a:rPr>
              <a:t> </a:t>
            </a:r>
            <a:r>
              <a:rPr lang="en-US" sz="1200" b="1" dirty="0">
                <a:solidFill>
                  <a:srgbClr val="007020"/>
                </a:solidFill>
                <a:latin typeface="Courier"/>
              </a:rPr>
              <a:t>function</a:t>
            </a:r>
            <a:r>
              <a:rPr lang="en-US" sz="1200" dirty="0">
                <a:latin typeface="Courier"/>
              </a:rPr>
              <a:t> should </a:t>
            </a:r>
            <a:r>
              <a:rPr lang="en-US" sz="1200" b="1" dirty="0">
                <a:solidFill>
                  <a:srgbClr val="007020"/>
                </a:solidFill>
                <a:latin typeface="Courier"/>
              </a:rPr>
              <a:t>return</a:t>
            </a:r>
            <a:r>
              <a:rPr lang="en-US" sz="1200" dirty="0">
                <a:latin typeface="Courier"/>
              </a:rPr>
              <a:t> the array that results from applying the </a:t>
            </a:r>
            <a:r>
              <a:rPr lang="en-US" sz="1200" b="1" dirty="0">
                <a:solidFill>
                  <a:srgbClr val="007020"/>
                </a:solidFill>
                <a:latin typeface="Courier"/>
              </a:rPr>
              <a:t>function</a:t>
            </a:r>
            <a:r>
              <a:rPr lang="en-US" sz="1200" dirty="0">
                <a:latin typeface="Courier"/>
              </a:rPr>
              <a:t> parameter to each element </a:t>
            </a:r>
            <a:r>
              <a:rPr lang="en-US" sz="1200" b="1" dirty="0">
                <a:solidFill>
                  <a:srgbClr val="007020"/>
                </a:solidFill>
                <a:latin typeface="Courier"/>
              </a:rPr>
              <a:t>in</a:t>
            </a:r>
            <a:r>
              <a:rPr lang="en-US" sz="1200" dirty="0">
                <a:latin typeface="Courier"/>
              </a:rPr>
              <a:t> the number </a:t>
            </a:r>
            <a:r>
              <a:rPr lang="en-US" sz="1200" dirty="0">
                <a:solidFill>
                  <a:srgbClr val="19177C"/>
                </a:solidFill>
                <a:latin typeface="Courier"/>
              </a:rPr>
              <a:t>array</a:t>
            </a:r>
            <a:r>
              <a:rPr lang="en-US" sz="1200" dirty="0">
                <a:latin typeface="Courier"/>
              </a:rPr>
              <a:t>.</a:t>
            </a:r>
            <a:br>
              <a:rPr lang="en-US" sz="1200" dirty="0">
                <a:latin typeface="Courier"/>
              </a:rPr>
            </a:br>
            <a:r>
              <a:rPr lang="en-US" sz="1200" dirty="0">
                <a:latin typeface="Courier"/>
              </a:rPr>
              <a:t> </a:t>
            </a:r>
            <a:br>
              <a:rPr lang="en-US" sz="1400" dirty="0"/>
            </a:br>
            <a:r>
              <a:rPr lang="en-US" sz="1400" b="1" dirty="0">
                <a:solidFill>
                  <a:srgbClr val="007020"/>
                </a:solidFill>
                <a:latin typeface="Courier"/>
              </a:rPr>
              <a:t>var</a:t>
            </a:r>
            <a:r>
              <a:rPr lang="en-US" sz="1400" dirty="0">
                <a:latin typeface="Courier"/>
              </a:rPr>
              <a:t> map </a:t>
            </a:r>
            <a:r>
              <a:rPr lang="en-US" sz="1400" dirty="0">
                <a:solidFill>
                  <a:srgbClr val="666666"/>
                </a:solidFill>
                <a:latin typeface="Courier"/>
              </a:rPr>
              <a:t>=</a:t>
            </a:r>
            <a:r>
              <a:rPr lang="en-US" sz="1400" dirty="0">
                <a:latin typeface="Courier"/>
              </a:rPr>
              <a:t> </a:t>
            </a:r>
            <a:r>
              <a:rPr lang="en-US" sz="1400" b="1" dirty="0">
                <a:solidFill>
                  <a:srgbClr val="007020"/>
                </a:solidFill>
                <a:latin typeface="Courier"/>
              </a:rPr>
              <a:t>function</a:t>
            </a:r>
            <a:r>
              <a:rPr lang="en-US" sz="1400" dirty="0">
                <a:latin typeface="Courier"/>
              </a:rPr>
              <a:t>(</a:t>
            </a:r>
            <a:r>
              <a:rPr lang="en-US" sz="1400" dirty="0" err="1">
                <a:latin typeface="Courier"/>
              </a:rPr>
              <a:t>arr</a:t>
            </a:r>
            <a:r>
              <a:rPr lang="en-US" sz="1400" dirty="0">
                <a:solidFill>
                  <a:srgbClr val="666666"/>
                </a:solidFill>
                <a:latin typeface="Courier"/>
              </a:rPr>
              <a:t>,</a:t>
            </a:r>
            <a:r>
              <a:rPr lang="en-US" sz="1400" dirty="0">
                <a:latin typeface="Courier"/>
              </a:rPr>
              <a:t> callback)</a:t>
            </a:r>
            <a:r>
              <a:rPr lang="en-US" sz="1400" dirty="0">
                <a:solidFill>
                  <a:srgbClr val="666666"/>
                </a:solidFill>
                <a:latin typeface="Courier"/>
              </a:rPr>
              <a:t>{</a:t>
            </a:r>
            <a:br>
              <a:rPr lang="en-US" sz="1400" dirty="0"/>
            </a:br>
            <a:r>
              <a:rPr lang="en-US" sz="1400" dirty="0">
                <a:latin typeface="Courier"/>
              </a:rPr>
              <a:t>}</a:t>
            </a:r>
            <a:endParaRPr lang="en-US" sz="1400" dirty="0">
              <a:solidFill>
                <a:srgbClr val="666666"/>
              </a:solidFill>
              <a:latin typeface="Courier"/>
            </a:endParaRPr>
          </a:p>
          <a:p>
            <a:pPr marL="0" lvl="0" indent="0">
              <a:buNone/>
            </a:pPr>
            <a:br>
              <a:rPr lang="en-US" sz="1400" dirty="0"/>
            </a:br>
            <a:r>
              <a:rPr lang="en-US" sz="1200" dirty="0">
                <a:latin typeface="Courier"/>
              </a:rPr>
              <a:t>Ex</a:t>
            </a:r>
            <a:r>
              <a:rPr lang="en-US" sz="1200" dirty="0">
                <a:solidFill>
                  <a:srgbClr val="666666"/>
                </a:solidFill>
                <a:latin typeface="Courier"/>
              </a:rPr>
              <a:t>:</a:t>
            </a:r>
            <a:br>
              <a:rPr lang="en-US" sz="1400" dirty="0"/>
            </a:br>
            <a:r>
              <a:rPr lang="en-US" sz="1200" dirty="0">
                <a:latin typeface="Courier"/>
              </a:rPr>
              <a:t>Input</a:t>
            </a:r>
            <a:r>
              <a:rPr lang="en-US" sz="1200" dirty="0">
                <a:solidFill>
                  <a:srgbClr val="666666"/>
                </a:solidFill>
                <a:latin typeface="Courier"/>
              </a:rPr>
              <a:t>:</a:t>
            </a:r>
            <a:r>
              <a:rPr lang="en-US" sz="1200" dirty="0">
                <a:latin typeface="Courier"/>
              </a:rPr>
              <a:t> [</a:t>
            </a:r>
            <a:r>
              <a:rPr lang="en-US" sz="1200" dirty="0">
                <a:solidFill>
                  <a:srgbClr val="40A070"/>
                </a:solidFill>
                <a:latin typeface="Courier"/>
              </a:rPr>
              <a:t>1</a:t>
            </a:r>
            <a:r>
              <a:rPr lang="en-US" sz="1200" dirty="0">
                <a:solidFill>
                  <a:srgbClr val="666666"/>
                </a:solidFill>
                <a:latin typeface="Courier"/>
              </a:rPr>
              <a:t>,</a:t>
            </a:r>
            <a:r>
              <a:rPr lang="en-US" sz="1200" dirty="0">
                <a:solidFill>
                  <a:srgbClr val="40A070"/>
                </a:solidFill>
                <a:latin typeface="Courier"/>
              </a:rPr>
              <a:t>2</a:t>
            </a:r>
            <a:r>
              <a:rPr lang="en-US" sz="1200" dirty="0">
                <a:solidFill>
                  <a:srgbClr val="666666"/>
                </a:solidFill>
                <a:latin typeface="Courier"/>
              </a:rPr>
              <a:t>,</a:t>
            </a:r>
            <a:r>
              <a:rPr lang="en-US" sz="1200" dirty="0">
                <a:solidFill>
                  <a:srgbClr val="40A070"/>
                </a:solidFill>
                <a:latin typeface="Courier"/>
              </a:rPr>
              <a:t>3</a:t>
            </a:r>
            <a:r>
              <a:rPr lang="en-US" sz="1200" dirty="0">
                <a:latin typeface="Courier"/>
              </a:rPr>
              <a:t>]  </a:t>
            </a:r>
            <a:r>
              <a:rPr lang="en-US" sz="1200" b="1" dirty="0">
                <a:solidFill>
                  <a:srgbClr val="007020"/>
                </a:solidFill>
                <a:latin typeface="Courier"/>
              </a:rPr>
              <a:t>function</a:t>
            </a:r>
            <a:r>
              <a:rPr lang="en-US" sz="1200" dirty="0">
                <a:latin typeface="Courier"/>
              </a:rPr>
              <a:t>(num)</a:t>
            </a:r>
            <a:r>
              <a:rPr lang="en-US" sz="1200" dirty="0">
                <a:solidFill>
                  <a:srgbClr val="666666"/>
                </a:solidFill>
                <a:latin typeface="Courier"/>
              </a:rPr>
              <a:t>{</a:t>
            </a:r>
            <a:r>
              <a:rPr lang="en-US" sz="1200" b="1" dirty="0">
                <a:solidFill>
                  <a:srgbClr val="007020"/>
                </a:solidFill>
                <a:latin typeface="Courier"/>
              </a:rPr>
              <a:t>return</a:t>
            </a:r>
            <a:r>
              <a:rPr lang="en-US" sz="1200" dirty="0">
                <a:latin typeface="Courier"/>
              </a:rPr>
              <a:t> num </a:t>
            </a:r>
            <a:r>
              <a:rPr lang="en-US" sz="1200" dirty="0">
                <a:solidFill>
                  <a:srgbClr val="666666"/>
                </a:solidFill>
                <a:latin typeface="Courier"/>
              </a:rPr>
              <a:t>*</a:t>
            </a:r>
            <a:r>
              <a:rPr lang="en-US" sz="1200" dirty="0">
                <a:latin typeface="Courier"/>
              </a:rPr>
              <a:t> </a:t>
            </a:r>
            <a:r>
              <a:rPr lang="en-US" sz="1200" dirty="0">
                <a:solidFill>
                  <a:srgbClr val="40A070"/>
                </a:solidFill>
                <a:latin typeface="Courier"/>
              </a:rPr>
              <a:t>2</a:t>
            </a:r>
            <a:r>
              <a:rPr lang="en-US" sz="1200" dirty="0">
                <a:solidFill>
                  <a:srgbClr val="666666"/>
                </a:solidFill>
                <a:latin typeface="Courier"/>
              </a:rPr>
              <a:t>}</a:t>
            </a:r>
            <a:br>
              <a:rPr lang="en-US" sz="1400" dirty="0"/>
            </a:br>
            <a:r>
              <a:rPr lang="en-US" sz="1200" dirty="0">
                <a:latin typeface="Courier"/>
              </a:rPr>
              <a:t>Output</a:t>
            </a:r>
            <a:r>
              <a:rPr lang="en-US" sz="1200" dirty="0">
                <a:solidFill>
                  <a:srgbClr val="666666"/>
                </a:solidFill>
                <a:latin typeface="Courier"/>
              </a:rPr>
              <a:t>:</a:t>
            </a:r>
            <a:r>
              <a:rPr lang="en-US" sz="1200" dirty="0">
                <a:latin typeface="Courier"/>
              </a:rPr>
              <a:t> [</a:t>
            </a:r>
            <a:r>
              <a:rPr lang="en-US" sz="1200" dirty="0">
                <a:solidFill>
                  <a:srgbClr val="40A070"/>
                </a:solidFill>
                <a:latin typeface="Courier"/>
              </a:rPr>
              <a:t>2</a:t>
            </a:r>
            <a:r>
              <a:rPr lang="en-US" sz="1200" dirty="0">
                <a:solidFill>
                  <a:srgbClr val="666666"/>
                </a:solidFill>
                <a:latin typeface="Courier"/>
              </a:rPr>
              <a:t>,</a:t>
            </a:r>
            <a:r>
              <a:rPr lang="en-US" sz="1200" dirty="0">
                <a:solidFill>
                  <a:srgbClr val="40A070"/>
                </a:solidFill>
                <a:latin typeface="Courier"/>
              </a:rPr>
              <a:t>4</a:t>
            </a:r>
            <a:r>
              <a:rPr lang="en-US" sz="1200" dirty="0">
                <a:solidFill>
                  <a:srgbClr val="666666"/>
                </a:solidFill>
                <a:latin typeface="Courier"/>
              </a:rPr>
              <a:t>,</a:t>
            </a:r>
            <a:r>
              <a:rPr lang="en-US" sz="1200" dirty="0">
                <a:solidFill>
                  <a:srgbClr val="40A070"/>
                </a:solidFill>
                <a:latin typeface="Courier"/>
              </a:rPr>
              <a:t>6</a:t>
            </a:r>
            <a:r>
              <a:rPr lang="en-US" sz="1200" dirty="0">
                <a:latin typeface="Courier"/>
              </a:rPr>
              <a:t>]</a:t>
            </a:r>
            <a:br>
              <a:rPr lang="en-US" sz="1400" dirty="0"/>
            </a:br>
            <a:br>
              <a:rPr lang="en-US" sz="1400" dirty="0"/>
            </a:br>
            <a:r>
              <a:rPr lang="en-US" sz="1200" dirty="0">
                <a:latin typeface="Courier"/>
              </a:rPr>
              <a:t>Input</a:t>
            </a:r>
            <a:r>
              <a:rPr lang="en-US" sz="1200" dirty="0">
                <a:solidFill>
                  <a:srgbClr val="666666"/>
                </a:solidFill>
                <a:latin typeface="Courier"/>
              </a:rPr>
              <a:t>:</a:t>
            </a:r>
            <a:r>
              <a:rPr lang="en-US" sz="1200" dirty="0">
                <a:latin typeface="Courier"/>
              </a:rPr>
              <a:t> [</a:t>
            </a:r>
            <a:r>
              <a:rPr lang="en-US" sz="1200" dirty="0">
                <a:solidFill>
                  <a:srgbClr val="40A070"/>
                </a:solidFill>
                <a:latin typeface="Courier"/>
              </a:rPr>
              <a:t>1</a:t>
            </a:r>
            <a:r>
              <a:rPr lang="en-US" sz="1200" dirty="0">
                <a:solidFill>
                  <a:srgbClr val="666666"/>
                </a:solidFill>
                <a:latin typeface="Courier"/>
              </a:rPr>
              <a:t>,</a:t>
            </a:r>
            <a:r>
              <a:rPr lang="en-US" sz="1200" dirty="0">
                <a:solidFill>
                  <a:srgbClr val="40A070"/>
                </a:solidFill>
                <a:latin typeface="Courier"/>
              </a:rPr>
              <a:t>2</a:t>
            </a:r>
            <a:r>
              <a:rPr lang="en-US" sz="1200" dirty="0">
                <a:solidFill>
                  <a:srgbClr val="666666"/>
                </a:solidFill>
                <a:latin typeface="Courier"/>
              </a:rPr>
              <a:t>,</a:t>
            </a:r>
            <a:r>
              <a:rPr lang="en-US" sz="1200" dirty="0">
                <a:solidFill>
                  <a:srgbClr val="40A070"/>
                </a:solidFill>
                <a:latin typeface="Courier"/>
              </a:rPr>
              <a:t>3</a:t>
            </a:r>
            <a:r>
              <a:rPr lang="en-US" sz="1200" dirty="0">
                <a:latin typeface="Courier"/>
              </a:rPr>
              <a:t>]  </a:t>
            </a:r>
            <a:r>
              <a:rPr lang="en-US" sz="1200" b="1" dirty="0">
                <a:solidFill>
                  <a:srgbClr val="007020"/>
                </a:solidFill>
                <a:latin typeface="Courier"/>
              </a:rPr>
              <a:t>function</a:t>
            </a:r>
            <a:r>
              <a:rPr lang="en-US" sz="1200" dirty="0">
                <a:latin typeface="Courier"/>
              </a:rPr>
              <a:t>(num)</a:t>
            </a:r>
            <a:r>
              <a:rPr lang="en-US" sz="1200" dirty="0">
                <a:solidFill>
                  <a:srgbClr val="666666"/>
                </a:solidFill>
                <a:latin typeface="Courier"/>
              </a:rPr>
              <a:t>{</a:t>
            </a:r>
            <a:r>
              <a:rPr lang="en-US" sz="1200" b="1" dirty="0">
                <a:solidFill>
                  <a:srgbClr val="007020"/>
                </a:solidFill>
                <a:latin typeface="Courier"/>
              </a:rPr>
              <a:t>return</a:t>
            </a:r>
            <a:r>
              <a:rPr lang="en-US" sz="1200" dirty="0">
                <a:latin typeface="Courier"/>
              </a:rPr>
              <a:t> num </a:t>
            </a:r>
            <a:r>
              <a:rPr lang="en-US" sz="1200" dirty="0">
                <a:solidFill>
                  <a:srgbClr val="666666"/>
                </a:solidFill>
                <a:latin typeface="Courier"/>
              </a:rPr>
              <a:t>+</a:t>
            </a:r>
            <a:r>
              <a:rPr lang="en-US" sz="1200" dirty="0">
                <a:latin typeface="Courier"/>
              </a:rPr>
              <a:t> </a:t>
            </a:r>
            <a:r>
              <a:rPr lang="en-US" sz="1200" dirty="0">
                <a:solidFill>
                  <a:srgbClr val="40A070"/>
                </a:solidFill>
                <a:latin typeface="Courier"/>
              </a:rPr>
              <a:t>1</a:t>
            </a:r>
            <a:r>
              <a:rPr lang="en-US" sz="1200" dirty="0">
                <a:solidFill>
                  <a:srgbClr val="666666"/>
                </a:solidFill>
                <a:latin typeface="Courier"/>
              </a:rPr>
              <a:t>}</a:t>
            </a:r>
            <a:br>
              <a:rPr lang="en-US" sz="1400" dirty="0"/>
            </a:br>
            <a:r>
              <a:rPr lang="en-US" sz="1200" dirty="0">
                <a:latin typeface="Courier"/>
              </a:rPr>
              <a:t>Output</a:t>
            </a:r>
            <a:r>
              <a:rPr lang="en-US" sz="1200" dirty="0">
                <a:solidFill>
                  <a:srgbClr val="666666"/>
                </a:solidFill>
                <a:latin typeface="Courier"/>
              </a:rPr>
              <a:t>:</a:t>
            </a:r>
            <a:r>
              <a:rPr lang="en-US" sz="1200" dirty="0">
                <a:latin typeface="Courier"/>
              </a:rPr>
              <a:t> [</a:t>
            </a:r>
            <a:r>
              <a:rPr lang="en-US" sz="1200" dirty="0">
                <a:solidFill>
                  <a:srgbClr val="40A070"/>
                </a:solidFill>
                <a:latin typeface="Courier"/>
              </a:rPr>
              <a:t>2</a:t>
            </a:r>
            <a:r>
              <a:rPr lang="en-US" sz="1200" dirty="0">
                <a:solidFill>
                  <a:srgbClr val="666666"/>
                </a:solidFill>
                <a:latin typeface="Courier"/>
              </a:rPr>
              <a:t>,</a:t>
            </a:r>
            <a:r>
              <a:rPr lang="en-US" sz="1200" dirty="0">
                <a:solidFill>
                  <a:srgbClr val="40A070"/>
                </a:solidFill>
                <a:latin typeface="Courier"/>
              </a:rPr>
              <a:t>3</a:t>
            </a:r>
            <a:r>
              <a:rPr lang="en-US" sz="1200" dirty="0">
                <a:solidFill>
                  <a:srgbClr val="666666"/>
                </a:solidFill>
                <a:latin typeface="Courier"/>
              </a:rPr>
              <a:t>,</a:t>
            </a:r>
            <a:r>
              <a:rPr lang="en-US" sz="1200" dirty="0">
                <a:solidFill>
                  <a:srgbClr val="40A070"/>
                </a:solidFill>
                <a:latin typeface="Courier"/>
              </a:rPr>
              <a:t>4</a:t>
            </a:r>
            <a:r>
              <a:rPr lang="en-US" sz="1200" dirty="0">
                <a:latin typeface="Courier"/>
              </a:rPr>
              <a:t>]</a:t>
            </a:r>
            <a:br>
              <a:rPr lang="en-US" sz="1400" dirty="0"/>
            </a:br>
            <a:br>
              <a:rPr lang="en-US" sz="1400" dirty="0"/>
            </a:br>
            <a:r>
              <a:rPr lang="en-US" sz="1200" dirty="0">
                <a:latin typeface="Courier"/>
              </a:rPr>
              <a:t>Input</a:t>
            </a:r>
            <a:r>
              <a:rPr lang="en-US" sz="1200" dirty="0">
                <a:solidFill>
                  <a:srgbClr val="666666"/>
                </a:solidFill>
                <a:latin typeface="Courier"/>
              </a:rPr>
              <a:t>:</a:t>
            </a:r>
            <a:r>
              <a:rPr lang="en-US" sz="1200" dirty="0">
                <a:latin typeface="Courier"/>
              </a:rPr>
              <a:t> [</a:t>
            </a:r>
            <a:r>
              <a:rPr lang="en-US" sz="1200" dirty="0">
                <a:solidFill>
                  <a:srgbClr val="40A070"/>
                </a:solidFill>
                <a:latin typeface="Courier"/>
              </a:rPr>
              <a:t>1</a:t>
            </a:r>
            <a:r>
              <a:rPr lang="en-US" sz="1200" dirty="0">
                <a:solidFill>
                  <a:srgbClr val="666666"/>
                </a:solidFill>
                <a:latin typeface="Courier"/>
              </a:rPr>
              <a:t>,</a:t>
            </a:r>
            <a:r>
              <a:rPr lang="en-US" sz="1200" dirty="0">
                <a:solidFill>
                  <a:srgbClr val="40A070"/>
                </a:solidFill>
                <a:latin typeface="Courier"/>
              </a:rPr>
              <a:t>2</a:t>
            </a:r>
            <a:r>
              <a:rPr lang="en-US" sz="1200" dirty="0">
                <a:solidFill>
                  <a:srgbClr val="666666"/>
                </a:solidFill>
                <a:latin typeface="Courier"/>
              </a:rPr>
              <a:t>,</a:t>
            </a:r>
            <a:r>
              <a:rPr lang="en-US" sz="1200" dirty="0">
                <a:solidFill>
                  <a:srgbClr val="40A070"/>
                </a:solidFill>
                <a:latin typeface="Courier"/>
              </a:rPr>
              <a:t>3</a:t>
            </a:r>
            <a:r>
              <a:rPr lang="en-US" sz="1200" dirty="0">
                <a:latin typeface="Courier"/>
              </a:rPr>
              <a:t>] </a:t>
            </a:r>
            <a:r>
              <a:rPr lang="en-US" sz="1200" b="1" dirty="0">
                <a:solidFill>
                  <a:srgbClr val="007020"/>
                </a:solidFill>
                <a:latin typeface="Courier"/>
              </a:rPr>
              <a:t>function</a:t>
            </a:r>
            <a:r>
              <a:rPr lang="en-US" sz="1200" dirty="0">
                <a:latin typeface="Courier"/>
              </a:rPr>
              <a:t>(num) </a:t>
            </a:r>
            <a:r>
              <a:rPr lang="en-US" sz="1200" dirty="0">
                <a:solidFill>
                  <a:srgbClr val="666666"/>
                </a:solidFill>
                <a:latin typeface="Courier"/>
              </a:rPr>
              <a:t>{</a:t>
            </a:r>
            <a:r>
              <a:rPr lang="en-US" sz="1200" b="1" dirty="0">
                <a:solidFill>
                  <a:srgbClr val="007020"/>
                </a:solidFill>
                <a:latin typeface="Courier"/>
              </a:rPr>
              <a:t>return</a:t>
            </a:r>
            <a:r>
              <a:rPr lang="en-US" sz="1200" dirty="0">
                <a:latin typeface="Courier"/>
              </a:rPr>
              <a:t> num </a:t>
            </a:r>
            <a:r>
              <a:rPr lang="en-US" sz="1200" dirty="0">
                <a:solidFill>
                  <a:srgbClr val="666666"/>
                </a:solidFill>
                <a:latin typeface="Courier"/>
              </a:rPr>
              <a:t>/</a:t>
            </a:r>
            <a:r>
              <a:rPr lang="en-US" sz="1200" dirty="0">
                <a:solidFill>
                  <a:srgbClr val="40A070"/>
                </a:solidFill>
                <a:latin typeface="Courier"/>
              </a:rPr>
              <a:t>2</a:t>
            </a:r>
            <a:r>
              <a:rPr lang="en-US" sz="1200" dirty="0">
                <a:solidFill>
                  <a:srgbClr val="666666"/>
                </a:solidFill>
                <a:latin typeface="Courier"/>
              </a:rPr>
              <a:t>}</a:t>
            </a:r>
            <a:br>
              <a:rPr lang="en-US" sz="1400" dirty="0"/>
            </a:br>
            <a:r>
              <a:rPr lang="en-US" sz="1200" dirty="0">
                <a:latin typeface="Courier"/>
              </a:rPr>
              <a:t>Output</a:t>
            </a:r>
            <a:r>
              <a:rPr lang="en-US" sz="1200" dirty="0">
                <a:solidFill>
                  <a:srgbClr val="666666"/>
                </a:solidFill>
                <a:latin typeface="Courier"/>
              </a:rPr>
              <a:t>:</a:t>
            </a:r>
            <a:r>
              <a:rPr lang="en-US" sz="1200" dirty="0">
                <a:latin typeface="Courier"/>
              </a:rPr>
              <a:t> [.</a:t>
            </a:r>
            <a:r>
              <a:rPr lang="en-US" sz="1200" dirty="0">
                <a:solidFill>
                  <a:srgbClr val="40A070"/>
                </a:solidFill>
                <a:latin typeface="Courier"/>
              </a:rPr>
              <a:t>5</a:t>
            </a:r>
            <a:r>
              <a:rPr lang="en-US" sz="1200" dirty="0">
                <a:solidFill>
                  <a:srgbClr val="666666"/>
                </a:solidFill>
                <a:latin typeface="Courier"/>
              </a:rPr>
              <a:t>,</a:t>
            </a:r>
            <a:r>
              <a:rPr lang="en-US" sz="1200" dirty="0">
                <a:latin typeface="Courier"/>
              </a:rPr>
              <a:t> </a:t>
            </a:r>
            <a:r>
              <a:rPr lang="en-US" sz="1200" dirty="0">
                <a:solidFill>
                  <a:srgbClr val="40A070"/>
                </a:solidFill>
                <a:latin typeface="Courier"/>
              </a:rPr>
              <a:t>1.</a:t>
            </a:r>
            <a:r>
              <a:rPr lang="en-US" sz="1200" dirty="0">
                <a:latin typeface="Courier"/>
              </a:rPr>
              <a:t> </a:t>
            </a:r>
            <a:r>
              <a:rPr lang="en-US" sz="1200" dirty="0">
                <a:solidFill>
                  <a:srgbClr val="40A070"/>
                </a:solidFill>
                <a:latin typeface="Courier"/>
              </a:rPr>
              <a:t>1.5</a:t>
            </a:r>
            <a:r>
              <a:rPr lang="en-US" sz="1200" dirty="0">
                <a:latin typeface="Courier"/>
              </a:rPr>
              <a:t>]</a:t>
            </a:r>
            <a:br>
              <a:rPr lang="en-US" sz="1400" dirty="0"/>
            </a:br>
            <a:br>
              <a:rPr lang="en-US" sz="1400" dirty="0"/>
            </a:br>
            <a:r>
              <a:rPr lang="en-US" sz="1200" dirty="0">
                <a:latin typeface="Courier"/>
              </a:rPr>
              <a:t>Input</a:t>
            </a:r>
            <a:r>
              <a:rPr lang="en-US" sz="1200" dirty="0">
                <a:solidFill>
                  <a:srgbClr val="666666"/>
                </a:solidFill>
                <a:latin typeface="Courier"/>
              </a:rPr>
              <a:t>:</a:t>
            </a:r>
            <a:r>
              <a:rPr lang="en-US" sz="1200" dirty="0">
                <a:latin typeface="Courier"/>
              </a:rPr>
              <a:t> [</a:t>
            </a:r>
            <a:r>
              <a:rPr lang="en-US" sz="1200" dirty="0">
                <a:solidFill>
                  <a:srgbClr val="40A070"/>
                </a:solidFill>
                <a:latin typeface="Courier"/>
              </a:rPr>
              <a:t>1</a:t>
            </a:r>
            <a:r>
              <a:rPr lang="en-US" sz="1200" dirty="0">
                <a:solidFill>
                  <a:srgbClr val="666666"/>
                </a:solidFill>
                <a:latin typeface="Courier"/>
              </a:rPr>
              <a:t>,</a:t>
            </a:r>
            <a:r>
              <a:rPr lang="en-US" sz="1200" dirty="0">
                <a:solidFill>
                  <a:srgbClr val="40A070"/>
                </a:solidFill>
                <a:latin typeface="Courier"/>
              </a:rPr>
              <a:t>2</a:t>
            </a:r>
            <a:r>
              <a:rPr lang="en-US" sz="1200" dirty="0">
                <a:solidFill>
                  <a:srgbClr val="666666"/>
                </a:solidFill>
                <a:latin typeface="Courier"/>
              </a:rPr>
              <a:t>,</a:t>
            </a:r>
            <a:r>
              <a:rPr lang="en-US" sz="1200" dirty="0">
                <a:solidFill>
                  <a:srgbClr val="40A070"/>
                </a:solidFill>
                <a:latin typeface="Courier"/>
              </a:rPr>
              <a:t>3</a:t>
            </a:r>
            <a:r>
              <a:rPr lang="en-US" sz="1200" dirty="0">
                <a:latin typeface="Courier"/>
              </a:rPr>
              <a:t>] </a:t>
            </a:r>
            <a:r>
              <a:rPr lang="en-US" sz="1200" b="1" dirty="0">
                <a:solidFill>
                  <a:srgbClr val="007020"/>
                </a:solidFill>
                <a:latin typeface="Courier"/>
              </a:rPr>
              <a:t>function</a:t>
            </a:r>
            <a:r>
              <a:rPr lang="en-US" sz="1200" dirty="0">
                <a:latin typeface="Courier"/>
              </a:rPr>
              <a:t>(num) </a:t>
            </a:r>
            <a:r>
              <a:rPr lang="en-US" sz="1200" dirty="0">
                <a:solidFill>
                  <a:srgbClr val="666666"/>
                </a:solidFill>
                <a:latin typeface="Courier"/>
              </a:rPr>
              <a:t>{</a:t>
            </a:r>
            <a:r>
              <a:rPr lang="en-US" sz="1200" b="1" dirty="0">
                <a:solidFill>
                  <a:srgbClr val="007020"/>
                </a:solidFill>
                <a:latin typeface="Courier"/>
              </a:rPr>
              <a:t>return</a:t>
            </a:r>
            <a:r>
              <a:rPr lang="en-US" sz="1200" dirty="0">
                <a:latin typeface="Courier"/>
              </a:rPr>
              <a:t> num </a:t>
            </a:r>
            <a:r>
              <a:rPr lang="en-US" sz="1200" dirty="0">
                <a:solidFill>
                  <a:srgbClr val="666666"/>
                </a:solidFill>
                <a:latin typeface="Courier"/>
              </a:rPr>
              <a:t>-</a:t>
            </a:r>
            <a:r>
              <a:rPr lang="en-US" sz="1200" dirty="0">
                <a:latin typeface="Courier"/>
              </a:rPr>
              <a:t> </a:t>
            </a:r>
            <a:r>
              <a:rPr lang="en-US" sz="1200" dirty="0">
                <a:solidFill>
                  <a:srgbClr val="40A070"/>
                </a:solidFill>
                <a:latin typeface="Courier"/>
              </a:rPr>
              <a:t>2</a:t>
            </a:r>
            <a:r>
              <a:rPr lang="en-US" sz="1200" dirty="0">
                <a:solidFill>
                  <a:srgbClr val="666666"/>
                </a:solidFill>
                <a:latin typeface="Courier"/>
              </a:rPr>
              <a:t>}</a:t>
            </a:r>
            <a:br>
              <a:rPr lang="en-US" sz="1400" dirty="0"/>
            </a:br>
            <a:r>
              <a:rPr lang="en-US" sz="1200" dirty="0">
                <a:latin typeface="Courier"/>
              </a:rPr>
              <a:t>Output</a:t>
            </a:r>
            <a:r>
              <a:rPr lang="en-US" sz="1200" dirty="0">
                <a:solidFill>
                  <a:srgbClr val="666666"/>
                </a:solidFill>
                <a:latin typeface="Courier"/>
              </a:rPr>
              <a:t>:</a:t>
            </a:r>
            <a:r>
              <a:rPr lang="en-US" sz="1200" dirty="0">
                <a:latin typeface="Courier"/>
              </a:rPr>
              <a:t> [</a:t>
            </a:r>
            <a:r>
              <a:rPr lang="en-US" sz="1200" dirty="0">
                <a:solidFill>
                  <a:srgbClr val="666666"/>
                </a:solidFill>
                <a:latin typeface="Courier"/>
              </a:rPr>
              <a:t>-</a:t>
            </a:r>
            <a:r>
              <a:rPr lang="en-US" sz="1200" dirty="0">
                <a:solidFill>
                  <a:srgbClr val="40A070"/>
                </a:solidFill>
                <a:latin typeface="Courier"/>
              </a:rPr>
              <a:t>1</a:t>
            </a:r>
            <a:r>
              <a:rPr lang="en-US" sz="1200" dirty="0">
                <a:solidFill>
                  <a:srgbClr val="666666"/>
                </a:solidFill>
                <a:latin typeface="Courier"/>
              </a:rPr>
              <a:t>,</a:t>
            </a:r>
            <a:r>
              <a:rPr lang="en-US" sz="1200" dirty="0">
                <a:latin typeface="Courier"/>
              </a:rPr>
              <a:t> </a:t>
            </a:r>
            <a:r>
              <a:rPr lang="en-US" sz="1200" dirty="0">
                <a:solidFill>
                  <a:srgbClr val="40A070"/>
                </a:solidFill>
                <a:latin typeface="Courier"/>
              </a:rPr>
              <a:t>0</a:t>
            </a:r>
            <a:r>
              <a:rPr lang="en-US" sz="1200" dirty="0">
                <a:solidFill>
                  <a:srgbClr val="666666"/>
                </a:solidFill>
                <a:latin typeface="Courier"/>
              </a:rPr>
              <a:t>,</a:t>
            </a:r>
            <a:r>
              <a:rPr lang="en-US" sz="1200" dirty="0">
                <a:latin typeface="Courier"/>
              </a:rPr>
              <a:t> </a:t>
            </a:r>
            <a:r>
              <a:rPr lang="en-US" sz="1200" dirty="0">
                <a:solidFill>
                  <a:srgbClr val="40A070"/>
                </a:solidFill>
                <a:latin typeface="Courier"/>
              </a:rPr>
              <a:t>1</a:t>
            </a:r>
            <a:r>
              <a:rPr lang="en-US" sz="1200" dirty="0">
                <a:latin typeface="Courier"/>
              </a:rPr>
              <a:t>]</a:t>
            </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750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9CA3-489C-9B44-B7EE-1BF023EC2EAC}"/>
              </a:ext>
            </a:extLst>
          </p:cNvPr>
          <p:cNvSpPr>
            <a:spLocks noGrp="1"/>
          </p:cNvSpPr>
          <p:nvPr>
            <p:ph type="title"/>
          </p:nvPr>
        </p:nvSpPr>
        <p:spPr/>
        <p:txBody>
          <a:bodyPr>
            <a:normAutofit fontScale="90000"/>
          </a:bodyPr>
          <a:lstStyle/>
          <a:p>
            <a:r>
              <a:rPr lang="en-US" dirty="0" err="1"/>
              <a:t>PrecLASS</a:t>
            </a:r>
            <a:r>
              <a:rPr lang="en-US" dirty="0"/>
              <a:t> CHALLENGE</a:t>
            </a:r>
          </a:p>
        </p:txBody>
      </p:sp>
      <p:sp>
        <p:nvSpPr>
          <p:cNvPr id="3" name="Subtitle 2">
            <a:extLst>
              <a:ext uri="{FF2B5EF4-FFF2-40B4-BE49-F238E27FC236}">
                <a16:creationId xmlns:a16="http://schemas.microsoft.com/office/drawing/2014/main" id="{CE0E040F-EC5A-874D-BD76-EE1F308B7A00}"/>
              </a:ext>
            </a:extLst>
          </p:cNvPr>
          <p:cNvSpPr>
            <a:spLocks noGrp="1"/>
          </p:cNvSpPr>
          <p:nvPr>
            <p:ph type="subTitle" idx="1"/>
          </p:nvPr>
        </p:nvSpPr>
        <p:spPr/>
        <p:txBody>
          <a:bodyPr>
            <a:normAutofit fontScale="92500" lnSpcReduction="10000"/>
          </a:bodyPr>
          <a:lstStyle/>
          <a:p>
            <a:endParaRPr lang="en-US" dirty="0"/>
          </a:p>
        </p:txBody>
      </p:sp>
      <p:sp>
        <p:nvSpPr>
          <p:cNvPr id="4" name="Subtitle 3">
            <a:extLst>
              <a:ext uri="{FF2B5EF4-FFF2-40B4-BE49-F238E27FC236}">
                <a16:creationId xmlns:a16="http://schemas.microsoft.com/office/drawing/2014/main" id="{F79A279D-C4ED-AF47-A820-D3C623D3B9A3}"/>
              </a:ext>
            </a:extLst>
          </p:cNvPr>
          <p:cNvSpPr>
            <a:spLocks noGrp="1"/>
          </p:cNvSpPr>
          <p:nvPr>
            <p:ph type="subTitle" idx="2"/>
          </p:nvPr>
        </p:nvSpPr>
        <p:spPr/>
        <p:txBody>
          <a:bodyPr/>
          <a:lstStyle/>
          <a:p>
            <a:endParaRPr lang="en-US"/>
          </a:p>
        </p:txBody>
      </p:sp>
      <p:sp>
        <p:nvSpPr>
          <p:cNvPr id="5" name="TextBox 4">
            <a:extLst>
              <a:ext uri="{FF2B5EF4-FFF2-40B4-BE49-F238E27FC236}">
                <a16:creationId xmlns:a16="http://schemas.microsoft.com/office/drawing/2014/main" id="{6F160634-9BBC-2545-A324-E873A660BF18}"/>
              </a:ext>
            </a:extLst>
          </p:cNvPr>
          <p:cNvSpPr txBox="1"/>
          <p:nvPr/>
        </p:nvSpPr>
        <p:spPr>
          <a:xfrm>
            <a:off x="1555905" y="1577400"/>
            <a:ext cx="7374135" cy="3785652"/>
          </a:xfrm>
          <a:prstGeom prst="rect">
            <a:avLst/>
          </a:prstGeom>
          <a:noFill/>
        </p:spPr>
        <p:txBody>
          <a:bodyPr wrap="none" rtlCol="0">
            <a:spAutoFit/>
          </a:bodyPr>
          <a:lstStyle/>
          <a:p>
            <a:pPr lvl="0" indent="0">
              <a:buNone/>
            </a:pPr>
            <a:r>
              <a:rPr lang="en-US" sz="2400" b="1" dirty="0">
                <a:solidFill>
                  <a:srgbClr val="007020"/>
                </a:solidFill>
                <a:latin typeface="Courier"/>
              </a:rPr>
              <a:t>var</a:t>
            </a:r>
            <a:r>
              <a:rPr lang="en-US" sz="2400" dirty="0">
                <a:latin typeface="Courier"/>
              </a:rPr>
              <a:t> map </a:t>
            </a:r>
            <a:r>
              <a:rPr lang="en-US" sz="2400" dirty="0">
                <a:solidFill>
                  <a:srgbClr val="666666"/>
                </a:solidFill>
                <a:latin typeface="Courier"/>
              </a:rPr>
              <a:t>=</a:t>
            </a:r>
            <a:r>
              <a:rPr lang="en-US" sz="2400" dirty="0">
                <a:latin typeface="Courier"/>
              </a:rPr>
              <a:t> </a:t>
            </a:r>
            <a:r>
              <a:rPr lang="en-US" sz="2400" b="1" dirty="0">
                <a:solidFill>
                  <a:srgbClr val="007020"/>
                </a:solidFill>
                <a:latin typeface="Courier"/>
              </a:rPr>
              <a:t>function</a:t>
            </a:r>
            <a:r>
              <a:rPr lang="en-US" sz="2400" dirty="0">
                <a:latin typeface="Courier"/>
              </a:rPr>
              <a:t>(</a:t>
            </a:r>
            <a:r>
              <a:rPr lang="en-US" sz="2400" dirty="0" err="1">
                <a:latin typeface="Courier"/>
              </a:rPr>
              <a:t>arr</a:t>
            </a:r>
            <a:r>
              <a:rPr lang="en-US" sz="2400" dirty="0">
                <a:solidFill>
                  <a:srgbClr val="666666"/>
                </a:solidFill>
                <a:latin typeface="Courier"/>
              </a:rPr>
              <a:t>,</a:t>
            </a:r>
            <a:r>
              <a:rPr lang="en-US" sz="2400" dirty="0">
                <a:latin typeface="Courier"/>
              </a:rPr>
              <a:t> callback)</a:t>
            </a:r>
            <a:r>
              <a:rPr lang="en-US" sz="2400" dirty="0">
                <a:solidFill>
                  <a:srgbClr val="666666"/>
                </a:solidFill>
                <a:latin typeface="Courier"/>
              </a:rPr>
              <a:t>{</a:t>
            </a:r>
            <a:br>
              <a:rPr lang="en-US" sz="2400" dirty="0"/>
            </a:br>
            <a:r>
              <a:rPr lang="en-US" sz="2400" dirty="0">
                <a:latin typeface="Courier"/>
              </a:rPr>
              <a:t>  </a:t>
            </a:r>
            <a:r>
              <a:rPr lang="en-US" sz="2400" b="1" dirty="0">
                <a:solidFill>
                  <a:srgbClr val="007020"/>
                </a:solidFill>
                <a:latin typeface="Courier"/>
              </a:rPr>
              <a:t>var</a:t>
            </a:r>
            <a:r>
              <a:rPr lang="en-US" sz="2400" dirty="0">
                <a:latin typeface="Courier"/>
              </a:rPr>
              <a:t> </a:t>
            </a:r>
            <a:r>
              <a:rPr lang="en-US" sz="2400" dirty="0" err="1">
                <a:latin typeface="Courier"/>
              </a:rPr>
              <a:t>newArr</a:t>
            </a:r>
            <a:r>
              <a:rPr lang="en-US" sz="2400" dirty="0">
                <a:latin typeface="Courier"/>
              </a:rPr>
              <a:t> </a:t>
            </a:r>
            <a:r>
              <a:rPr lang="en-US" sz="2400" dirty="0">
                <a:solidFill>
                  <a:srgbClr val="666666"/>
                </a:solidFill>
                <a:latin typeface="Courier"/>
              </a:rPr>
              <a:t>=</a:t>
            </a:r>
            <a:r>
              <a:rPr lang="en-US" sz="2400" dirty="0">
                <a:latin typeface="Courier"/>
              </a:rPr>
              <a:t> []</a:t>
            </a:r>
            <a:r>
              <a:rPr lang="en-US" sz="2400" dirty="0">
                <a:solidFill>
                  <a:srgbClr val="666666"/>
                </a:solidFill>
                <a:latin typeface="Courier"/>
              </a:rPr>
              <a:t>;</a:t>
            </a:r>
            <a:br>
              <a:rPr lang="en-US" sz="2400" dirty="0"/>
            </a:br>
            <a:br>
              <a:rPr lang="en-US" sz="2400" dirty="0"/>
            </a:br>
            <a:r>
              <a:rPr lang="en-US" sz="2400" dirty="0">
                <a:latin typeface="Courier"/>
              </a:rPr>
              <a:t>  </a:t>
            </a:r>
            <a:r>
              <a:rPr lang="en-US" sz="2400" b="1" dirty="0">
                <a:solidFill>
                  <a:srgbClr val="007020"/>
                </a:solidFill>
                <a:latin typeface="Courier"/>
              </a:rPr>
              <a:t>for</a:t>
            </a:r>
            <a:r>
              <a:rPr lang="en-US" sz="2400" dirty="0">
                <a:latin typeface="Courier"/>
              </a:rPr>
              <a:t> (</a:t>
            </a:r>
            <a:r>
              <a:rPr lang="en-US" sz="2400" b="1" dirty="0">
                <a:solidFill>
                  <a:srgbClr val="007020"/>
                </a:solidFill>
                <a:latin typeface="Courier"/>
              </a:rPr>
              <a:t>var</a:t>
            </a:r>
            <a:r>
              <a:rPr lang="en-US" sz="2400" dirty="0">
                <a:latin typeface="Courier"/>
              </a:rPr>
              <a:t> </a:t>
            </a:r>
            <a:r>
              <a:rPr lang="en-US" sz="2400" dirty="0" err="1">
                <a:latin typeface="Courier"/>
              </a:rPr>
              <a:t>i</a:t>
            </a:r>
            <a:r>
              <a:rPr lang="en-US" sz="2400" dirty="0">
                <a:latin typeface="Courier"/>
              </a:rPr>
              <a:t> </a:t>
            </a:r>
            <a:r>
              <a:rPr lang="en-US" sz="2400" dirty="0">
                <a:solidFill>
                  <a:srgbClr val="666666"/>
                </a:solidFill>
                <a:latin typeface="Courier"/>
              </a:rPr>
              <a:t>=</a:t>
            </a:r>
            <a:r>
              <a:rPr lang="en-US" sz="2400" dirty="0">
                <a:latin typeface="Courier"/>
              </a:rPr>
              <a:t> </a:t>
            </a:r>
            <a:r>
              <a:rPr lang="en-US" sz="2400" dirty="0">
                <a:solidFill>
                  <a:srgbClr val="40A070"/>
                </a:solidFill>
                <a:latin typeface="Courier"/>
              </a:rPr>
              <a:t>0</a:t>
            </a:r>
            <a:r>
              <a:rPr lang="en-US" sz="2400" dirty="0">
                <a:solidFill>
                  <a:srgbClr val="666666"/>
                </a:solidFill>
                <a:latin typeface="Courier"/>
              </a:rPr>
              <a:t>;</a:t>
            </a:r>
            <a:r>
              <a:rPr lang="en-US" sz="2400" dirty="0">
                <a:latin typeface="Courier"/>
              </a:rPr>
              <a:t> </a:t>
            </a:r>
            <a:r>
              <a:rPr lang="en-US" sz="2400" dirty="0" err="1">
                <a:latin typeface="Courier"/>
              </a:rPr>
              <a:t>i</a:t>
            </a:r>
            <a:r>
              <a:rPr lang="en-US" sz="2400" dirty="0">
                <a:latin typeface="Courier"/>
              </a:rPr>
              <a:t> </a:t>
            </a:r>
            <a:r>
              <a:rPr lang="en-US" sz="2400" dirty="0">
                <a:solidFill>
                  <a:srgbClr val="666666"/>
                </a:solidFill>
                <a:latin typeface="Courier"/>
              </a:rPr>
              <a:t>&lt;</a:t>
            </a:r>
            <a:r>
              <a:rPr lang="en-US" sz="2400" dirty="0">
                <a:latin typeface="Courier"/>
              </a:rPr>
              <a:t> </a:t>
            </a:r>
            <a:r>
              <a:rPr lang="en-US" sz="2400" dirty="0" err="1">
                <a:solidFill>
                  <a:srgbClr val="19177C"/>
                </a:solidFill>
                <a:latin typeface="Courier"/>
              </a:rPr>
              <a:t>arr</a:t>
            </a:r>
            <a:r>
              <a:rPr lang="en-US" sz="2400" dirty="0" err="1">
                <a:latin typeface="Courier"/>
              </a:rPr>
              <a:t>.</a:t>
            </a:r>
            <a:r>
              <a:rPr lang="en-US" sz="2400" dirty="0" err="1">
                <a:solidFill>
                  <a:srgbClr val="7D9029"/>
                </a:solidFill>
                <a:latin typeface="Courier"/>
              </a:rPr>
              <a:t>length</a:t>
            </a:r>
            <a:r>
              <a:rPr lang="en-US" sz="2400" dirty="0">
                <a:solidFill>
                  <a:srgbClr val="666666"/>
                </a:solidFill>
                <a:latin typeface="Courier"/>
              </a:rPr>
              <a:t>;</a:t>
            </a:r>
            <a:r>
              <a:rPr lang="en-US" sz="2400" dirty="0">
                <a:latin typeface="Courier"/>
              </a:rPr>
              <a:t> </a:t>
            </a:r>
            <a:r>
              <a:rPr lang="en-US" sz="2400" dirty="0" err="1">
                <a:latin typeface="Courier"/>
              </a:rPr>
              <a:t>i</a:t>
            </a:r>
            <a:r>
              <a:rPr lang="en-US" sz="2400" dirty="0">
                <a:solidFill>
                  <a:srgbClr val="666666"/>
                </a:solidFill>
                <a:latin typeface="Courier"/>
              </a:rPr>
              <a:t>++</a:t>
            </a:r>
            <a:r>
              <a:rPr lang="en-US" sz="2400" dirty="0">
                <a:latin typeface="Courier"/>
              </a:rPr>
              <a:t>)</a:t>
            </a:r>
            <a:r>
              <a:rPr lang="en-US" sz="2400" dirty="0">
                <a:solidFill>
                  <a:srgbClr val="666666"/>
                </a:solidFill>
                <a:latin typeface="Courier"/>
              </a:rPr>
              <a:t>{</a:t>
            </a:r>
            <a:br>
              <a:rPr lang="en-US" sz="2400" dirty="0"/>
            </a:br>
            <a:r>
              <a:rPr lang="en-US" sz="2400" dirty="0">
                <a:latin typeface="Courier"/>
              </a:rPr>
              <a:t>    </a:t>
            </a:r>
            <a:r>
              <a:rPr lang="en-US" sz="2400" b="1" dirty="0">
                <a:solidFill>
                  <a:srgbClr val="007020"/>
                </a:solidFill>
                <a:latin typeface="Courier"/>
              </a:rPr>
              <a:t>var</a:t>
            </a:r>
            <a:r>
              <a:rPr lang="en-US" sz="2400" dirty="0">
                <a:latin typeface="Courier"/>
              </a:rPr>
              <a:t> </a:t>
            </a:r>
            <a:r>
              <a:rPr lang="en-US" sz="2400" dirty="0" err="1">
                <a:latin typeface="Courier"/>
              </a:rPr>
              <a:t>newNum</a:t>
            </a:r>
            <a:r>
              <a:rPr lang="en-US" sz="2400" dirty="0">
                <a:latin typeface="Courier"/>
              </a:rPr>
              <a:t> </a:t>
            </a:r>
            <a:r>
              <a:rPr lang="en-US" sz="2400" dirty="0">
                <a:solidFill>
                  <a:srgbClr val="666666"/>
                </a:solidFill>
                <a:latin typeface="Courier"/>
              </a:rPr>
              <a:t>=</a:t>
            </a:r>
            <a:r>
              <a:rPr lang="en-US" sz="2400" dirty="0">
                <a:latin typeface="Courier"/>
              </a:rPr>
              <a:t> </a:t>
            </a:r>
            <a:r>
              <a:rPr lang="en-US" sz="2400" dirty="0">
                <a:solidFill>
                  <a:srgbClr val="7D9029"/>
                </a:solidFill>
                <a:latin typeface="Courier"/>
              </a:rPr>
              <a:t>callback</a:t>
            </a:r>
            <a:r>
              <a:rPr lang="en-US" sz="2400" dirty="0">
                <a:latin typeface="Courier"/>
              </a:rPr>
              <a:t>(</a:t>
            </a:r>
            <a:r>
              <a:rPr lang="en-US" sz="2400" dirty="0" err="1">
                <a:latin typeface="Courier"/>
              </a:rPr>
              <a:t>arr</a:t>
            </a:r>
            <a:r>
              <a:rPr lang="en-US" sz="2400" dirty="0">
                <a:latin typeface="Courier"/>
              </a:rPr>
              <a:t>[</a:t>
            </a:r>
            <a:r>
              <a:rPr lang="en-US" sz="2400" dirty="0" err="1">
                <a:latin typeface="Courier"/>
              </a:rPr>
              <a:t>i</a:t>
            </a:r>
            <a:r>
              <a:rPr lang="en-US" sz="2400" dirty="0">
                <a:latin typeface="Courier"/>
              </a:rPr>
              <a:t>])</a:t>
            </a:r>
            <a:r>
              <a:rPr lang="en-US" sz="2400" dirty="0">
                <a:solidFill>
                  <a:srgbClr val="666666"/>
                </a:solidFill>
                <a:latin typeface="Courier"/>
              </a:rPr>
              <a:t>;</a:t>
            </a:r>
            <a:br>
              <a:rPr lang="en-US" sz="2400" dirty="0"/>
            </a:br>
            <a:r>
              <a:rPr lang="en-US" sz="2400" dirty="0">
                <a:latin typeface="Courier"/>
              </a:rPr>
              <a:t>    </a:t>
            </a:r>
            <a:r>
              <a:rPr lang="en-US" sz="2400" dirty="0" err="1">
                <a:solidFill>
                  <a:srgbClr val="19177C"/>
                </a:solidFill>
                <a:latin typeface="Courier"/>
              </a:rPr>
              <a:t>newArr</a:t>
            </a:r>
            <a:r>
              <a:rPr lang="en-US" sz="2400" dirty="0" err="1">
                <a:latin typeface="Courier"/>
              </a:rPr>
              <a:t>.</a:t>
            </a:r>
            <a:r>
              <a:rPr lang="en-US" sz="2400" dirty="0" err="1">
                <a:solidFill>
                  <a:srgbClr val="7D9029"/>
                </a:solidFill>
                <a:latin typeface="Courier"/>
              </a:rPr>
              <a:t>push</a:t>
            </a:r>
            <a:r>
              <a:rPr lang="en-US" sz="2400" dirty="0">
                <a:latin typeface="Courier"/>
              </a:rPr>
              <a:t>(</a:t>
            </a:r>
            <a:r>
              <a:rPr lang="en-US" sz="2400" dirty="0" err="1">
                <a:latin typeface="Courier"/>
              </a:rPr>
              <a:t>newNum</a:t>
            </a:r>
            <a:r>
              <a:rPr lang="en-US" sz="2400" dirty="0">
                <a:latin typeface="Courier"/>
              </a:rPr>
              <a:t>)</a:t>
            </a:r>
            <a:r>
              <a:rPr lang="en-US" sz="2400" dirty="0">
                <a:solidFill>
                  <a:srgbClr val="666666"/>
                </a:solidFill>
                <a:latin typeface="Courier"/>
              </a:rPr>
              <a:t>;</a:t>
            </a:r>
            <a:br>
              <a:rPr lang="en-US" sz="2400" dirty="0"/>
            </a:br>
            <a:r>
              <a:rPr lang="en-US" sz="2400" dirty="0">
                <a:latin typeface="Courier"/>
              </a:rPr>
              <a:t>  </a:t>
            </a:r>
            <a:r>
              <a:rPr lang="en-US" sz="2400" dirty="0">
                <a:solidFill>
                  <a:srgbClr val="666666"/>
                </a:solidFill>
                <a:latin typeface="Courier"/>
              </a:rPr>
              <a:t>}</a:t>
            </a:r>
            <a:br>
              <a:rPr lang="en-US" sz="2400" dirty="0"/>
            </a:br>
            <a:r>
              <a:rPr lang="en-US" sz="2400" dirty="0">
                <a:latin typeface="Courier"/>
              </a:rPr>
              <a:t>  </a:t>
            </a:r>
            <a:br>
              <a:rPr lang="en-US" sz="2400" dirty="0"/>
            </a:br>
            <a:r>
              <a:rPr lang="en-US" sz="2400" dirty="0">
                <a:latin typeface="Courier"/>
              </a:rPr>
              <a:t>  </a:t>
            </a:r>
            <a:r>
              <a:rPr lang="en-US" sz="2400" b="1" dirty="0">
                <a:solidFill>
                  <a:srgbClr val="007020"/>
                </a:solidFill>
                <a:latin typeface="Courier"/>
              </a:rPr>
              <a:t>return</a:t>
            </a:r>
            <a:r>
              <a:rPr lang="en-US" sz="2400" dirty="0">
                <a:latin typeface="Courier"/>
              </a:rPr>
              <a:t> </a:t>
            </a:r>
            <a:r>
              <a:rPr lang="en-US" sz="2400" dirty="0" err="1">
                <a:latin typeface="Courier"/>
              </a:rPr>
              <a:t>newArr</a:t>
            </a:r>
            <a:r>
              <a:rPr lang="en-US" sz="2400" dirty="0">
                <a:solidFill>
                  <a:srgbClr val="666666"/>
                </a:solidFill>
                <a:latin typeface="Courier"/>
              </a:rPr>
              <a:t>;</a:t>
            </a:r>
            <a:br>
              <a:rPr lang="en-US" sz="2400" dirty="0"/>
            </a:br>
            <a:r>
              <a:rPr lang="en-US" sz="2400" dirty="0">
                <a:solidFill>
                  <a:srgbClr val="666666"/>
                </a:solidFill>
                <a:latin typeface="Courier"/>
              </a:rPr>
              <a:t>}</a:t>
            </a:r>
          </a:p>
        </p:txBody>
      </p:sp>
    </p:spTree>
    <p:extLst>
      <p:ext uri="{BB962C8B-B14F-4D97-AF65-F5344CB8AC3E}">
        <p14:creationId xmlns:p14="http://schemas.microsoft.com/office/powerpoint/2010/main" val="147330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69"/>
          <p:cNvSpPr txBox="1">
            <a:spLocks noGrp="1"/>
          </p:cNvSpPr>
          <p:nvPr>
            <p:ph type="title"/>
          </p:nvPr>
        </p:nvSpPr>
        <p:spPr>
          <a:xfrm>
            <a:off x="365767" y="2784633"/>
            <a:ext cx="11460400" cy="1056400"/>
          </a:xfrm>
          <a:prstGeom prst="rect">
            <a:avLst/>
          </a:prstGeom>
        </p:spPr>
        <p:txBody>
          <a:bodyPr spcFirstLastPara="1" vert="horz" wrap="square" lIns="121900" tIns="121900" rIns="121900" bIns="121900" rtlCol="0" anchor="t" anchorCtr="0">
            <a:noAutofit/>
          </a:bodyPr>
          <a:lstStyle/>
          <a:p>
            <a:r>
              <a:rPr lang="en" dirty="0"/>
              <a:t>Admin Items</a:t>
            </a:r>
            <a:endParaRPr dirty="0"/>
          </a:p>
        </p:txBody>
      </p:sp>
      <p:sp>
        <p:nvSpPr>
          <p:cNvPr id="1049" name="Google Shape;1049;p69"/>
          <p:cNvSpPr txBox="1">
            <a:spLocks noGrp="1"/>
          </p:cNvSpPr>
          <p:nvPr>
            <p:ph type="subTitle" idx="1"/>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Tree>
    <p:extLst>
      <p:ext uri="{BB962C8B-B14F-4D97-AF65-F5344CB8AC3E}">
        <p14:creationId xmlns:p14="http://schemas.microsoft.com/office/powerpoint/2010/main" val="3043362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74"/>
          <p:cNvSpPr txBox="1">
            <a:spLocks noGrp="1"/>
          </p:cNvSpPr>
          <p:nvPr>
            <p:ph type="title"/>
          </p:nvPr>
        </p:nvSpPr>
        <p:spPr>
          <a:xfrm>
            <a:off x="-16400" y="0"/>
            <a:ext cx="12224800" cy="711600"/>
          </a:xfrm>
          <a:prstGeom prst="rect">
            <a:avLst/>
          </a:prstGeom>
        </p:spPr>
        <p:txBody>
          <a:bodyPr spcFirstLastPara="1" vert="horz" wrap="square" lIns="609600" tIns="243833" rIns="365733" bIns="121900" rtlCol="0" anchor="t" anchorCtr="0">
            <a:noAutofit/>
          </a:bodyPr>
          <a:lstStyle/>
          <a:p>
            <a:r>
              <a:rPr lang="en" dirty="0"/>
              <a:t>Administration… (10:00 – </a:t>
            </a:r>
            <a:r>
              <a:rPr lang="en-US" dirty="0"/>
              <a:t>10:05)</a:t>
            </a:r>
            <a:r>
              <a:rPr lang="en" dirty="0"/>
              <a:t> 5 mins)</a:t>
            </a:r>
            <a:endParaRPr dirty="0"/>
          </a:p>
        </p:txBody>
      </p:sp>
      <p:sp>
        <p:nvSpPr>
          <p:cNvPr id="1089" name="Google Shape;1089;p74"/>
          <p:cNvSpPr txBox="1">
            <a:spLocks noGrp="1"/>
          </p:cNvSpPr>
          <p:nvPr>
            <p:ph type="subTitle" idx="2"/>
          </p:nvPr>
        </p:nvSpPr>
        <p:spPr>
          <a:xfrm>
            <a:off x="-16400" y="6555533"/>
            <a:ext cx="10629200" cy="302400"/>
          </a:xfrm>
          <a:prstGeom prst="rect">
            <a:avLst/>
          </a:prstGeom>
        </p:spPr>
        <p:txBody>
          <a:bodyPr spcFirstLastPara="1" vert="horz" wrap="square" lIns="365733" tIns="60933" rIns="0" bIns="0" rtlCol="0" anchor="t" anchorCtr="0">
            <a:noAutofit/>
          </a:bodyPr>
          <a:lstStyle/>
          <a:p>
            <a:r>
              <a:rPr lang="en"/>
              <a:t>jQuery $(Begins)</a:t>
            </a:r>
            <a:endParaRPr/>
          </a:p>
        </p:txBody>
      </p:sp>
      <p:sp>
        <p:nvSpPr>
          <p:cNvPr id="7" name="Subtitle 6">
            <a:extLst>
              <a:ext uri="{FF2B5EF4-FFF2-40B4-BE49-F238E27FC236}">
                <a16:creationId xmlns:a16="http://schemas.microsoft.com/office/drawing/2014/main" id="{C05F05A3-243E-5743-A5AE-8ACF2637D51D}"/>
              </a:ext>
            </a:extLst>
          </p:cNvPr>
          <p:cNvSpPr>
            <a:spLocks noGrp="1"/>
          </p:cNvSpPr>
          <p:nvPr>
            <p:ph type="subTitle" idx="2"/>
          </p:nvPr>
        </p:nvSpPr>
        <p:spPr/>
        <p:txBody>
          <a:bodyPr/>
          <a:lstStyle/>
          <a:p>
            <a:endParaRPr lang="en-US"/>
          </a:p>
        </p:txBody>
      </p:sp>
      <p:sp>
        <p:nvSpPr>
          <p:cNvPr id="9" name="Text Placeholder 8">
            <a:extLst>
              <a:ext uri="{FF2B5EF4-FFF2-40B4-BE49-F238E27FC236}">
                <a16:creationId xmlns:a16="http://schemas.microsoft.com/office/drawing/2014/main" id="{AC7F3F14-6B73-A342-96A2-6B3A0098757A}"/>
              </a:ext>
            </a:extLst>
          </p:cNvPr>
          <p:cNvSpPr>
            <a:spLocks noGrp="1"/>
          </p:cNvSpPr>
          <p:nvPr>
            <p:ph type="body" idx="3"/>
          </p:nvPr>
        </p:nvSpPr>
        <p:spPr>
          <a:xfrm>
            <a:off x="16400" y="795131"/>
            <a:ext cx="12192000" cy="5760403"/>
          </a:xfrm>
        </p:spPr>
        <p:txBody>
          <a:bodyPr>
            <a:noAutofit/>
          </a:bodyPr>
          <a:lstStyle/>
          <a:p>
            <a:endParaRPr lang="en-US" sz="2400" dirty="0"/>
          </a:p>
          <a:p>
            <a:r>
              <a:rPr lang="en-US" sz="2400" b="1" dirty="0"/>
              <a:t>Homework 11 Due Saturday, 8/03/19 by 11:59pm</a:t>
            </a:r>
          </a:p>
          <a:p>
            <a:r>
              <a:rPr lang="en-US" sz="2400" b="1" dirty="0"/>
              <a:t>(NOTE: It’s Optional – but I recommend you do it anyway)</a:t>
            </a:r>
          </a:p>
          <a:p>
            <a:endParaRPr lang="en-US" sz="2600" b="1" dirty="0"/>
          </a:p>
          <a:p>
            <a:r>
              <a:rPr lang="en-US" sz="2400" dirty="0"/>
              <a:t>Video Guide: </a:t>
            </a:r>
            <a:r>
              <a:rPr lang="en-US" sz="2400" b="1" dirty="0"/>
              <a:t>12-mysql/</a:t>
            </a:r>
            <a:r>
              <a:rPr lang="en-US" sz="2400" b="1" dirty="0" err="1"/>
              <a:t>VideoGuide.md</a:t>
            </a:r>
            <a:endParaRPr lang="en-US" sz="2400" b="1" dirty="0"/>
          </a:p>
          <a:p>
            <a:r>
              <a:rPr lang="en-US" sz="2400" dirty="0"/>
              <a:t>Use Tutors if you need them</a:t>
            </a:r>
          </a:p>
          <a:p>
            <a:r>
              <a:rPr lang="en-US" sz="2400" dirty="0"/>
              <a:t>When you get a SURVEY, be BRUTALLY HONEST!</a:t>
            </a:r>
          </a:p>
          <a:p>
            <a:r>
              <a:rPr lang="en-US" sz="2400" dirty="0"/>
              <a:t>Sign into </a:t>
            </a:r>
            <a:r>
              <a:rPr lang="en-US" sz="2400" dirty="0" err="1"/>
              <a:t>BootCampSpot</a:t>
            </a:r>
            <a:r>
              <a:rPr lang="en-US" sz="2400" dirty="0"/>
              <a:t> and mark your attendance</a:t>
            </a:r>
          </a:p>
          <a:p>
            <a:r>
              <a:rPr lang="en-US" sz="2400" b="1" dirty="0">
                <a:solidFill>
                  <a:srgbClr val="007020"/>
                </a:solidFill>
                <a:latin typeface="Courier"/>
              </a:rPr>
              <a:t>ALTER</a:t>
            </a:r>
            <a:r>
              <a:rPr lang="en-US" sz="2400" dirty="0">
                <a:latin typeface="Courier"/>
              </a:rPr>
              <a:t> </a:t>
            </a:r>
            <a:r>
              <a:rPr lang="en-US" sz="2400" dirty="0">
                <a:solidFill>
                  <a:srgbClr val="06287E"/>
                </a:solidFill>
                <a:latin typeface="Courier"/>
              </a:rPr>
              <a:t>USER</a:t>
            </a:r>
            <a:r>
              <a:rPr lang="en-US" sz="2400" dirty="0">
                <a:latin typeface="Courier"/>
              </a:rPr>
              <a:t> </a:t>
            </a:r>
            <a:r>
              <a:rPr lang="en-US" sz="2400" dirty="0">
                <a:solidFill>
                  <a:srgbClr val="4070A0"/>
                </a:solidFill>
                <a:latin typeface="Courier"/>
              </a:rPr>
              <a:t>'</a:t>
            </a:r>
            <a:r>
              <a:rPr lang="en-US" sz="2400" dirty="0" err="1">
                <a:solidFill>
                  <a:srgbClr val="4070A0"/>
                </a:solidFill>
                <a:latin typeface="Courier"/>
              </a:rPr>
              <a:t>root'</a:t>
            </a:r>
            <a:r>
              <a:rPr lang="en-US" sz="2400" dirty="0" err="1">
                <a:latin typeface="Courier"/>
              </a:rPr>
              <a:t>@</a:t>
            </a:r>
            <a:r>
              <a:rPr lang="en-US" sz="2400" dirty="0" err="1">
                <a:solidFill>
                  <a:srgbClr val="4070A0"/>
                </a:solidFill>
                <a:latin typeface="Courier"/>
              </a:rPr>
              <a:t>'localhost</a:t>
            </a:r>
            <a:r>
              <a:rPr lang="en-US" sz="2400" dirty="0">
                <a:solidFill>
                  <a:srgbClr val="4070A0"/>
                </a:solidFill>
                <a:latin typeface="Courier"/>
              </a:rPr>
              <a:t>'</a:t>
            </a:r>
            <a:r>
              <a:rPr lang="en-US" sz="2400" dirty="0">
                <a:latin typeface="Courier"/>
              </a:rPr>
              <a:t> </a:t>
            </a:r>
            <a:r>
              <a:rPr lang="en-US" sz="2400" b="1" dirty="0">
                <a:solidFill>
                  <a:srgbClr val="007020"/>
                </a:solidFill>
                <a:latin typeface="Courier"/>
              </a:rPr>
              <a:t>IDENTIFIED</a:t>
            </a:r>
            <a:r>
              <a:rPr lang="en-US" sz="2400" dirty="0">
                <a:latin typeface="Courier"/>
              </a:rPr>
              <a:t> </a:t>
            </a:r>
            <a:r>
              <a:rPr lang="en-US" sz="2400" b="1" dirty="0">
                <a:solidFill>
                  <a:srgbClr val="007020"/>
                </a:solidFill>
                <a:latin typeface="Courier"/>
              </a:rPr>
              <a:t>WITH</a:t>
            </a:r>
            <a:r>
              <a:rPr lang="en-US" sz="2400" dirty="0">
                <a:latin typeface="Courier"/>
              </a:rPr>
              <a:t> </a:t>
            </a:r>
            <a:r>
              <a:rPr lang="en-US" sz="2400" dirty="0" err="1">
                <a:latin typeface="Courier"/>
              </a:rPr>
              <a:t>mysql_native_password</a:t>
            </a:r>
            <a:r>
              <a:rPr lang="en-US" sz="2400" dirty="0">
                <a:latin typeface="Courier"/>
              </a:rPr>
              <a:t> </a:t>
            </a:r>
            <a:r>
              <a:rPr lang="en-US" sz="2400" b="1" dirty="0">
                <a:solidFill>
                  <a:srgbClr val="007020"/>
                </a:solidFill>
                <a:latin typeface="Courier"/>
              </a:rPr>
              <a:t>BY</a:t>
            </a:r>
            <a:r>
              <a:rPr lang="en-US" sz="2400" dirty="0">
                <a:latin typeface="Courier"/>
              </a:rPr>
              <a:t> </a:t>
            </a:r>
            <a:r>
              <a:rPr lang="en-US" sz="2400" dirty="0">
                <a:solidFill>
                  <a:srgbClr val="4070A0"/>
                </a:solidFill>
                <a:latin typeface="Courier"/>
              </a:rPr>
              <a:t>'</a:t>
            </a:r>
            <a:r>
              <a:rPr lang="en-US" sz="2400" dirty="0" err="1">
                <a:solidFill>
                  <a:srgbClr val="4070A0"/>
                </a:solidFill>
                <a:latin typeface="Courier"/>
              </a:rPr>
              <a:t>yourRootPassword</a:t>
            </a:r>
            <a:r>
              <a:rPr lang="en-US" sz="2400" dirty="0">
                <a:solidFill>
                  <a:srgbClr val="4070A0"/>
                </a:solidFill>
                <a:latin typeface="Courier"/>
              </a:rPr>
              <a:t>’</a:t>
            </a:r>
          </a:p>
          <a:p>
            <a:endParaRPr lang="en-US" sz="2400" dirty="0"/>
          </a:p>
          <a:p>
            <a:r>
              <a:rPr lang="en-US" sz="2400" dirty="0"/>
              <a:t>Any Questions from Last Time?</a:t>
            </a:r>
          </a:p>
        </p:txBody>
      </p:sp>
    </p:spTree>
    <p:extLst>
      <p:ext uri="{BB962C8B-B14F-4D97-AF65-F5344CB8AC3E}">
        <p14:creationId xmlns:p14="http://schemas.microsoft.com/office/powerpoint/2010/main" val="388348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Class Objectives</a:t>
            </a:r>
          </a:p>
          <a:p>
            <a:pPr lvl="1"/>
            <a:r>
              <a:t>To create a connection to a MySQL database using Node</a:t>
            </a:r>
          </a:p>
          <a:p>
            <a:pPr lvl="1"/>
            <a:r>
              <a:t>To create, read, update, and delete data from a MySQL database using Node</a:t>
            </a:r>
          </a:p>
          <a:p>
            <a:pPr lvl="1"/>
            <a:r>
              <a:t>To work with a group in taking a basic concept for a server side application and creating a working prototype for that application within a given time frame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27391"/>
            <a:ext cx="9603275" cy="1341772"/>
          </a:xfrm>
        </p:spPr>
        <p:txBody>
          <a:bodyPr>
            <a:normAutofit fontScale="90000"/>
          </a:bodyPr>
          <a:lstStyle/>
          <a:p>
            <a:pPr marL="0" lvl="0" indent="0">
              <a:buNone/>
            </a:pPr>
            <a:r>
              <a:rPr dirty="0"/>
              <a:t>1. Instructor Do: </a:t>
            </a:r>
            <a:br>
              <a:rPr lang="en-US" dirty="0"/>
            </a:br>
            <a:r>
              <a:rPr dirty="0"/>
              <a:t>Welcome Class </a:t>
            </a:r>
            <a:br>
              <a:rPr lang="en-US" dirty="0"/>
            </a:br>
            <a:r>
              <a:rPr dirty="0"/>
              <a:t>(6:30 PM - 6:32 PM) (2 mins)</a:t>
            </a:r>
          </a:p>
        </p:txBody>
      </p:sp>
      <p:sp>
        <p:nvSpPr>
          <p:cNvPr id="3" name="Content Placeholder 2"/>
          <p:cNvSpPr>
            <a:spLocks noGrp="1"/>
          </p:cNvSpPr>
          <p:nvPr>
            <p:ph idx="1"/>
          </p:nvPr>
        </p:nvSpPr>
        <p:spPr/>
        <p:txBody>
          <a:bodyPr/>
          <a:lstStyle/>
          <a:p>
            <a:pPr lvl="1"/>
            <a:r>
              <a:t>Welcome your students to day 2 of MySQL!</a:t>
            </a:r>
          </a:p>
          <a:p>
            <a:pPr lvl="1"/>
            <a:r>
              <a:t>Tell them that today we will be returning to JavaScript with our newly acquired SQL skills and combining them to create back-end applications that utilize MySQL data. In this way, they will essentially be learning how to manipulate back-end data through applications.</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1469</Words>
  <Application>Microsoft Macintosh PowerPoint</Application>
  <PresentationFormat>Widescreen</PresentationFormat>
  <Paragraphs>114</Paragraphs>
  <Slides>24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Courier</vt:lpstr>
      <vt:lpstr>Courier New</vt:lpstr>
      <vt:lpstr>Gill Sans MT</vt:lpstr>
      <vt:lpstr>Roboto</vt:lpstr>
      <vt:lpstr>Roboto Medium</vt:lpstr>
      <vt:lpstr>Gallery</vt:lpstr>
      <vt:lpstr>12.2 Lesson Plan –  Node Gets a SQL  (6:30 PM)</vt:lpstr>
      <vt:lpstr>12.2 Lesson Plan –  Node Gets a SQL  (6:30 PM)</vt:lpstr>
      <vt:lpstr>PreClass Challenge</vt:lpstr>
      <vt:lpstr>PRECLASS Challenge</vt:lpstr>
      <vt:lpstr>PrecLASS CHALLENGE</vt:lpstr>
      <vt:lpstr>Admin Items</vt:lpstr>
      <vt:lpstr>Administration… (10:00 – 10:05) 5 mins)</vt:lpstr>
      <vt:lpstr>PowerPoint Presentation</vt:lpstr>
      <vt:lpstr>1. Instructor Do:  Welcome Class  (6:30 PM - 6:32 PM) (2 mins)</vt:lpstr>
      <vt:lpstr>3. EVERYONE Do:  Creating a Database (6:30 PM - 6:40 PM) (10 mins)</vt:lpstr>
      <vt:lpstr>3. EVERYONE Do:  Creating a PLAYLIST Database (6:30 PM - 6:40 PM) (10 mins)</vt:lpstr>
      <vt:lpstr>3. EVERYONE Do:  ADDING DATA TO a PLAYLIST Database (6:40 PM - 6:50 PM) (10 mins)</vt:lpstr>
      <vt:lpstr>3. EVERYONE Do:  Create Connection (6:50 PM – 7:00 PM) (10 mins)</vt:lpstr>
      <vt:lpstr>4. EveRYONE DO Do:  Connecting to a Database  (7:00 PM – 7:10 PM) (10 mins)</vt:lpstr>
      <vt:lpstr>4. Everyone Do:  Reading Data From a Database  (7:10 PM – 7:20 PM) (10 mins)</vt:lpstr>
      <vt:lpstr>5. Everyone Do:  Collecting Data From a Database  (7:20 PM - 7:30 PM) (10 mins)</vt:lpstr>
      <vt:lpstr>7. EVERYONE Do:  CRUD Using Node  (7:30 PM - 7:45 PM) (5 mins)</vt:lpstr>
      <vt:lpstr>7. EVERYONE Do:  CRUD: Using Node  (7:30 PM - 7:45 PM) (15 mins)</vt:lpstr>
      <vt:lpstr>7. EVERYONE Do:  CRUD: Using Node  (7:30 PM - 7:45 PM) (15 mins)</vt:lpstr>
      <vt:lpstr>7. EVERYONE Do:  CRUD: Using Node  (7:30 PM - 7:45 PM) (15 mins)</vt:lpstr>
      <vt:lpstr>7. EVERYONE Do:  CRUD: Using Node  (7:30 PM - 7:45 PM) (15 mins)</vt:lpstr>
      <vt:lpstr>8. Students Do: CRUD Playlist (7:37 PM - 7:57 PM) (20 mins)</vt:lpstr>
      <vt:lpstr>9. BREAK (7:57 PM - 8:12 PM) (15 mins)</vt:lpstr>
      <vt:lpstr>10. Groups Do:  Great-Bay  (8:12 PM - 9:12 PM) (60 mins)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41</TotalTime>
  <Words>1603</Words>
  <Application>Microsoft Macintosh PowerPoint</Application>
  <PresentationFormat>Widescreen</PresentationFormat>
  <Paragraphs>209</Paragraphs>
  <Slides>28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Courier</vt:lpstr>
      <vt:lpstr>Courier New</vt:lpstr>
      <vt:lpstr>Gill Sans MT</vt:lpstr>
      <vt:lpstr>Roboto</vt:lpstr>
      <vt:lpstr>Roboto Medium</vt:lpstr>
      <vt:lpstr>Gallery</vt:lpstr>
      <vt:lpstr>Real-World API Application Development</vt:lpstr>
      <vt:lpstr>PreClass Drill</vt:lpstr>
      <vt:lpstr>JavaScript – INTEGER vs FLOAT (15 mins)</vt:lpstr>
      <vt:lpstr>JavaScript INT vs FLOAT Answer (5 mins)</vt:lpstr>
      <vt:lpstr>Admin Items</vt:lpstr>
      <vt:lpstr>Administration… (6:30 - 6:35 PM, 5 mins)</vt:lpstr>
      <vt:lpstr>Instructor Do:  Introduce the Unit Video Guide</vt:lpstr>
      <vt:lpstr>Today’s Class</vt:lpstr>
      <vt:lpstr>Agenda</vt:lpstr>
      <vt:lpstr>Homework</vt:lpstr>
      <vt:lpstr>Homework Intro (6:35 PM – 6:45 PM, 10 mins)</vt:lpstr>
      <vt:lpstr>Instructor Do:  Giphy API Demo (6:35 PM – 6:45 PM)</vt:lpstr>
      <vt:lpstr>2. Partners Do:  Random Cat Activity (6:45 PM - 6:55 PM)</vt:lpstr>
      <vt:lpstr>Instructor Do:  Review Cat Activity (6:55 PM – 7:05 PM)</vt:lpstr>
      <vt:lpstr>Partners Do:  Ajax Triggered by Buttons (7:05 PM - 7:15 PM)</vt:lpstr>
      <vt:lpstr>Instructor Do:  Ajax Buttons Review (7:15 PM - 7:20 PM)</vt:lpstr>
      <vt:lpstr>6. Partners Do:  Creating Elements Dynamically (7:20 PM - 7:30 PM)</vt:lpstr>
      <vt:lpstr>7. Instructor Do:  Creating Elements Dynamically (7:30 PM - 7:35 PM)</vt:lpstr>
      <vt:lpstr>8. Everyone Do:  Reiterate Concepts (7:35 PM - 7:45 PM)</vt:lpstr>
      <vt:lpstr>9. Partners Do:  Pausing Gifs (7:45 PM - 8:00 PM)</vt:lpstr>
      <vt:lpstr>10. Instructor Do:  Review Pausing Gifs (8:00 PM - 8:05 PM)</vt:lpstr>
      <vt:lpstr>IN-CLASS PROJECT NYT API  (Break at any time)  COUNT OFF 1-7</vt:lpstr>
      <vt:lpstr>13. Students Do:  NYT Example Intro (8:05 PM - 8:10 PM)</vt:lpstr>
      <vt:lpstr>14. Students Do: PHASE I NYT Example - Design and API (8:10 PM - 8:30 PM)</vt:lpstr>
      <vt:lpstr>15. Students Do: PHASE II NYT Example - Coding the Logic (8:30 PM – 8:50 PM)</vt:lpstr>
      <vt:lpstr>16. Students Do: PHASE III NYT Example - Bug Cases (8:50 PM – 9:10 PM)</vt:lpstr>
      <vt:lpstr>17. Students Do:  Refinement and Deploy (9:10 PM – 9:20 PM)</vt:lpstr>
      <vt:lpstr>18. Students Do:  NYT Recap / Review (9:20 PM - 9:25 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12.2 Lesson Plan –  Node Gets a SQL  (6:30 PM)</dc:title>
  <dc:creator/>
  <cp:keywords/>
  <cp:lastModifiedBy>Greg Smith</cp:lastModifiedBy>
  <cp:revision>41</cp:revision>
  <dcterms:created xsi:type="dcterms:W3CDTF">2019-07-30T18:01:13Z</dcterms:created>
  <dcterms:modified xsi:type="dcterms:W3CDTF">2019-07-31T01:10:01Z</dcterms:modified>
</cp:coreProperties>
</file>