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85" r:id="rId3"/>
    <p:sldId id="286" r:id="rId4"/>
    <p:sldId id="289" r:id="rId5"/>
    <p:sldId id="306" r:id="rId6"/>
    <p:sldId id="307"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308" r:id="rId20"/>
    <p:sldId id="274" r:id="rId21"/>
    <p:sldId id="275" r:id="rId22"/>
    <p:sldId id="276" r:id="rId23"/>
    <p:sldId id="309" r:id="rId24"/>
    <p:sldId id="277" r:id="rId25"/>
    <p:sldId id="278" r:id="rId26"/>
    <p:sldId id="279" r:id="rId27"/>
    <p:sldId id="280" r:id="rId28"/>
    <p:sldId id="281" r:id="rId29"/>
    <p:sldId id="282" r:id="rId30"/>
    <p:sldId id="283" r:id="rId31"/>
    <p:sldId id="310"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0192F-D28D-FE44-BEA7-7BC341E2BA11}" type="datetimeFigureOut">
              <a:rPr lang="en-US" smtClean="0"/>
              <a:t>8/6/19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4EC62-9809-604A-984F-1E02E7BBE589}" type="slidenum">
              <a:rPr lang="en-US" smtClean="0"/>
              <a:t>‹#›</a:t>
            </a:fld>
            <a:endParaRPr lang="en-US"/>
          </a:p>
        </p:txBody>
      </p:sp>
    </p:spTree>
    <p:extLst>
      <p:ext uri="{BB962C8B-B14F-4D97-AF65-F5344CB8AC3E}">
        <p14:creationId xmlns:p14="http://schemas.microsoft.com/office/powerpoint/2010/main" val="254558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35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473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850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lvl1pPr>
              <a:defRPr/>
            </a:lvl1pPr>
          </a:lstStyle>
          <a:p>
            <a:endParaRPr lang="en-US" dirty="0"/>
          </a:p>
        </p:txBody>
      </p:sp>
      <p:sp>
        <p:nvSpPr>
          <p:cNvPr id="3" name="Content Placeholder 2"/>
          <p:cNvSpPr>
            <a:spLocks noGrp="1"/>
          </p:cNvSpPr>
          <p:nvPr>
            <p:ph idx="1"/>
          </p:nvPr>
        </p:nvSpPr>
        <p:spPr>
          <a:xfrm>
            <a:off x="1451579" y="1847088"/>
            <a:ext cx="9603275" cy="413626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center.heroku.com/articles/deploying-nodejs" TargetMode="External"/><Relationship Id="rId2" Type="http://schemas.openxmlformats.org/officeDocument/2006/relationships/hyperlink" Target="https://devcenter.heroku.com/articles/getting-started-with-nodejs#introduction" TargetMode="External"/><Relationship Id="rId1" Type="http://schemas.openxmlformats.org/officeDocument/2006/relationships/slideLayout" Target="../slideLayouts/slideLayout2.xml"/><Relationship Id="rId4" Type="http://schemas.openxmlformats.org/officeDocument/2006/relationships/hyperlink" Target="https://scotch.io/tutorials/how-to-deploy-a-node-js-app-to-herok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arwars-express-fsf.herokuapp.com/api/" TargetMode="External"/><Relationship Id="rId2" Type="http://schemas.openxmlformats.org/officeDocument/2006/relationships/hyperlink" Target="https://starwars-express-fsf.herokuapp.com/" TargetMode="External"/><Relationship Id="rId1" Type="http://schemas.openxmlformats.org/officeDocument/2006/relationships/slideLayout" Target="../slideLayouts/slideLayout2.xml"/><Relationship Id="rId4" Type="http://schemas.openxmlformats.org/officeDocument/2006/relationships/hyperlink" Target="http://starwars-express-fsf.herokuapp.com/api/yod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13.2 Lesson Plan </a:t>
            </a:r>
            <a:r>
              <a:rPr lang="en-US" dirty="0"/>
              <a:t>–</a:t>
            </a:r>
            <a:r>
              <a:rPr dirty="0"/>
              <a:t> </a:t>
            </a:r>
            <a:br>
              <a:rPr lang="en-US" dirty="0"/>
            </a:br>
            <a:r>
              <a:rPr dirty="0"/>
              <a:t>Express Yourself </a:t>
            </a:r>
            <a:br>
              <a:rPr lang="en-US" dirty="0"/>
            </a:br>
            <a:r>
              <a:rPr dirty="0"/>
              <a:t>(6:30 PM)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6. Instructor Do: </a:t>
            </a:r>
            <a:br>
              <a:rPr lang="en-US" dirty="0"/>
            </a:br>
            <a:r>
              <a:rPr dirty="0"/>
              <a:t>Review Previous Activity </a:t>
            </a:r>
            <a:br>
              <a:rPr lang="en-US" dirty="0"/>
            </a:br>
            <a:r>
              <a:rPr dirty="0"/>
              <a:t>(6:52 PM - 6:57 PM) (05 mins)</a:t>
            </a:r>
          </a:p>
        </p:txBody>
      </p:sp>
      <p:sp>
        <p:nvSpPr>
          <p:cNvPr id="3" name="Content Placeholder 2"/>
          <p:cNvSpPr>
            <a:spLocks noGrp="1"/>
          </p:cNvSpPr>
          <p:nvPr>
            <p:ph idx="1"/>
          </p:nvPr>
        </p:nvSpPr>
        <p:spPr/>
        <p:txBody>
          <a:bodyPr>
            <a:normAutofit lnSpcReduction="10000"/>
          </a:bodyPr>
          <a:lstStyle/>
          <a:p>
            <a:pPr lvl="1"/>
            <a:r>
              <a:t>Review the previous activity by coding it out yourself. Your solution should look like something of the below:</a:t>
            </a:r>
          </a:p>
          <a:p>
            <a:pPr marL="1270000" lvl="0" indent="0">
              <a:buNone/>
            </a:pPr>
            <a:r>
              <a:rPr sz="1800" b="1">
                <a:solidFill>
                  <a:srgbClr val="007020"/>
                </a:solidFill>
                <a:latin typeface="Courier"/>
              </a:rPr>
              <a:t>var</a:t>
            </a:r>
            <a:r>
              <a:rPr sz="1800">
                <a:latin typeface="Courier"/>
              </a:rPr>
              <a:t> obiwankenobi </a:t>
            </a:r>
            <a:r>
              <a:rPr sz="1800">
                <a:solidFill>
                  <a:srgbClr val="666666"/>
                </a:solidFill>
                <a:latin typeface="Courier"/>
              </a:rPr>
              <a:t>=</a:t>
            </a:r>
            <a:r>
              <a:rPr sz="1800">
                <a:latin typeface="Courier"/>
              </a:rPr>
              <a:t> </a:t>
            </a:r>
            <a:r>
              <a:rPr sz="1800">
                <a:solidFill>
                  <a:srgbClr val="666666"/>
                </a:solidFill>
                <a:latin typeface="Courier"/>
              </a:rPr>
              <a:t>{</a:t>
            </a:r>
            <a:br/>
            <a:r>
              <a:rPr sz="1800">
                <a:latin typeface="Courier"/>
              </a:rPr>
              <a:t>  </a:t>
            </a:r>
            <a:r>
              <a:rPr sz="1800">
                <a:solidFill>
                  <a:srgbClr val="902000"/>
                </a:solidFill>
                <a:latin typeface="Courier"/>
              </a:rPr>
              <a:t>name</a:t>
            </a:r>
            <a:r>
              <a:rPr sz="1800">
                <a:solidFill>
                  <a:srgbClr val="666666"/>
                </a:solidFill>
                <a:latin typeface="Courier"/>
              </a:rPr>
              <a:t>:</a:t>
            </a:r>
            <a:r>
              <a:rPr sz="1800">
                <a:latin typeface="Courier"/>
              </a:rPr>
              <a:t> </a:t>
            </a:r>
            <a:r>
              <a:rPr sz="1800">
                <a:solidFill>
                  <a:srgbClr val="4070A0"/>
                </a:solidFill>
                <a:latin typeface="Courier"/>
              </a:rPr>
              <a:t>"Obi Wan Kenobi"</a:t>
            </a:r>
            <a:r>
              <a:rPr sz="1800">
                <a:solidFill>
                  <a:srgbClr val="666666"/>
                </a:solidFill>
                <a:latin typeface="Courier"/>
              </a:rPr>
              <a:t>,</a:t>
            </a:r>
            <a:br/>
            <a:r>
              <a:rPr sz="1800">
                <a:latin typeface="Courier"/>
              </a:rPr>
              <a:t>  </a:t>
            </a:r>
            <a:r>
              <a:rPr sz="1800">
                <a:solidFill>
                  <a:srgbClr val="902000"/>
                </a:solidFill>
                <a:latin typeface="Courier"/>
              </a:rPr>
              <a:t>role</a:t>
            </a:r>
            <a:r>
              <a:rPr sz="1800">
                <a:solidFill>
                  <a:srgbClr val="666666"/>
                </a:solidFill>
                <a:latin typeface="Courier"/>
              </a:rPr>
              <a:t>:</a:t>
            </a:r>
            <a:r>
              <a:rPr sz="1800">
                <a:latin typeface="Courier"/>
              </a:rPr>
              <a:t> </a:t>
            </a:r>
            <a:r>
              <a:rPr sz="1800">
                <a:solidFill>
                  <a:srgbClr val="4070A0"/>
                </a:solidFill>
                <a:latin typeface="Courier"/>
              </a:rPr>
              <a:t>"Jedi Knight"</a:t>
            </a:r>
            <a:r>
              <a:rPr sz="1800">
                <a:solidFill>
                  <a:srgbClr val="666666"/>
                </a:solidFill>
                <a:latin typeface="Courier"/>
              </a:rPr>
              <a:t>,</a:t>
            </a:r>
            <a:br/>
            <a:r>
              <a:rPr sz="1800">
                <a:latin typeface="Courier"/>
              </a:rPr>
              <a:t>  </a:t>
            </a:r>
            <a:r>
              <a:rPr sz="1800">
                <a:solidFill>
                  <a:srgbClr val="902000"/>
                </a:solidFill>
                <a:latin typeface="Courier"/>
              </a:rPr>
              <a:t>age</a:t>
            </a:r>
            <a:r>
              <a:rPr sz="1800">
                <a:solidFill>
                  <a:srgbClr val="666666"/>
                </a:solidFill>
                <a:latin typeface="Courier"/>
              </a:rPr>
              <a:t>:</a:t>
            </a:r>
            <a:r>
              <a:rPr sz="1800">
                <a:latin typeface="Courier"/>
              </a:rPr>
              <a:t> </a:t>
            </a:r>
            <a:r>
              <a:rPr sz="1800">
                <a:solidFill>
                  <a:srgbClr val="40A070"/>
                </a:solidFill>
                <a:latin typeface="Courier"/>
              </a:rPr>
              <a:t>42</a:t>
            </a:r>
            <a:r>
              <a:rPr sz="1800">
                <a:solidFill>
                  <a:srgbClr val="666666"/>
                </a:solidFill>
                <a:latin typeface="Courier"/>
              </a:rPr>
              <a:t>,</a:t>
            </a:r>
            <a:br/>
            <a:r>
              <a:rPr sz="1800">
                <a:latin typeface="Courier"/>
              </a:rPr>
              <a:t>  </a:t>
            </a:r>
            <a:r>
              <a:rPr sz="1800">
                <a:solidFill>
                  <a:srgbClr val="902000"/>
                </a:solidFill>
                <a:latin typeface="Courier"/>
              </a:rPr>
              <a:t>forcePoints</a:t>
            </a:r>
            <a:r>
              <a:rPr sz="1800">
                <a:solidFill>
                  <a:srgbClr val="666666"/>
                </a:solidFill>
                <a:latin typeface="Courier"/>
              </a:rPr>
              <a:t>:</a:t>
            </a:r>
            <a:r>
              <a:rPr sz="1800">
                <a:latin typeface="Courier"/>
              </a:rPr>
              <a:t> </a:t>
            </a:r>
            <a:r>
              <a:rPr sz="1800">
                <a:solidFill>
                  <a:srgbClr val="40A070"/>
                </a:solidFill>
                <a:latin typeface="Courier"/>
              </a:rPr>
              <a:t>1350</a:t>
            </a:r>
            <a:br/>
            <a:r>
              <a:rPr sz="1800">
                <a:solidFill>
                  <a:srgbClr val="666666"/>
                </a:solidFill>
                <a:latin typeface="Courier"/>
              </a:rPr>
              <a:t>}</a:t>
            </a:r>
            <a:br/>
            <a:br/>
            <a:r>
              <a:rPr sz="1800">
                <a:solidFill>
                  <a:srgbClr val="19177C"/>
                </a:solidFill>
                <a:latin typeface="Courier"/>
              </a:rPr>
              <a:t>app</a:t>
            </a:r>
            <a:r>
              <a:rPr sz="1800">
                <a:latin typeface="Courier"/>
              </a:rPr>
              <a:t>.</a:t>
            </a:r>
            <a:r>
              <a:rPr sz="1800">
                <a:solidFill>
                  <a:srgbClr val="7D9029"/>
                </a:solidFill>
                <a:latin typeface="Courier"/>
              </a:rPr>
              <a:t>get</a:t>
            </a:r>
            <a:r>
              <a:rPr sz="1800">
                <a:latin typeface="Courier"/>
              </a:rPr>
              <a:t>(</a:t>
            </a:r>
            <a:r>
              <a:rPr sz="1800">
                <a:solidFill>
                  <a:srgbClr val="4070A0"/>
                </a:solidFill>
                <a:latin typeface="Courier"/>
              </a:rPr>
              <a:t>'/obiwankenobi'</a:t>
            </a:r>
            <a:r>
              <a:rPr sz="1800">
                <a:solidFill>
                  <a:srgbClr val="666666"/>
                </a:solidFill>
                <a:latin typeface="Courier"/>
              </a:rPr>
              <a:t>,</a:t>
            </a:r>
            <a:r>
              <a:rPr sz="1800">
                <a:latin typeface="Courier"/>
              </a:rPr>
              <a:t> </a:t>
            </a:r>
            <a:r>
              <a:rPr sz="1800" b="1">
                <a:solidFill>
                  <a:srgbClr val="007020"/>
                </a:solidFill>
                <a:latin typeface="Courier"/>
              </a:rPr>
              <a:t>function</a:t>
            </a:r>
            <a:r>
              <a:rPr sz="1800">
                <a:latin typeface="Courier"/>
              </a:rPr>
              <a:t>(req</a:t>
            </a:r>
            <a:r>
              <a:rPr sz="1800">
                <a:solidFill>
                  <a:srgbClr val="666666"/>
                </a:solidFill>
                <a:latin typeface="Courier"/>
              </a:rPr>
              <a:t>,</a:t>
            </a:r>
            <a:r>
              <a:rPr sz="1800">
                <a:latin typeface="Courier"/>
              </a:rPr>
              <a:t> res)</a:t>
            </a:r>
            <a:r>
              <a:rPr sz="1800">
                <a:solidFill>
                  <a:srgbClr val="666666"/>
                </a:solidFill>
                <a:latin typeface="Courier"/>
              </a:rPr>
              <a:t>{</a:t>
            </a:r>
            <a:br/>
            <a:r>
              <a:rPr sz="1800">
                <a:latin typeface="Courier"/>
              </a:rPr>
              <a:t>  </a:t>
            </a:r>
            <a:r>
              <a:rPr sz="1800">
                <a:solidFill>
                  <a:srgbClr val="19177C"/>
                </a:solidFill>
                <a:latin typeface="Courier"/>
              </a:rPr>
              <a:t>res</a:t>
            </a:r>
            <a:r>
              <a:rPr sz="1800">
                <a:latin typeface="Courier"/>
              </a:rPr>
              <a:t>.</a:t>
            </a:r>
            <a:r>
              <a:rPr sz="1800">
                <a:solidFill>
                  <a:srgbClr val="7D9029"/>
                </a:solidFill>
                <a:latin typeface="Courier"/>
              </a:rPr>
              <a:t>json</a:t>
            </a:r>
            <a:r>
              <a:rPr sz="1800">
                <a:latin typeface="Courier"/>
              </a:rPr>
              <a:t>(obiwankenobi)</a:t>
            </a:r>
            <a:r>
              <a:rPr sz="1800">
                <a:solidFill>
                  <a:srgbClr val="666666"/>
                </a:solidFill>
                <a:latin typeface="Courier"/>
              </a:rPr>
              <a:t>;</a:t>
            </a:r>
            <a:br/>
            <a:r>
              <a:rPr sz="1800">
                <a:solidFill>
                  <a:srgbClr val="666666"/>
                </a:solidFill>
                <a:latin typeface="Courier"/>
              </a:rPr>
              <a:t>}</a:t>
            </a:r>
            <a:r>
              <a:rPr sz="1800">
                <a:latin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Partners Do: </a:t>
            </a:r>
            <a:br>
              <a:rPr lang="en-US" dirty="0"/>
            </a:br>
            <a:r>
              <a:rPr dirty="0"/>
              <a:t>Dissect </a:t>
            </a:r>
            <a:r>
              <a:rPr dirty="0" err="1"/>
              <a:t>req.params</a:t>
            </a:r>
            <a:r>
              <a:rPr dirty="0"/>
              <a:t> </a:t>
            </a:r>
            <a:br>
              <a:rPr lang="en-US" dirty="0"/>
            </a:br>
            <a:r>
              <a:rPr dirty="0"/>
              <a:t>(6:57 PM - 7:02 PM) (05 mins)</a:t>
            </a:r>
          </a:p>
        </p:txBody>
      </p:sp>
      <p:sp>
        <p:nvSpPr>
          <p:cNvPr id="3" name="Content Placeholder 2"/>
          <p:cNvSpPr>
            <a:spLocks noGrp="1"/>
          </p:cNvSpPr>
          <p:nvPr>
            <p:ph idx="1"/>
          </p:nvPr>
        </p:nvSpPr>
        <p:spPr/>
        <p:txBody>
          <a:bodyPr/>
          <a:lstStyle/>
          <a:p>
            <a:pPr lvl="1"/>
            <a:r>
              <a:rPr lang="en-US" dirty="0"/>
              <a:t>13-express/01-Activities/09-StarWars-2</a:t>
            </a:r>
            <a:endParaRPr b="1" dirty="0"/>
          </a:p>
          <a:p>
            <a:pPr lvl="1"/>
            <a:r>
              <a:rPr dirty="0"/>
              <a:t>Examine the code sent to you. </a:t>
            </a:r>
            <a:endParaRPr lang="en-US" dirty="0"/>
          </a:p>
          <a:p>
            <a:pPr lvl="1"/>
            <a:r>
              <a:rPr dirty="0"/>
              <a:t>Once again, run the </a:t>
            </a:r>
            <a:r>
              <a:rPr sz="2000" dirty="0">
                <a:latin typeface="Courier"/>
              </a:rPr>
              <a:t>server2.js</a:t>
            </a:r>
            <a:r>
              <a:rPr dirty="0"/>
              <a:t> file and view the page in the browser. </a:t>
            </a:r>
            <a:endParaRPr lang="en-US" dirty="0"/>
          </a:p>
          <a:p>
            <a:pPr lvl="1"/>
            <a:r>
              <a:rPr dirty="0"/>
              <a:t>Troubleshoot any issues that arise. </a:t>
            </a:r>
            <a:endParaRPr lang="en-US" dirty="0"/>
          </a:p>
          <a:p>
            <a:pPr lvl="1"/>
            <a:r>
              <a:rPr dirty="0"/>
              <a:t>Again NO CODE CHANGES required.</a:t>
            </a:r>
          </a:p>
          <a:p>
            <a:pPr lvl="1"/>
            <a:r>
              <a:rPr dirty="0"/>
              <a:t>Then once you have a working server instance, begin to examine the file. </a:t>
            </a:r>
            <a:endParaRPr lang="en-US" dirty="0"/>
          </a:p>
          <a:p>
            <a:pPr lvl="1"/>
            <a:r>
              <a:rPr dirty="0"/>
              <a:t>Try to explain to yourself and those around you what the significance of </a:t>
            </a:r>
            <a:r>
              <a:rPr sz="2000" dirty="0">
                <a:latin typeface="Courier"/>
              </a:rPr>
              <a:t>/:character</a:t>
            </a:r>
            <a:r>
              <a:rPr dirty="0"/>
              <a:t> and </a:t>
            </a:r>
            <a:r>
              <a:rPr sz="2000" dirty="0" err="1">
                <a:latin typeface="Courier"/>
              </a:rPr>
              <a:t>req.params.character</a:t>
            </a:r>
            <a:r>
              <a:rPr dirty="0"/>
              <a:t> is.</a:t>
            </a:r>
          </a:p>
          <a:p>
            <a:pPr lvl="1"/>
            <a:r>
              <a:rPr dirty="0"/>
              <a:t>Create a test case to check your hypothesis.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8. Instructor Do: </a:t>
            </a:r>
            <a:br>
              <a:rPr lang="en-US" dirty="0"/>
            </a:br>
            <a:r>
              <a:rPr dirty="0"/>
              <a:t>Review Previous Activity </a:t>
            </a:r>
            <a:br>
              <a:rPr lang="en-US" dirty="0"/>
            </a:br>
            <a:r>
              <a:rPr dirty="0"/>
              <a:t>(7:02 PM - 7:05 PM) (03 mins)</a:t>
            </a:r>
          </a:p>
        </p:txBody>
      </p:sp>
      <p:sp>
        <p:nvSpPr>
          <p:cNvPr id="3" name="Content Placeholder 2"/>
          <p:cNvSpPr>
            <a:spLocks noGrp="1"/>
          </p:cNvSpPr>
          <p:nvPr>
            <p:ph idx="1"/>
          </p:nvPr>
        </p:nvSpPr>
        <p:spPr/>
        <p:txBody>
          <a:bodyPr/>
          <a:lstStyle/>
          <a:p>
            <a:pPr lvl="1"/>
            <a:r>
              <a:rPr dirty="0"/>
              <a:t>Have students try to explain to you what they found.</a:t>
            </a:r>
          </a:p>
          <a:p>
            <a:pPr lvl="1"/>
            <a:r>
              <a:rPr dirty="0"/>
              <a:t>If no one offers the correct answer, explain that the </a:t>
            </a:r>
            <a:r>
              <a:rPr sz="1800" dirty="0">
                <a:latin typeface="Courier"/>
              </a:rPr>
              <a:t>/:character</a:t>
            </a:r>
            <a:r>
              <a:rPr dirty="0"/>
              <a:t> syntax is a way of saying we have a “variable” parameter in the URL route. Show them via the browser that this means they can search for a given character using the URL and it will display in the console.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9. Partners Do: </a:t>
            </a:r>
            <a:br>
              <a:rPr lang="en-US" dirty="0"/>
            </a:br>
            <a:r>
              <a:rPr dirty="0"/>
              <a:t>Dissect Parameter Match </a:t>
            </a:r>
            <a:br>
              <a:rPr lang="en-US" dirty="0"/>
            </a:br>
            <a:r>
              <a:rPr dirty="0"/>
              <a:t>(7:05 PM - 7:10 PM) (05 mins)</a:t>
            </a:r>
          </a:p>
        </p:txBody>
      </p:sp>
      <p:sp>
        <p:nvSpPr>
          <p:cNvPr id="3" name="Content Placeholder 2"/>
          <p:cNvSpPr>
            <a:spLocks noGrp="1"/>
          </p:cNvSpPr>
          <p:nvPr>
            <p:ph idx="1"/>
          </p:nvPr>
        </p:nvSpPr>
        <p:spPr/>
        <p:txBody>
          <a:bodyPr/>
          <a:lstStyle/>
          <a:p>
            <a:pPr lvl="1"/>
            <a:r>
              <a:rPr lang="en-US" dirty="0"/>
              <a:t>13-express/01-Activities/10-StarWars-3 </a:t>
            </a:r>
          </a:p>
          <a:p>
            <a:pPr lvl="1"/>
            <a:r>
              <a:rPr dirty="0"/>
              <a:t>Examine the code flagged in the comments. </a:t>
            </a:r>
            <a:endParaRPr lang="en-US" dirty="0"/>
          </a:p>
          <a:p>
            <a:pPr lvl="1"/>
            <a:r>
              <a:rPr dirty="0"/>
              <a:t>Explain to those around you what it does and how it works. </a:t>
            </a:r>
            <a:endParaRPr lang="en-US" dirty="0"/>
          </a:p>
          <a:p>
            <a:pPr lvl="1"/>
            <a:r>
              <a:rPr dirty="0"/>
              <a:t>Be sure to create test cases that confirm your hypothesis.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10. Instructor Do: </a:t>
            </a:r>
            <a:br>
              <a:rPr lang="en-US" dirty="0"/>
            </a:br>
            <a:r>
              <a:rPr dirty="0"/>
              <a:t>Review Previous Activity </a:t>
            </a:r>
            <a:br>
              <a:rPr lang="en-US" dirty="0"/>
            </a:br>
            <a:r>
              <a:rPr dirty="0"/>
              <a:t>(7:10 PM - 7:15 PM) (05 mins)</a:t>
            </a:r>
          </a:p>
        </p:txBody>
      </p:sp>
      <p:sp>
        <p:nvSpPr>
          <p:cNvPr id="3" name="Content Placeholder 2"/>
          <p:cNvSpPr>
            <a:spLocks noGrp="1"/>
          </p:cNvSpPr>
          <p:nvPr>
            <p:ph idx="1"/>
          </p:nvPr>
        </p:nvSpPr>
        <p:spPr/>
        <p:txBody>
          <a:bodyPr/>
          <a:lstStyle/>
          <a:p>
            <a:pPr lvl="1"/>
            <a:r>
              <a:rPr dirty="0"/>
              <a:t>Use the same process as before to ask students to explain the for-loop concept to you.</a:t>
            </a:r>
          </a:p>
          <a:p>
            <a:pPr lvl="1"/>
            <a:r>
              <a:rPr dirty="0"/>
              <a:t>If no one offers the correct answer, explain that this for-loop “checks” which character is being sought after in the URL – then finds that character’s information and re-displays it back to the user in the form of a JSON.</a:t>
            </a:r>
          </a:p>
          <a:p>
            <a:pPr lvl="1"/>
            <a:r>
              <a:rPr dirty="0"/>
              <a:t>Show them how this works by searching for the character </a:t>
            </a:r>
            <a:r>
              <a:rPr sz="1800" dirty="0" err="1">
                <a:latin typeface="Courier"/>
              </a:rPr>
              <a:t>yoda</a:t>
            </a:r>
            <a:r>
              <a:rPr dirty="0"/>
              <a:t>. Then try searching for a non-existent character like </a:t>
            </a:r>
            <a:r>
              <a:rPr sz="1800" dirty="0" err="1">
                <a:latin typeface="Courier"/>
              </a:rPr>
              <a:t>hansolo</a:t>
            </a:r>
            <a:r>
              <a:rPr dirty="0"/>
              <a:t>.</a:t>
            </a:r>
          </a:p>
          <a:p>
            <a:pPr lvl="1"/>
            <a:r>
              <a:rPr dirty="0"/>
              <a:t>Ask students of an example where this concept of routing where the URL is changing might be found. (suggested answer: Newspapers. Every newspaper has a </a:t>
            </a:r>
            <a:r>
              <a:rPr dirty="0" err="1"/>
              <a:t>url</a:t>
            </a:r>
            <a:r>
              <a:rPr dirty="0"/>
              <a:t> like </a:t>
            </a:r>
            <a:r>
              <a:rPr sz="1800" dirty="0">
                <a:latin typeface="Courier"/>
              </a:rPr>
              <a:t>/2016/01/01/Great-story-of-the-day</a:t>
            </a:r>
            <a:r>
              <a:rPr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11. Instructor Do: </a:t>
            </a:r>
            <a:br>
              <a:rPr lang="en-US" dirty="0"/>
            </a:br>
            <a:r>
              <a:rPr dirty="0"/>
              <a:t>Re-demonstrate Previous Solved Activity </a:t>
            </a:r>
            <a:br>
              <a:rPr lang="en-US" dirty="0"/>
            </a:br>
            <a:r>
              <a:rPr dirty="0"/>
              <a:t>(7:15 PM - 7:25 PM) (10 mins)</a:t>
            </a:r>
          </a:p>
        </p:txBody>
      </p:sp>
      <p:sp>
        <p:nvSpPr>
          <p:cNvPr id="3" name="Content Placeholder 2"/>
          <p:cNvSpPr>
            <a:spLocks noGrp="1"/>
          </p:cNvSpPr>
          <p:nvPr>
            <p:ph idx="1"/>
          </p:nvPr>
        </p:nvSpPr>
        <p:spPr/>
        <p:txBody>
          <a:bodyPr/>
          <a:lstStyle/>
          <a:p>
            <a:pPr lvl="1"/>
            <a:r>
              <a:rPr lang="en-US" dirty="0"/>
              <a:t>13-express/01-Activities/11-StarWars-4</a:t>
            </a:r>
          </a:p>
          <a:p>
            <a:pPr lvl="1"/>
            <a:r>
              <a:rPr lang="en-US" dirty="0"/>
              <a:t>(Solution – Review)</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12. Instructor Do: </a:t>
            </a:r>
            <a:br>
              <a:rPr lang="en-US" dirty="0"/>
            </a:br>
            <a:r>
              <a:rPr dirty="0"/>
              <a:t>Show code for Post Route </a:t>
            </a:r>
            <a:br>
              <a:rPr lang="en-US" dirty="0"/>
            </a:br>
            <a:r>
              <a:rPr dirty="0"/>
              <a:t>(7:25 PM - 7:32 PM) (07 mins)</a:t>
            </a:r>
          </a:p>
        </p:txBody>
      </p:sp>
      <p:sp>
        <p:nvSpPr>
          <p:cNvPr id="3" name="Content Placeholder 2"/>
          <p:cNvSpPr>
            <a:spLocks noGrp="1"/>
          </p:cNvSpPr>
          <p:nvPr>
            <p:ph idx="1"/>
          </p:nvPr>
        </p:nvSpPr>
        <p:spPr/>
        <p:txBody>
          <a:bodyPr/>
          <a:lstStyle/>
          <a:p>
            <a:pPr lvl="1"/>
            <a:r>
              <a:rPr lang="en-US" dirty="0"/>
              <a:t>13-express/01-Activities/12-StarWars-5 </a:t>
            </a:r>
          </a:p>
          <a:p>
            <a:pPr lvl="1"/>
            <a:r>
              <a:rPr dirty="0"/>
              <a:t>In this example, simply point students through the fact that we’ve created a new POST route. </a:t>
            </a:r>
            <a:endParaRPr lang="en-US" dirty="0"/>
          </a:p>
          <a:p>
            <a:pPr lvl="1"/>
            <a:r>
              <a:rPr dirty="0"/>
              <a:t>Explain that this route will take in JSON inputs then DO work with them. </a:t>
            </a:r>
            <a:endParaRPr lang="en-US" dirty="0"/>
          </a:p>
          <a:p>
            <a:pPr lvl="1"/>
            <a:r>
              <a:rPr dirty="0"/>
              <a:t>In this case it will save the JSON to the database and return a JSON of the new character.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13. Students Do: </a:t>
            </a:r>
            <a:br>
              <a:rPr lang="en-US" dirty="0"/>
            </a:br>
            <a:r>
              <a:rPr dirty="0" err="1"/>
              <a:t>req.body</a:t>
            </a:r>
            <a:r>
              <a:rPr dirty="0"/>
              <a:t> dissection </a:t>
            </a:r>
            <a:br>
              <a:rPr lang="en-US" dirty="0"/>
            </a:br>
            <a:r>
              <a:rPr dirty="0"/>
              <a:t>(7:32 PM - 7:37 PM) (05 mins)</a:t>
            </a:r>
          </a:p>
        </p:txBody>
      </p:sp>
      <p:sp>
        <p:nvSpPr>
          <p:cNvPr id="3" name="Content Placeholder 2"/>
          <p:cNvSpPr>
            <a:spLocks noGrp="1"/>
          </p:cNvSpPr>
          <p:nvPr>
            <p:ph idx="1"/>
          </p:nvPr>
        </p:nvSpPr>
        <p:spPr/>
        <p:txBody>
          <a:bodyPr/>
          <a:lstStyle/>
          <a:p>
            <a:pPr lvl="1"/>
            <a:r>
              <a:rPr lang="en-US" dirty="0"/>
              <a:t>13-express/01-Activities/12-StarWars-5 </a:t>
            </a:r>
          </a:p>
          <a:p>
            <a:pPr lvl="1"/>
            <a:r>
              <a:rPr b="1" dirty="0"/>
              <a:t>Instructions:</a:t>
            </a:r>
          </a:p>
          <a:p>
            <a:pPr lvl="1"/>
            <a:r>
              <a:rPr dirty="0"/>
              <a:t>Spend a few moments researching what </a:t>
            </a:r>
            <a:r>
              <a:rPr sz="2000" dirty="0" err="1">
                <a:latin typeface="Courier"/>
              </a:rPr>
              <a:t>express.json</a:t>
            </a:r>
            <a:r>
              <a:rPr dirty="0"/>
              <a:t> is for </a:t>
            </a:r>
            <a:endParaRPr lang="en-US" dirty="0"/>
          </a:p>
          <a:p>
            <a:pPr lvl="1"/>
            <a:r>
              <a:rPr dirty="0"/>
              <a:t>and what </a:t>
            </a:r>
            <a:r>
              <a:rPr sz="2000" dirty="0" err="1">
                <a:latin typeface="Courier"/>
              </a:rPr>
              <a:t>req.body</a:t>
            </a:r>
            <a:r>
              <a:rPr dirty="0"/>
              <a:t> means in the context of Express.</a:t>
            </a:r>
          </a:p>
          <a:p>
            <a:pPr lvl="1"/>
            <a:r>
              <a:rPr dirty="0"/>
              <a:t>Then research how you can POST data to the Express server.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14. Instructor Do: </a:t>
            </a:r>
            <a:br>
              <a:rPr lang="en-US" dirty="0"/>
            </a:br>
            <a:r>
              <a:rPr dirty="0"/>
              <a:t>Postman Demo </a:t>
            </a:r>
            <a:br>
              <a:rPr lang="en-US" dirty="0"/>
            </a:br>
            <a:r>
              <a:rPr dirty="0"/>
              <a:t>(7:37 PM - 7:44 PM) (07 mins)</a:t>
            </a:r>
          </a:p>
        </p:txBody>
      </p:sp>
      <p:sp>
        <p:nvSpPr>
          <p:cNvPr id="3" name="Content Placeholder 2"/>
          <p:cNvSpPr>
            <a:spLocks noGrp="1"/>
          </p:cNvSpPr>
          <p:nvPr>
            <p:ph idx="1"/>
          </p:nvPr>
        </p:nvSpPr>
        <p:spPr/>
        <p:txBody>
          <a:bodyPr>
            <a:normAutofit fontScale="92500" lnSpcReduction="20000"/>
          </a:bodyPr>
          <a:lstStyle/>
          <a:p>
            <a:pPr lvl="1"/>
            <a:r>
              <a:rPr sz="1800" dirty="0" err="1">
                <a:latin typeface="Courier"/>
              </a:rPr>
              <a:t>express.json</a:t>
            </a:r>
            <a:r>
              <a:rPr dirty="0"/>
              <a:t> and </a:t>
            </a:r>
            <a:r>
              <a:rPr sz="1800" dirty="0" err="1">
                <a:latin typeface="Courier"/>
              </a:rPr>
              <a:t>express.urlEncoded</a:t>
            </a:r>
            <a:r>
              <a:rPr dirty="0"/>
              <a:t> are modules built-in to express that allow Express to receive user posts (JSON, text, </a:t>
            </a:r>
            <a:r>
              <a:rPr dirty="0" err="1"/>
              <a:t>etc</a:t>
            </a:r>
            <a:r>
              <a:rPr dirty="0"/>
              <a:t>).</a:t>
            </a:r>
          </a:p>
          <a:p>
            <a:pPr lvl="1"/>
            <a:r>
              <a:rPr dirty="0"/>
              <a:t>Normally and data sent to the server isn’t easily readable by humans, as it comes in as a low level stream.</a:t>
            </a:r>
          </a:p>
          <a:p>
            <a:pPr lvl="1"/>
            <a:r>
              <a:rPr dirty="0"/>
              <a:t>Explain that </a:t>
            </a:r>
            <a:r>
              <a:rPr sz="1800" dirty="0" err="1">
                <a:latin typeface="Courier"/>
              </a:rPr>
              <a:t>express.json</a:t>
            </a:r>
            <a:r>
              <a:rPr dirty="0"/>
              <a:t> and </a:t>
            </a:r>
            <a:r>
              <a:rPr sz="1800" dirty="0" err="1">
                <a:latin typeface="Courier"/>
              </a:rPr>
              <a:t>express.urlEncoded</a:t>
            </a:r>
            <a:r>
              <a:rPr dirty="0"/>
              <a:t> are examples of </a:t>
            </a:r>
            <a:r>
              <a:rPr b="1" dirty="0"/>
              <a:t>middleware</a:t>
            </a:r>
            <a:r>
              <a:rPr dirty="0"/>
              <a:t>.</a:t>
            </a:r>
          </a:p>
          <a:p>
            <a:pPr lvl="2"/>
            <a:r>
              <a:rPr dirty="0"/>
              <a:t>Middleware is a function which we set to run between our server receiving a request and it being available inside of our routes.</a:t>
            </a:r>
          </a:p>
          <a:p>
            <a:pPr lvl="2"/>
            <a:r>
              <a:rPr dirty="0"/>
              <a:t>Middleware can be defined using the </a:t>
            </a:r>
            <a:r>
              <a:rPr sz="1800" dirty="0" err="1">
                <a:latin typeface="Courier"/>
              </a:rPr>
              <a:t>app.use</a:t>
            </a:r>
            <a:r>
              <a:rPr dirty="0"/>
              <a:t> method.</a:t>
            </a:r>
          </a:p>
          <a:p>
            <a:pPr lvl="2"/>
            <a:r>
              <a:rPr dirty="0"/>
              <a:t>Middleware can transform the request from the browser before we work with it. In the case of </a:t>
            </a:r>
            <a:r>
              <a:rPr sz="1800" dirty="0" err="1">
                <a:latin typeface="Courier"/>
              </a:rPr>
              <a:t>express.json</a:t>
            </a:r>
            <a:r>
              <a:rPr dirty="0"/>
              <a:t> and </a:t>
            </a:r>
            <a:r>
              <a:rPr sz="1800" dirty="0" err="1">
                <a:latin typeface="Courier"/>
              </a:rPr>
              <a:t>express.urlEncoded</a:t>
            </a:r>
            <a:r>
              <a:rPr dirty="0"/>
              <a:t>, it takes the unreadable request and turns it into a readable object and attaches it to </a:t>
            </a:r>
            <a:r>
              <a:rPr sz="1800" dirty="0" err="1">
                <a:latin typeface="Courier"/>
              </a:rPr>
              <a:t>req.body</a:t>
            </a:r>
            <a:r>
              <a:rPr dirty="0"/>
              <a:t>. By the time the request gets to our routes, our body parsing middleware has already formatted it for us.</a:t>
            </a:r>
          </a:p>
          <a:p>
            <a:pPr lvl="1"/>
            <a:r>
              <a:rPr dirty="0"/>
              <a:t>Then explain to them that in future applications we’ll eventually be using jQuery’s AJAX methods for sending such post requests to our server.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14. Instructor Do: </a:t>
            </a:r>
            <a:br>
              <a:rPr lang="en-US" dirty="0"/>
            </a:br>
            <a:r>
              <a:rPr dirty="0"/>
              <a:t>Postman Demo </a:t>
            </a:r>
            <a:br>
              <a:rPr lang="en-US" dirty="0"/>
            </a:br>
            <a:r>
              <a:rPr dirty="0"/>
              <a:t>(7:37 PM - 7:44 PM) (07 mins)</a:t>
            </a:r>
          </a:p>
        </p:txBody>
      </p:sp>
      <p:sp>
        <p:nvSpPr>
          <p:cNvPr id="3" name="Content Placeholder 2"/>
          <p:cNvSpPr>
            <a:spLocks noGrp="1"/>
          </p:cNvSpPr>
          <p:nvPr>
            <p:ph idx="1"/>
          </p:nvPr>
        </p:nvSpPr>
        <p:spPr>
          <a:xfrm>
            <a:off x="0" y="1847088"/>
            <a:ext cx="7861852" cy="4136266"/>
          </a:xfrm>
        </p:spPr>
        <p:txBody>
          <a:bodyPr lIns="0" tIns="0" rIns="0" bIns="0">
            <a:noAutofit/>
          </a:bodyPr>
          <a:lstStyle/>
          <a:p>
            <a:pPr lvl="1">
              <a:spcBef>
                <a:spcPts val="0"/>
              </a:spcBef>
            </a:pPr>
            <a:r>
              <a:rPr lang="en-US" dirty="0"/>
              <a:t>Install the program </a:t>
            </a:r>
            <a:r>
              <a:rPr lang="en-US" dirty="0">
                <a:hlinkClick r:id="rId2"/>
              </a:rPr>
              <a:t>Postman</a:t>
            </a:r>
            <a:r>
              <a:rPr lang="en-US" dirty="0"/>
              <a:t>. </a:t>
            </a:r>
          </a:p>
          <a:p>
            <a:pPr lvl="1">
              <a:spcBef>
                <a:spcPts val="0"/>
              </a:spcBef>
            </a:pPr>
            <a:r>
              <a:rPr lang="en-US" dirty="0"/>
              <a:t>Sending POST requests in Postman. </a:t>
            </a:r>
          </a:p>
          <a:p>
            <a:pPr marL="800100" lvl="1" indent="-342900">
              <a:spcBef>
                <a:spcPts val="0"/>
              </a:spcBef>
              <a:buFont typeface="+mj-lt"/>
              <a:buAutoNum type="arabicPeriod"/>
            </a:pPr>
            <a:r>
              <a:rPr lang="en-US" dirty="0"/>
              <a:t>Run your server instance.</a:t>
            </a:r>
          </a:p>
          <a:p>
            <a:pPr marL="800100" lvl="1" indent="-342900">
              <a:spcBef>
                <a:spcPts val="0"/>
              </a:spcBef>
              <a:buFont typeface="+mj-lt"/>
              <a:buAutoNum type="arabicPeriod"/>
            </a:pPr>
            <a:r>
              <a:rPr lang="en-US" dirty="0"/>
              <a:t>Open Postman.</a:t>
            </a:r>
          </a:p>
          <a:p>
            <a:pPr marL="800100" lvl="1" indent="-342900">
              <a:spcBef>
                <a:spcPts val="0"/>
              </a:spcBef>
              <a:buFont typeface="+mj-lt"/>
              <a:buAutoNum type="arabicPeriod"/>
            </a:pPr>
            <a:r>
              <a:rPr lang="en-US" dirty="0"/>
              <a:t>Select POST in the drop-down next to the link. Then enter the URL of your server’s POST route.</a:t>
            </a:r>
          </a:p>
          <a:p>
            <a:pPr marL="800100" lvl="1" indent="-342900">
              <a:spcBef>
                <a:spcPts val="0"/>
              </a:spcBef>
              <a:buFont typeface="+mj-lt"/>
              <a:buAutoNum type="arabicPeriod"/>
            </a:pPr>
            <a:r>
              <a:rPr lang="en-US" dirty="0"/>
              <a:t>Click the button: “Body”. Click the setting “Raw”. Then hit the dropdown that says “Text” and click JSON.</a:t>
            </a:r>
          </a:p>
          <a:p>
            <a:pPr marL="800100" lvl="1" indent="-342900">
              <a:spcBef>
                <a:spcPts val="0"/>
              </a:spcBef>
              <a:buFont typeface="+mj-lt"/>
              <a:buAutoNum type="arabicPeriod"/>
            </a:pPr>
            <a:r>
              <a:rPr lang="en-US" dirty="0"/>
              <a:t>Enter in a complete JSON. You can use:</a:t>
            </a:r>
          </a:p>
          <a:p>
            <a:pPr marL="800100" lvl="1" indent="-342900">
              <a:spcBef>
                <a:spcPts val="0"/>
              </a:spcBef>
              <a:buFont typeface="+mj-lt"/>
              <a:buAutoNum type="arabicPeriod"/>
            </a:pPr>
            <a:r>
              <a:rPr lang="en-US" dirty="0"/>
              <a:t>Hit “Send”</a:t>
            </a:r>
          </a:p>
          <a:p>
            <a:pPr marL="800100" lvl="1" indent="-342900">
              <a:spcBef>
                <a:spcPts val="0"/>
              </a:spcBef>
              <a:buFont typeface="+mj-lt"/>
              <a:buAutoNum type="arabicPeriod"/>
            </a:pPr>
            <a:r>
              <a:rPr lang="en-US" dirty="0"/>
              <a:t>Now check back to your Star Wars API to confirm that Postman received the request body. </a:t>
            </a:r>
          </a:p>
        </p:txBody>
      </p:sp>
      <p:sp>
        <p:nvSpPr>
          <p:cNvPr id="4" name="TextBox 3">
            <a:extLst>
              <a:ext uri="{FF2B5EF4-FFF2-40B4-BE49-F238E27FC236}">
                <a16:creationId xmlns:a16="http://schemas.microsoft.com/office/drawing/2014/main" id="{30C31B2A-E736-0B4D-81B6-65F9683CDB48}"/>
              </a:ext>
            </a:extLst>
          </p:cNvPr>
          <p:cNvSpPr txBox="1"/>
          <p:nvPr/>
        </p:nvSpPr>
        <p:spPr>
          <a:xfrm>
            <a:off x="7991060" y="1847088"/>
            <a:ext cx="4044697" cy="2308324"/>
          </a:xfrm>
          <a:prstGeom prst="rect">
            <a:avLst/>
          </a:prstGeom>
          <a:noFill/>
        </p:spPr>
        <p:txBody>
          <a:bodyPr wrap="none" rtlCol="0">
            <a:spAutoFit/>
          </a:bodyPr>
          <a:lstStyle/>
          <a:p>
            <a:r>
              <a:rPr lang="en-US" dirty="0">
                <a:solidFill>
                  <a:srgbClr val="06287E"/>
                </a:solidFill>
                <a:latin typeface="Courier"/>
              </a:rPr>
              <a:t>{</a:t>
            </a:r>
            <a:br>
              <a:rPr lang="en-US" dirty="0"/>
            </a:br>
            <a:r>
              <a:rPr lang="en-US" dirty="0">
                <a:latin typeface="Courier"/>
              </a:rPr>
              <a:t>  </a:t>
            </a:r>
            <a:r>
              <a:rPr lang="en-US" dirty="0">
                <a:solidFill>
                  <a:srgbClr val="902000"/>
                </a:solidFill>
                <a:latin typeface="Courier"/>
              </a:rPr>
              <a:t>"</a:t>
            </a:r>
            <a:r>
              <a:rPr lang="en-US" dirty="0" err="1">
                <a:solidFill>
                  <a:srgbClr val="902000"/>
                </a:solidFill>
                <a:latin typeface="Courier"/>
              </a:rPr>
              <a:t>routeName</a:t>
            </a:r>
            <a:r>
              <a:rPr lang="en-US" dirty="0">
                <a:solidFill>
                  <a:srgbClr val="902000"/>
                </a:solidFill>
                <a:latin typeface="Courier"/>
              </a:rPr>
              <a:t>"</a:t>
            </a:r>
            <a:r>
              <a:rPr lang="en-US" dirty="0">
                <a:solidFill>
                  <a:srgbClr val="06287E"/>
                </a:solidFill>
                <a:latin typeface="Courier"/>
              </a:rPr>
              <a:t>:</a:t>
            </a:r>
            <a:r>
              <a:rPr lang="en-US" dirty="0">
                <a:latin typeface="Courier"/>
              </a:rPr>
              <a:t> </a:t>
            </a:r>
            <a:r>
              <a:rPr lang="en-US" dirty="0">
                <a:solidFill>
                  <a:srgbClr val="4070A0"/>
                </a:solidFill>
                <a:latin typeface="Courier"/>
              </a:rPr>
              <a:t>"</a:t>
            </a:r>
            <a:r>
              <a:rPr lang="en-US" dirty="0" err="1">
                <a:solidFill>
                  <a:srgbClr val="4070A0"/>
                </a:solidFill>
                <a:latin typeface="Courier"/>
              </a:rPr>
              <a:t>darthvader</a:t>
            </a:r>
            <a:r>
              <a:rPr lang="en-US" dirty="0">
                <a:solidFill>
                  <a:srgbClr val="4070A0"/>
                </a:solidFill>
                <a:latin typeface="Courier"/>
              </a:rPr>
              <a:t>"</a:t>
            </a:r>
            <a:r>
              <a:rPr lang="en-US" dirty="0">
                <a:solidFill>
                  <a:srgbClr val="06287E"/>
                </a:solidFill>
                <a:latin typeface="Courier"/>
              </a:rPr>
              <a:t>,</a:t>
            </a:r>
            <a:br>
              <a:rPr lang="en-US" dirty="0"/>
            </a:br>
            <a:r>
              <a:rPr lang="en-US" dirty="0">
                <a:latin typeface="Courier"/>
              </a:rPr>
              <a:t>  </a:t>
            </a:r>
            <a:r>
              <a:rPr lang="en-US" dirty="0">
                <a:solidFill>
                  <a:srgbClr val="902000"/>
                </a:solidFill>
                <a:latin typeface="Courier"/>
              </a:rPr>
              <a:t>"name"</a:t>
            </a:r>
            <a:r>
              <a:rPr lang="en-US" dirty="0">
                <a:solidFill>
                  <a:srgbClr val="06287E"/>
                </a:solidFill>
                <a:latin typeface="Courier"/>
              </a:rPr>
              <a:t>:</a:t>
            </a:r>
            <a:r>
              <a:rPr lang="en-US" dirty="0">
                <a:latin typeface="Courier"/>
              </a:rPr>
              <a:t> </a:t>
            </a:r>
            <a:r>
              <a:rPr lang="en-US" dirty="0">
                <a:solidFill>
                  <a:srgbClr val="4070A0"/>
                </a:solidFill>
                <a:latin typeface="Courier"/>
              </a:rPr>
              <a:t>"Darth Vader"</a:t>
            </a:r>
            <a:r>
              <a:rPr lang="en-US" dirty="0">
                <a:solidFill>
                  <a:srgbClr val="06287E"/>
                </a:solidFill>
                <a:latin typeface="Courier"/>
              </a:rPr>
              <a:t>,</a:t>
            </a:r>
            <a:br>
              <a:rPr lang="en-US" dirty="0"/>
            </a:br>
            <a:r>
              <a:rPr lang="en-US" dirty="0">
                <a:latin typeface="Courier"/>
              </a:rPr>
              <a:t>  </a:t>
            </a:r>
            <a:r>
              <a:rPr lang="en-US" dirty="0">
                <a:solidFill>
                  <a:srgbClr val="902000"/>
                </a:solidFill>
                <a:latin typeface="Courier"/>
              </a:rPr>
              <a:t>"role"</a:t>
            </a:r>
            <a:r>
              <a:rPr lang="en-US" dirty="0">
                <a:solidFill>
                  <a:srgbClr val="06287E"/>
                </a:solidFill>
                <a:latin typeface="Courier"/>
              </a:rPr>
              <a:t>:</a:t>
            </a:r>
            <a:r>
              <a:rPr lang="en-US" dirty="0">
                <a:latin typeface="Courier"/>
              </a:rPr>
              <a:t> </a:t>
            </a:r>
            <a:r>
              <a:rPr lang="en-US" dirty="0">
                <a:solidFill>
                  <a:srgbClr val="4070A0"/>
                </a:solidFill>
                <a:latin typeface="Courier"/>
              </a:rPr>
              <a:t>"</a:t>
            </a:r>
            <a:r>
              <a:rPr lang="en-US" dirty="0" err="1">
                <a:solidFill>
                  <a:srgbClr val="4070A0"/>
                </a:solidFill>
                <a:latin typeface="Courier"/>
              </a:rPr>
              <a:t>Sith</a:t>
            </a:r>
            <a:r>
              <a:rPr lang="en-US" dirty="0">
                <a:solidFill>
                  <a:srgbClr val="4070A0"/>
                </a:solidFill>
                <a:latin typeface="Courier"/>
              </a:rPr>
              <a:t> Lord"</a:t>
            </a:r>
            <a:r>
              <a:rPr lang="en-US" dirty="0">
                <a:solidFill>
                  <a:srgbClr val="06287E"/>
                </a:solidFill>
                <a:latin typeface="Courier"/>
              </a:rPr>
              <a:t>,</a:t>
            </a:r>
            <a:br>
              <a:rPr lang="en-US" dirty="0"/>
            </a:br>
            <a:r>
              <a:rPr lang="en-US" dirty="0">
                <a:latin typeface="Courier"/>
              </a:rPr>
              <a:t>  </a:t>
            </a:r>
            <a:r>
              <a:rPr lang="en-US" dirty="0">
                <a:solidFill>
                  <a:srgbClr val="902000"/>
                </a:solidFill>
                <a:latin typeface="Courier"/>
              </a:rPr>
              <a:t>"age"</a:t>
            </a:r>
            <a:r>
              <a:rPr lang="en-US" dirty="0">
                <a:solidFill>
                  <a:srgbClr val="06287E"/>
                </a:solidFill>
                <a:latin typeface="Courier"/>
              </a:rPr>
              <a:t>:</a:t>
            </a:r>
            <a:r>
              <a:rPr lang="en-US" dirty="0">
                <a:latin typeface="Courier"/>
              </a:rPr>
              <a:t> </a:t>
            </a:r>
            <a:r>
              <a:rPr lang="en-US" dirty="0">
                <a:solidFill>
                  <a:srgbClr val="40A070"/>
                </a:solidFill>
                <a:latin typeface="Courier"/>
              </a:rPr>
              <a:t>42</a:t>
            </a:r>
            <a:r>
              <a:rPr lang="en-US" dirty="0">
                <a:solidFill>
                  <a:srgbClr val="06287E"/>
                </a:solidFill>
                <a:latin typeface="Courier"/>
              </a:rPr>
              <a:t>,</a:t>
            </a:r>
            <a:br>
              <a:rPr lang="en-US" dirty="0"/>
            </a:br>
            <a:r>
              <a:rPr lang="en-US" dirty="0">
                <a:latin typeface="Courier"/>
              </a:rPr>
              <a:t>  </a:t>
            </a:r>
            <a:r>
              <a:rPr lang="en-US" dirty="0">
                <a:solidFill>
                  <a:srgbClr val="902000"/>
                </a:solidFill>
                <a:latin typeface="Courier"/>
              </a:rPr>
              <a:t>"</a:t>
            </a:r>
            <a:r>
              <a:rPr lang="en-US" dirty="0" err="1">
                <a:solidFill>
                  <a:srgbClr val="902000"/>
                </a:solidFill>
                <a:latin typeface="Courier"/>
              </a:rPr>
              <a:t>forcePoints</a:t>
            </a:r>
            <a:r>
              <a:rPr lang="en-US" dirty="0">
                <a:solidFill>
                  <a:srgbClr val="902000"/>
                </a:solidFill>
                <a:latin typeface="Courier"/>
              </a:rPr>
              <a:t>"</a:t>
            </a:r>
            <a:r>
              <a:rPr lang="en-US" dirty="0">
                <a:solidFill>
                  <a:srgbClr val="06287E"/>
                </a:solidFill>
                <a:latin typeface="Courier"/>
              </a:rPr>
              <a:t>:</a:t>
            </a:r>
            <a:r>
              <a:rPr lang="en-US" dirty="0">
                <a:latin typeface="Courier"/>
              </a:rPr>
              <a:t> </a:t>
            </a:r>
            <a:r>
              <a:rPr lang="en-US" dirty="0">
                <a:solidFill>
                  <a:srgbClr val="40A070"/>
                </a:solidFill>
                <a:latin typeface="Courier"/>
              </a:rPr>
              <a:t>1900</a:t>
            </a:r>
            <a:br>
              <a:rPr lang="en-US" dirty="0"/>
            </a:br>
            <a:r>
              <a:rPr lang="en-US" dirty="0">
                <a:solidFill>
                  <a:srgbClr val="06287E"/>
                </a:solidFill>
                <a:latin typeface="Courier"/>
              </a:rPr>
              <a:t>}</a:t>
            </a:r>
          </a:p>
          <a:p>
            <a:endParaRPr lang="en-US" dirty="0"/>
          </a:p>
        </p:txBody>
      </p:sp>
    </p:spTree>
    <p:extLst>
      <p:ext uri="{BB962C8B-B14F-4D97-AF65-F5344CB8AC3E}">
        <p14:creationId xmlns:p14="http://schemas.microsoft.com/office/powerpoint/2010/main" val="2783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2687767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15. Students Do: </a:t>
            </a:r>
            <a:br>
              <a:rPr lang="en-US" dirty="0"/>
            </a:br>
            <a:r>
              <a:rPr dirty="0"/>
              <a:t>Postman Exercise </a:t>
            </a:r>
            <a:br>
              <a:rPr lang="en-US" dirty="0"/>
            </a:br>
            <a:r>
              <a:rPr dirty="0"/>
              <a:t>(7:44 PM - 7:54 PM) (10 mins)</a:t>
            </a:r>
          </a:p>
        </p:txBody>
      </p:sp>
      <p:sp>
        <p:nvSpPr>
          <p:cNvPr id="3" name="Content Placeholder 2"/>
          <p:cNvSpPr>
            <a:spLocks noGrp="1"/>
          </p:cNvSpPr>
          <p:nvPr>
            <p:ph idx="1"/>
          </p:nvPr>
        </p:nvSpPr>
        <p:spPr/>
        <p:txBody>
          <a:bodyPr/>
          <a:lstStyle/>
          <a:p>
            <a:pPr lvl="1"/>
            <a:r>
              <a:rPr lang="en-US" dirty="0"/>
              <a:t>13-express/01-Activities/12-StarWars-5</a:t>
            </a:r>
          </a:p>
          <a:p>
            <a:pPr lvl="1"/>
            <a:r>
              <a:rPr dirty="0"/>
              <a:t>Use Postman to send a POST request to the server you’ve been provided. </a:t>
            </a:r>
            <a:endParaRPr lang="en-US" dirty="0"/>
          </a:p>
          <a:p>
            <a:pPr lvl="1"/>
            <a:r>
              <a:rPr dirty="0"/>
              <a:t>Confirm that your character has been added to the database correctly.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lang="en-US" sz="4800" dirty="0"/>
              <a:t>Break  </a:t>
            </a:r>
            <a:br>
              <a:rPr lang="en-US" sz="4800" dirty="0"/>
            </a:br>
            <a:r>
              <a:rPr lang="en-US" sz="4800" dirty="0"/>
              <a:t>(8:00 PM – 8:15 PM) (15 mins)</a:t>
            </a:r>
            <a:endParaRPr sz="4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17. Instructor Do: </a:t>
            </a:r>
            <a:br>
              <a:rPr lang="en-US" dirty="0"/>
            </a:br>
            <a:r>
              <a:rPr dirty="0"/>
              <a:t>Demo </a:t>
            </a:r>
            <a:r>
              <a:rPr dirty="0" err="1"/>
              <a:t>sendFile</a:t>
            </a:r>
            <a:r>
              <a:rPr dirty="0"/>
              <a:t> </a:t>
            </a:r>
            <a:br>
              <a:rPr lang="en-US" dirty="0"/>
            </a:br>
            <a:r>
              <a:rPr dirty="0"/>
              <a:t>(7:</a:t>
            </a:r>
            <a:r>
              <a:rPr lang="en-US" dirty="0"/>
              <a:t>15</a:t>
            </a:r>
            <a:r>
              <a:rPr dirty="0"/>
              <a:t> PM - 8:</a:t>
            </a:r>
            <a:r>
              <a:rPr lang="en-US" dirty="0"/>
              <a:t>25</a:t>
            </a:r>
            <a:r>
              <a:rPr dirty="0"/>
              <a:t> PM) (10 mins)</a:t>
            </a:r>
          </a:p>
        </p:txBody>
      </p:sp>
      <p:sp>
        <p:nvSpPr>
          <p:cNvPr id="3" name="Content Placeholder 2"/>
          <p:cNvSpPr>
            <a:spLocks noGrp="1"/>
          </p:cNvSpPr>
          <p:nvPr>
            <p:ph idx="1"/>
          </p:nvPr>
        </p:nvSpPr>
        <p:spPr/>
        <p:txBody>
          <a:bodyPr>
            <a:normAutofit/>
          </a:bodyPr>
          <a:lstStyle/>
          <a:p>
            <a:pPr lvl="1"/>
            <a:r>
              <a:rPr lang="en-US" dirty="0"/>
              <a:t>13-express/01-Activities/13-StarWars-6</a:t>
            </a:r>
          </a:p>
          <a:p>
            <a:pPr lvl="1"/>
            <a:r>
              <a:rPr dirty="0"/>
              <a:t>Look at the line under the </a:t>
            </a:r>
            <a:r>
              <a:rPr sz="1800" dirty="0" err="1">
                <a:latin typeface="Courier"/>
              </a:rPr>
              <a:t>app.get</a:t>
            </a:r>
            <a:r>
              <a:rPr sz="1800" dirty="0">
                <a:latin typeface="Courier"/>
              </a:rPr>
              <a:t>('/')</a:t>
            </a:r>
            <a:r>
              <a:rPr dirty="0"/>
              <a:t> route. </a:t>
            </a:r>
            <a:endParaRPr lang="en-US" dirty="0"/>
          </a:p>
          <a:p>
            <a:pPr lvl="1"/>
            <a:r>
              <a:rPr dirty="0"/>
              <a:t>Point out to students the use of the </a:t>
            </a:r>
            <a:r>
              <a:rPr sz="1800" dirty="0" err="1">
                <a:latin typeface="Courier"/>
              </a:rPr>
              <a:t>res.sendFile</a:t>
            </a:r>
            <a:r>
              <a:rPr dirty="0"/>
              <a:t> code. </a:t>
            </a:r>
            <a:endParaRPr lang="en-US" dirty="0"/>
          </a:p>
          <a:p>
            <a:pPr lvl="1"/>
            <a:r>
              <a:rPr dirty="0"/>
              <a:t>This code is used to send users a specific HTML file in response to their visiting a route.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lvl="0"/>
            <a:r>
              <a:rPr lang="en-US" dirty="0"/>
              <a:t>17. Instructor Do: </a:t>
            </a:r>
            <a:br>
              <a:rPr lang="en-US" dirty="0"/>
            </a:br>
            <a:r>
              <a:rPr lang="en-US" dirty="0"/>
              <a:t>Demo </a:t>
            </a:r>
            <a:r>
              <a:rPr lang="en-US" dirty="0" err="1"/>
              <a:t>sendFile</a:t>
            </a:r>
            <a:r>
              <a:rPr lang="en-US" dirty="0"/>
              <a:t> </a:t>
            </a:r>
            <a:br>
              <a:rPr lang="en-US" dirty="0"/>
            </a:br>
            <a:r>
              <a:rPr lang="en-US" dirty="0"/>
              <a:t>(7:15 PM - 8:25 PM) (10 mins)</a:t>
            </a:r>
            <a:endParaRPr dirty="0"/>
          </a:p>
        </p:txBody>
      </p:sp>
      <p:sp>
        <p:nvSpPr>
          <p:cNvPr id="3" name="Content Placeholder 2"/>
          <p:cNvSpPr>
            <a:spLocks noGrp="1"/>
          </p:cNvSpPr>
          <p:nvPr>
            <p:ph idx="1"/>
          </p:nvPr>
        </p:nvSpPr>
        <p:spPr>
          <a:xfrm>
            <a:off x="0" y="1847088"/>
            <a:ext cx="12191999" cy="4136266"/>
          </a:xfrm>
        </p:spPr>
        <p:txBody>
          <a:bodyPr>
            <a:normAutofit lnSpcReduction="10000"/>
          </a:bodyPr>
          <a:lstStyle/>
          <a:p>
            <a:pPr marL="0" lvl="1"/>
            <a:r>
              <a:rPr dirty="0"/>
              <a:t>Be sure to point out how we make use of the built in </a:t>
            </a:r>
            <a:r>
              <a:rPr sz="1800" dirty="0">
                <a:latin typeface="Courier"/>
              </a:rPr>
              <a:t>path</a:t>
            </a:r>
            <a:r>
              <a:rPr dirty="0"/>
              <a:t> library to join relative and absolute file paths.</a:t>
            </a:r>
            <a:r>
              <a:rPr lang="en-US" dirty="0"/>
              <a:t> </a:t>
            </a:r>
          </a:p>
          <a:p>
            <a:pPr marL="0" lvl="1"/>
            <a:r>
              <a:rPr dirty="0"/>
              <a:t>In this case, we </a:t>
            </a:r>
            <a:r>
              <a:rPr b="1" dirty="0"/>
              <a:t>could</a:t>
            </a:r>
            <a:r>
              <a:rPr dirty="0"/>
              <a:t> just omit </a:t>
            </a:r>
            <a:r>
              <a:rPr sz="1800" dirty="0" err="1">
                <a:latin typeface="Courier"/>
              </a:rPr>
              <a:t>path.join</a:t>
            </a:r>
            <a:r>
              <a:rPr dirty="0"/>
              <a:t> pass </a:t>
            </a:r>
            <a:r>
              <a:rPr sz="1800" dirty="0" err="1">
                <a:latin typeface="Courier"/>
              </a:rPr>
              <a:t>sendFile</a:t>
            </a:r>
            <a:r>
              <a:rPr dirty="0"/>
              <a:t> relatives paths to the HTML files instead, but it’s safer to provide absolute paths in case our Express app is ever started from a different directory. </a:t>
            </a:r>
            <a:endParaRPr lang="en-US" dirty="0"/>
          </a:p>
          <a:p>
            <a:pPr marL="0" lvl="1"/>
            <a:r>
              <a:rPr dirty="0"/>
              <a:t>Normally this would be an issue, since absolute paths will almost always be different on different computers, as well as on Heroku. </a:t>
            </a:r>
            <a:endParaRPr lang="en-US" dirty="0"/>
          </a:p>
          <a:p>
            <a:pPr marL="0" lvl="1"/>
            <a:r>
              <a:rPr dirty="0"/>
              <a:t>Thankfully we can make use of Node’s built in </a:t>
            </a:r>
            <a:r>
              <a:rPr sz="1800" dirty="0">
                <a:latin typeface="Courier"/>
              </a:rPr>
              <a:t>path</a:t>
            </a:r>
            <a:r>
              <a:rPr dirty="0"/>
              <a:t> library. </a:t>
            </a:r>
            <a:r>
              <a:rPr sz="1800" dirty="0" err="1">
                <a:latin typeface="Courier"/>
              </a:rPr>
              <a:t>path.join</a:t>
            </a:r>
            <a:r>
              <a:rPr dirty="0"/>
              <a:t> </a:t>
            </a:r>
            <a:endParaRPr lang="en-US" dirty="0"/>
          </a:p>
          <a:p>
            <a:pPr marL="0" lvl="1"/>
            <a:r>
              <a:rPr dirty="0"/>
              <a:t>is a function which accepts any number of String arguments, which are also expected to be file paths or partial file paths. </a:t>
            </a:r>
            <a:r>
              <a:rPr sz="1800" dirty="0" err="1">
                <a:latin typeface="Courier"/>
              </a:rPr>
              <a:t>path.join</a:t>
            </a:r>
            <a:r>
              <a:rPr dirty="0"/>
              <a:t> takes the passed in file paths, combines them into a new path, and returns it.</a:t>
            </a:r>
          </a:p>
          <a:p>
            <a:pPr marL="0" lvl="1"/>
            <a:r>
              <a:rPr dirty="0"/>
              <a:t>The </a:t>
            </a:r>
            <a:r>
              <a:rPr sz="1800" dirty="0">
                <a:latin typeface="Courier"/>
              </a:rPr>
              <a:t>__</a:t>
            </a:r>
            <a:r>
              <a:rPr sz="1800" dirty="0" err="1">
                <a:latin typeface="Courier"/>
              </a:rPr>
              <a:t>dirname</a:t>
            </a:r>
            <a:r>
              <a:rPr dirty="0"/>
              <a:t> keyword is built into Node and available in every JavaScript file on the server. </a:t>
            </a:r>
            <a:endParaRPr lang="en-US" dirty="0"/>
          </a:p>
          <a:p>
            <a:pPr marL="0" lvl="1"/>
            <a:r>
              <a:rPr dirty="0"/>
              <a:t>It’s always equal to a the absolute path of the current directory. </a:t>
            </a:r>
            <a:endParaRPr lang="en-US" dirty="0"/>
          </a:p>
          <a:p>
            <a:pPr marL="0" lvl="1"/>
            <a:r>
              <a:rPr dirty="0"/>
              <a:t>By passing </a:t>
            </a:r>
            <a:r>
              <a:rPr sz="1800" dirty="0">
                <a:latin typeface="Courier"/>
              </a:rPr>
              <a:t>__</a:t>
            </a:r>
            <a:r>
              <a:rPr sz="1800" dirty="0" err="1">
                <a:latin typeface="Courier"/>
              </a:rPr>
              <a:t>dirname</a:t>
            </a:r>
            <a:r>
              <a:rPr dirty="0"/>
              <a:t> as well as the relative path to the file we want to send into </a:t>
            </a:r>
            <a:r>
              <a:rPr sz="1800" dirty="0" err="1">
                <a:latin typeface="Courier"/>
              </a:rPr>
              <a:t>path.join</a:t>
            </a:r>
            <a:r>
              <a:rPr dirty="0"/>
              <a:t>, we’ll get back an absolute path to the specified file.</a:t>
            </a:r>
          </a:p>
        </p:txBody>
      </p:sp>
    </p:spTree>
    <p:extLst>
      <p:ext uri="{BB962C8B-B14F-4D97-AF65-F5344CB8AC3E}">
        <p14:creationId xmlns:p14="http://schemas.microsoft.com/office/powerpoint/2010/main" val="1479888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18. Students Do: </a:t>
            </a:r>
            <a:br>
              <a:rPr lang="en-US" dirty="0"/>
            </a:br>
            <a:r>
              <a:rPr dirty="0"/>
              <a:t>Dissect .get </a:t>
            </a:r>
            <a:r>
              <a:rPr dirty="0" err="1"/>
              <a:t>view.html</a:t>
            </a:r>
            <a:r>
              <a:rPr dirty="0"/>
              <a:t> </a:t>
            </a:r>
            <a:br>
              <a:rPr lang="en-US" dirty="0"/>
            </a:br>
            <a:r>
              <a:rPr dirty="0"/>
              <a:t>(8:</a:t>
            </a:r>
            <a:r>
              <a:rPr lang="en-US" dirty="0"/>
              <a:t>25</a:t>
            </a:r>
            <a:r>
              <a:rPr dirty="0"/>
              <a:t> PM - 8:</a:t>
            </a:r>
            <a:r>
              <a:rPr lang="en-US" dirty="0"/>
              <a:t>35</a:t>
            </a:r>
            <a:r>
              <a:rPr dirty="0"/>
              <a:t> PM) (</a:t>
            </a:r>
            <a:r>
              <a:rPr lang="en-US" dirty="0"/>
              <a:t>10</a:t>
            </a:r>
            <a:r>
              <a:rPr dirty="0"/>
              <a:t> mins)</a:t>
            </a:r>
          </a:p>
        </p:txBody>
      </p:sp>
      <p:sp>
        <p:nvSpPr>
          <p:cNvPr id="3" name="Content Placeholder 2"/>
          <p:cNvSpPr>
            <a:spLocks noGrp="1"/>
          </p:cNvSpPr>
          <p:nvPr>
            <p:ph idx="1"/>
          </p:nvPr>
        </p:nvSpPr>
        <p:spPr/>
        <p:txBody>
          <a:bodyPr/>
          <a:lstStyle/>
          <a:p>
            <a:pPr lvl="1"/>
            <a:r>
              <a:rPr lang="en-US" b="1" dirty="0"/>
              <a:t>13-express/01-Activities/13-StarWars-6</a:t>
            </a:r>
          </a:p>
          <a:p>
            <a:pPr lvl="1"/>
            <a:r>
              <a:rPr dirty="0"/>
              <a:t>Look at the file sent to you then explain to the person next to you what the </a:t>
            </a:r>
            <a:r>
              <a:rPr sz="2000" dirty="0" err="1">
                <a:latin typeface="Courier"/>
              </a:rPr>
              <a:t>res.sendFile</a:t>
            </a:r>
            <a:r>
              <a:rPr dirty="0"/>
              <a:t> line does. </a:t>
            </a:r>
            <a:endParaRPr lang="en-US" dirty="0"/>
          </a:p>
          <a:p>
            <a:pPr lvl="1"/>
            <a:r>
              <a:rPr dirty="0"/>
              <a:t>Then try creating a new HTML file and routing to that one instead.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19. Instructor Do: </a:t>
            </a:r>
            <a:br>
              <a:rPr lang="en-US" dirty="0"/>
            </a:br>
            <a:r>
              <a:rPr dirty="0"/>
              <a:t>Review Activity </a:t>
            </a:r>
            <a:br>
              <a:rPr lang="en-US" dirty="0"/>
            </a:br>
            <a:r>
              <a:rPr dirty="0"/>
              <a:t>(8:</a:t>
            </a:r>
            <a:r>
              <a:rPr lang="en-US" dirty="0"/>
              <a:t>35</a:t>
            </a:r>
            <a:r>
              <a:rPr dirty="0"/>
              <a:t> PM - 8:</a:t>
            </a:r>
            <a:r>
              <a:rPr lang="en-US" dirty="0"/>
              <a:t>40</a:t>
            </a:r>
            <a:r>
              <a:rPr dirty="0"/>
              <a:t> PM) (</a:t>
            </a:r>
            <a:r>
              <a:rPr lang="en-US" dirty="0"/>
              <a:t>05 </a:t>
            </a:r>
            <a:r>
              <a:rPr dirty="0"/>
              <a:t>mins)</a:t>
            </a:r>
          </a:p>
        </p:txBody>
      </p:sp>
      <p:sp>
        <p:nvSpPr>
          <p:cNvPr id="3" name="Content Placeholder 2"/>
          <p:cNvSpPr>
            <a:spLocks noGrp="1"/>
          </p:cNvSpPr>
          <p:nvPr>
            <p:ph idx="1"/>
          </p:nvPr>
        </p:nvSpPr>
        <p:spPr/>
        <p:txBody>
          <a:bodyPr/>
          <a:lstStyle/>
          <a:p>
            <a:pPr lvl="1"/>
            <a:r>
              <a:rPr dirty="0"/>
              <a:t>Review the previous exercise and answer any questions. </a:t>
            </a:r>
            <a:endParaRPr lang="en-US" dirty="0"/>
          </a:p>
          <a:p>
            <a:pPr lvl="1"/>
            <a:r>
              <a:rPr dirty="0"/>
              <a:t>Try to get students to think about the distinction between routing users to “data” and routing them to rendered “HTML” pages. </a:t>
            </a:r>
            <a:endParaRPr lang="en-US" dirty="0"/>
          </a:p>
          <a:p>
            <a:pPr lvl="1"/>
            <a:r>
              <a:rPr dirty="0"/>
              <a:t>Try to get them to think about when you would use </a:t>
            </a:r>
            <a:endParaRPr lang="en-US" dirty="0"/>
          </a:p>
          <a:p>
            <a:pPr lvl="2"/>
            <a:r>
              <a:rPr dirty="0" err="1">
                <a:latin typeface="Courier"/>
              </a:rPr>
              <a:t>res.json</a:t>
            </a:r>
            <a:r>
              <a:rPr dirty="0"/>
              <a:t> and when you would use </a:t>
            </a:r>
            <a:endParaRPr lang="en-US" dirty="0"/>
          </a:p>
          <a:p>
            <a:pPr lvl="2"/>
            <a:r>
              <a:rPr dirty="0" err="1">
                <a:latin typeface="Courier"/>
              </a:rPr>
              <a:t>res.sendFile</a:t>
            </a:r>
            <a:r>
              <a:rPr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20. Instructor Do: </a:t>
            </a:r>
            <a:br>
              <a:rPr lang="en-US" dirty="0"/>
            </a:br>
            <a:r>
              <a:rPr dirty="0"/>
              <a:t>Demo Complete Application </a:t>
            </a:r>
            <a:br>
              <a:rPr lang="en-US" dirty="0"/>
            </a:br>
            <a:r>
              <a:rPr dirty="0"/>
              <a:t>(8:</a:t>
            </a:r>
            <a:r>
              <a:rPr lang="en-US" dirty="0"/>
              <a:t>40</a:t>
            </a:r>
            <a:r>
              <a:rPr dirty="0"/>
              <a:t> PM - 8:</a:t>
            </a:r>
            <a:r>
              <a:rPr lang="en-US" dirty="0"/>
              <a:t>45</a:t>
            </a:r>
            <a:r>
              <a:rPr dirty="0"/>
              <a:t> PM) (0</a:t>
            </a:r>
            <a:r>
              <a:rPr lang="en-US" dirty="0"/>
              <a:t>5</a:t>
            </a:r>
            <a:r>
              <a:rPr dirty="0"/>
              <a:t> mins)</a:t>
            </a:r>
          </a:p>
        </p:txBody>
      </p:sp>
      <p:sp>
        <p:nvSpPr>
          <p:cNvPr id="3" name="Content Placeholder 2"/>
          <p:cNvSpPr>
            <a:spLocks noGrp="1"/>
          </p:cNvSpPr>
          <p:nvPr>
            <p:ph idx="1"/>
          </p:nvPr>
        </p:nvSpPr>
        <p:spPr/>
        <p:txBody>
          <a:bodyPr/>
          <a:lstStyle/>
          <a:p>
            <a:pPr lvl="1"/>
            <a:r>
              <a:rPr lang="en-US" dirty="0"/>
              <a:t>13-express/01-Activities/14-FinalStarwarsApp</a:t>
            </a:r>
          </a:p>
          <a:p>
            <a:pPr lvl="1"/>
            <a:r>
              <a:rPr dirty="0"/>
              <a:t>Walk students through the overall folder structure and </a:t>
            </a:r>
            <a:endParaRPr lang="en-US" dirty="0"/>
          </a:p>
          <a:p>
            <a:pPr lvl="1"/>
            <a:r>
              <a:rPr dirty="0"/>
              <a:t>how there is a mix of the </a:t>
            </a:r>
            <a:r>
              <a:rPr sz="1800" dirty="0" err="1">
                <a:latin typeface="Courier"/>
              </a:rPr>
              <a:t>server.js</a:t>
            </a:r>
            <a:r>
              <a:rPr dirty="0"/>
              <a:t> file </a:t>
            </a:r>
            <a:endParaRPr lang="en-US" dirty="0"/>
          </a:p>
          <a:p>
            <a:pPr lvl="1"/>
            <a:r>
              <a:rPr dirty="0"/>
              <a:t>and the HTML files which will be relayed to users. </a:t>
            </a:r>
            <a:endParaRPr lang="en-US" dirty="0"/>
          </a:p>
          <a:p>
            <a:pPr lvl="1"/>
            <a:r>
              <a:rPr dirty="0"/>
              <a:t>Also point out how we have a new </a:t>
            </a:r>
            <a:r>
              <a:rPr sz="1800" dirty="0" err="1">
                <a:latin typeface="Courier"/>
              </a:rPr>
              <a:t>add.html</a:t>
            </a:r>
            <a:r>
              <a:rPr dirty="0"/>
              <a:t> file.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21. Students Do: </a:t>
            </a:r>
            <a:br>
              <a:rPr lang="en-US" dirty="0"/>
            </a:br>
            <a:r>
              <a:rPr dirty="0"/>
              <a:t>Dissect .post </a:t>
            </a:r>
            <a:br>
              <a:rPr lang="en-US" dirty="0"/>
            </a:br>
            <a:r>
              <a:rPr dirty="0"/>
              <a:t>(8:</a:t>
            </a:r>
            <a:r>
              <a:rPr lang="en-US" dirty="0"/>
              <a:t>45</a:t>
            </a:r>
            <a:r>
              <a:rPr dirty="0"/>
              <a:t> PM - 8:</a:t>
            </a:r>
            <a:r>
              <a:rPr lang="en-US" dirty="0"/>
              <a:t>50</a:t>
            </a:r>
            <a:r>
              <a:rPr dirty="0"/>
              <a:t> PM) (0</a:t>
            </a:r>
            <a:r>
              <a:rPr lang="en-US" dirty="0"/>
              <a:t>5</a:t>
            </a:r>
            <a:r>
              <a:rPr dirty="0"/>
              <a:t> mins)</a:t>
            </a:r>
          </a:p>
        </p:txBody>
      </p:sp>
      <p:sp>
        <p:nvSpPr>
          <p:cNvPr id="3" name="Content Placeholder 2"/>
          <p:cNvSpPr>
            <a:spLocks noGrp="1"/>
          </p:cNvSpPr>
          <p:nvPr>
            <p:ph idx="1"/>
          </p:nvPr>
        </p:nvSpPr>
        <p:spPr>
          <a:xfrm>
            <a:off x="188843" y="1847088"/>
            <a:ext cx="10866011" cy="4136266"/>
          </a:xfrm>
        </p:spPr>
        <p:txBody>
          <a:bodyPr/>
          <a:lstStyle/>
          <a:p>
            <a:pPr lvl="1"/>
            <a:r>
              <a:rPr lang="en-US" dirty="0"/>
              <a:t>13-express/01-Activities/14-FinalStarwarsApp</a:t>
            </a:r>
          </a:p>
          <a:p>
            <a:pPr lvl="1"/>
            <a:r>
              <a:rPr dirty="0"/>
              <a:t>Spend a few moments looking over the code sent to you. </a:t>
            </a:r>
            <a:endParaRPr lang="en-US" dirty="0"/>
          </a:p>
          <a:p>
            <a:pPr lvl="1"/>
            <a:r>
              <a:rPr dirty="0"/>
              <a:t>First, get the server running, then begin to dissect the JavaScript code found at the bottom of </a:t>
            </a:r>
            <a:r>
              <a:rPr sz="2000" dirty="0" err="1">
                <a:latin typeface="Courier"/>
              </a:rPr>
              <a:t>add.html</a:t>
            </a:r>
            <a:r>
              <a:rPr dirty="0"/>
              <a:t>.</a:t>
            </a:r>
          </a:p>
          <a:p>
            <a:pPr lvl="1"/>
            <a:r>
              <a:rPr dirty="0"/>
              <a:t>Explain to one another </a:t>
            </a:r>
            <a:endParaRPr lang="en-US" dirty="0"/>
          </a:p>
          <a:p>
            <a:pPr lvl="2"/>
            <a:r>
              <a:rPr dirty="0"/>
              <a:t>what the code does, </a:t>
            </a:r>
            <a:endParaRPr lang="en-US" dirty="0"/>
          </a:p>
          <a:p>
            <a:pPr lvl="2"/>
            <a:r>
              <a:rPr dirty="0"/>
              <a:t>what its for, and </a:t>
            </a:r>
            <a:endParaRPr lang="en-US" dirty="0"/>
          </a:p>
          <a:p>
            <a:pPr lvl="2"/>
            <a:r>
              <a:rPr dirty="0"/>
              <a:t>why its relevant to the application so far. </a:t>
            </a:r>
            <a:endParaRPr lang="en-US" dirty="0"/>
          </a:p>
          <a:p>
            <a:pPr lvl="2"/>
            <a:r>
              <a:rPr dirty="0"/>
              <a:t>Be sure to explain to one another what the </a:t>
            </a:r>
            <a:r>
              <a:rPr sz="1800" dirty="0">
                <a:latin typeface="Courier"/>
              </a:rPr>
              <a:t>$.post</a:t>
            </a:r>
            <a:r>
              <a:rPr dirty="0"/>
              <a:t> code is doing.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22. Instructor Do: </a:t>
            </a:r>
            <a:br>
              <a:rPr lang="en-US" dirty="0"/>
            </a:br>
            <a:r>
              <a:rPr dirty="0"/>
              <a:t>Review Activity </a:t>
            </a:r>
            <a:br>
              <a:rPr lang="en-US" dirty="0"/>
            </a:br>
            <a:r>
              <a:rPr dirty="0"/>
              <a:t>(8:</a:t>
            </a:r>
            <a:r>
              <a:rPr lang="en-US" dirty="0"/>
              <a:t>50</a:t>
            </a:r>
            <a:r>
              <a:rPr dirty="0"/>
              <a:t> PM - 8:</a:t>
            </a:r>
            <a:r>
              <a:rPr lang="en-US" dirty="0"/>
              <a:t>55</a:t>
            </a:r>
            <a:r>
              <a:rPr dirty="0"/>
              <a:t> PM) (0</a:t>
            </a:r>
            <a:r>
              <a:rPr lang="en-US" dirty="0"/>
              <a:t>5</a:t>
            </a:r>
            <a:r>
              <a:rPr dirty="0"/>
              <a:t> mins)</a:t>
            </a:r>
          </a:p>
        </p:txBody>
      </p:sp>
      <p:sp>
        <p:nvSpPr>
          <p:cNvPr id="3" name="Content Placeholder 2"/>
          <p:cNvSpPr>
            <a:spLocks noGrp="1"/>
          </p:cNvSpPr>
          <p:nvPr>
            <p:ph idx="1"/>
          </p:nvPr>
        </p:nvSpPr>
        <p:spPr/>
        <p:txBody>
          <a:bodyPr/>
          <a:lstStyle/>
          <a:p>
            <a:pPr lvl="1"/>
            <a:r>
              <a:rPr dirty="0"/>
              <a:t>Walk students through the meaning of the JavaScript in </a:t>
            </a:r>
            <a:r>
              <a:rPr sz="1800" dirty="0" err="1">
                <a:latin typeface="Courier"/>
              </a:rPr>
              <a:t>add.html</a:t>
            </a:r>
            <a:r>
              <a:rPr dirty="0"/>
              <a:t>. </a:t>
            </a:r>
            <a:endParaRPr lang="en-US" dirty="0"/>
          </a:p>
          <a:p>
            <a:pPr lvl="1"/>
            <a:r>
              <a:rPr dirty="0"/>
              <a:t>Go line by line and explain how jQuery is used to grab the values in the form </a:t>
            </a:r>
            <a:endParaRPr lang="en-US" dirty="0"/>
          </a:p>
          <a:p>
            <a:pPr lvl="1"/>
            <a:r>
              <a:rPr dirty="0"/>
              <a:t>– then immediately POSTs these values to the API. </a:t>
            </a:r>
            <a:endParaRPr lang="en-US" dirty="0"/>
          </a:p>
          <a:p>
            <a:pPr lvl="1"/>
            <a:r>
              <a:rPr dirty="0"/>
              <a:t>The API then saves the records into the database.</a:t>
            </a:r>
            <a:endParaRPr lang="en-US" dirty="0"/>
          </a:p>
          <a:p>
            <a:pPr lvl="1"/>
            <a:r>
              <a:rPr dirty="0"/>
              <a:t>Then encourage students to look back at their class repository when completing the homework as there will be additional examples on folder structure relevant to their homework assignment.</a:t>
            </a:r>
          </a:p>
          <a:p>
            <a:pPr lvl="1"/>
            <a:r>
              <a:rPr lang="en-US" dirty="0"/>
              <a:t>https://</a:t>
            </a:r>
            <a:r>
              <a:rPr lang="en-US" dirty="0" err="1"/>
              <a:t>youtu.be</a:t>
            </a:r>
            <a:r>
              <a:rPr lang="en-US" dirty="0"/>
              <a:t>/ygk-kNstqK0?list=PLgJ8UgkiorCmI_wKKVt5FlkTG63sQF6rr</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23. Instructor Do: </a:t>
            </a:r>
            <a:br>
              <a:rPr lang="en-US" dirty="0"/>
            </a:br>
            <a:r>
              <a:rPr dirty="0"/>
              <a:t>Introduce Heroku </a:t>
            </a:r>
            <a:br>
              <a:rPr lang="en-US" dirty="0"/>
            </a:br>
            <a:r>
              <a:rPr dirty="0"/>
              <a:t>(8:</a:t>
            </a:r>
            <a:r>
              <a:rPr lang="en-US" dirty="0"/>
              <a:t>55</a:t>
            </a:r>
            <a:r>
              <a:rPr dirty="0"/>
              <a:t> PM </a:t>
            </a:r>
            <a:r>
              <a:rPr lang="en-US" dirty="0"/>
              <a:t>–</a:t>
            </a:r>
            <a:r>
              <a:rPr dirty="0"/>
              <a:t> </a:t>
            </a:r>
            <a:r>
              <a:rPr lang="en-US" dirty="0"/>
              <a:t>9:00</a:t>
            </a:r>
            <a:r>
              <a:rPr dirty="0"/>
              <a:t> PM) (0</a:t>
            </a:r>
            <a:r>
              <a:rPr lang="en-US" dirty="0"/>
              <a:t>5</a:t>
            </a:r>
            <a:r>
              <a:rPr dirty="0"/>
              <a:t> mins)</a:t>
            </a:r>
          </a:p>
        </p:txBody>
      </p:sp>
      <p:sp>
        <p:nvSpPr>
          <p:cNvPr id="3" name="Content Placeholder 2"/>
          <p:cNvSpPr>
            <a:spLocks noGrp="1"/>
          </p:cNvSpPr>
          <p:nvPr>
            <p:ph idx="1"/>
          </p:nvPr>
        </p:nvSpPr>
        <p:spPr>
          <a:xfrm>
            <a:off x="69575" y="1847088"/>
            <a:ext cx="11966712" cy="4136266"/>
          </a:xfrm>
        </p:spPr>
        <p:txBody>
          <a:bodyPr>
            <a:normAutofit fontScale="85000" lnSpcReduction="10000"/>
          </a:bodyPr>
          <a:lstStyle/>
          <a:p>
            <a:r>
              <a:rPr dirty="0"/>
              <a:t>Ask students what we’ve been using so far to deploy, and ask if anyone has any idea why that solution might not work now.</a:t>
            </a:r>
          </a:p>
          <a:p>
            <a:pPr lvl="1"/>
            <a:r>
              <a:rPr dirty="0"/>
              <a:t>GitHub Pages only hosts “static” pages, and doesn’t support the server side of our application.</a:t>
            </a:r>
          </a:p>
          <a:p>
            <a:pPr lvl="1"/>
            <a:r>
              <a:rPr dirty="0"/>
              <a:t>Explain that GitHub Pages won’t actually run any code for your app, </a:t>
            </a:r>
            <a:endParaRPr lang="en-US" dirty="0"/>
          </a:p>
          <a:p>
            <a:pPr lvl="1"/>
            <a:r>
              <a:rPr dirty="0"/>
              <a:t>it just hosts your HTML, CSS, JS, and other static files. </a:t>
            </a:r>
            <a:endParaRPr lang="en-US" dirty="0"/>
          </a:p>
          <a:p>
            <a:pPr lvl="1"/>
            <a:r>
              <a:rPr dirty="0"/>
              <a:t>It’s similar to accessing your local files through your browser, only they’re on a publicly accessible machine.</a:t>
            </a:r>
          </a:p>
          <a:p>
            <a:r>
              <a:rPr dirty="0"/>
              <a:t>That means we need something that will both host our files </a:t>
            </a:r>
            <a:r>
              <a:rPr i="1" dirty="0"/>
              <a:t>and</a:t>
            </a:r>
            <a:r>
              <a:rPr dirty="0"/>
              <a:t> run our server-side code.</a:t>
            </a:r>
          </a:p>
          <a:p>
            <a:r>
              <a:rPr lang="en-US" dirty="0"/>
              <a:t>Suggestions</a:t>
            </a:r>
            <a:r>
              <a:rPr dirty="0"/>
              <a:t> to use to host our full-stack application.</a:t>
            </a:r>
          </a:p>
          <a:p>
            <a:r>
              <a:rPr dirty="0"/>
              <a:t>Explain that Heroku is a platform as a service (PaaS). </a:t>
            </a:r>
            <a:endParaRPr lang="en-US" dirty="0"/>
          </a:p>
          <a:p>
            <a:r>
              <a:rPr dirty="0"/>
              <a:t>It allows deployment of a back-end and will start up and host your web server and server-side code for you!</a:t>
            </a:r>
          </a:p>
          <a:p>
            <a:pPr lvl="1"/>
            <a:r>
              <a:rPr dirty="0"/>
              <a:t>Explain that the value here is similar to that of GitHub Pages, but for your whole app.</a:t>
            </a:r>
          </a:p>
          <a:p>
            <a:pPr lvl="1"/>
            <a:r>
              <a:rPr dirty="0"/>
              <a:t>Heroku will manage your application and give it a public URL that anyone can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lang="en-US" dirty="0"/>
              <a:t>PRECLASS Challenge</a:t>
            </a:r>
            <a:endParaRPr dirty="0"/>
          </a:p>
        </p:txBody>
      </p:sp>
      <p:sp>
        <p:nvSpPr>
          <p:cNvPr id="3" name="Content Placeholder 2"/>
          <p:cNvSpPr>
            <a:spLocks noGrp="1"/>
          </p:cNvSpPr>
          <p:nvPr>
            <p:ph idx="1"/>
          </p:nvPr>
        </p:nvSpPr>
        <p:spPr>
          <a:xfrm>
            <a:off x="1451579" y="966958"/>
            <a:ext cx="9603275" cy="5016396"/>
          </a:xfrm>
        </p:spPr>
        <p:txBody>
          <a:bodyPr>
            <a:normAutofit/>
          </a:bodyPr>
          <a:lstStyle/>
          <a:p>
            <a:pPr marL="1270000" lvl="0" indent="0">
              <a:buNone/>
            </a:pPr>
            <a:r>
              <a:rPr lang="en-US" sz="1800" dirty="0">
                <a:latin typeface="Courier"/>
              </a:rPr>
              <a:t>What is a JavaScript Prototype?</a:t>
            </a:r>
          </a:p>
          <a:p>
            <a:pPr lvl="1"/>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31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24. Students Do: </a:t>
            </a:r>
            <a:br>
              <a:rPr lang="en-US" dirty="0"/>
            </a:br>
            <a:r>
              <a:rPr dirty="0"/>
              <a:t>Deploy to Heroku </a:t>
            </a:r>
            <a:br>
              <a:rPr lang="en-US" dirty="0"/>
            </a:br>
            <a:r>
              <a:rPr dirty="0"/>
              <a:t>(</a:t>
            </a:r>
            <a:r>
              <a:rPr lang="en-US" dirty="0"/>
              <a:t>9:00</a:t>
            </a:r>
            <a:r>
              <a:rPr dirty="0"/>
              <a:t> PM - 9:</a:t>
            </a:r>
            <a:r>
              <a:rPr lang="en-US" dirty="0"/>
              <a:t>30</a:t>
            </a:r>
            <a:r>
              <a:rPr dirty="0"/>
              <a:t> PM) (30 mins)</a:t>
            </a:r>
          </a:p>
        </p:txBody>
      </p:sp>
      <p:sp>
        <p:nvSpPr>
          <p:cNvPr id="3" name="Content Placeholder 2"/>
          <p:cNvSpPr>
            <a:spLocks noGrp="1"/>
          </p:cNvSpPr>
          <p:nvPr>
            <p:ph idx="1"/>
          </p:nvPr>
        </p:nvSpPr>
        <p:spPr/>
        <p:txBody>
          <a:bodyPr>
            <a:normAutofit/>
          </a:bodyPr>
          <a:lstStyle/>
          <a:p>
            <a:r>
              <a:rPr lang="en-US" dirty="0"/>
              <a:t>H</a:t>
            </a:r>
            <a:r>
              <a:rPr dirty="0"/>
              <a:t>ost that Star Wars app,</a:t>
            </a:r>
            <a:r>
              <a:rPr lang="en-US" dirty="0"/>
              <a:t> on Heroku</a:t>
            </a:r>
            <a:endParaRPr dirty="0"/>
          </a:p>
          <a:p>
            <a:r>
              <a:rPr lang="en-US" dirty="0"/>
              <a:t>L</a:t>
            </a:r>
            <a:r>
              <a:rPr dirty="0"/>
              <a:t>ogin to their Heroku accounts online.</a:t>
            </a:r>
            <a:r>
              <a:rPr lang="en-US" dirty="0"/>
              <a:t> – if you can remember!</a:t>
            </a:r>
          </a:p>
          <a:p>
            <a:r>
              <a:rPr sz="2200" dirty="0">
                <a:latin typeface="Courier"/>
              </a:rPr>
              <a:t>01-Activities/14-FinalStarWarsApp</a:t>
            </a:r>
            <a:r>
              <a:rPr dirty="0"/>
              <a:t> (solution, zipped)</a:t>
            </a:r>
          </a:p>
          <a:p>
            <a:r>
              <a:rPr sz="2200" dirty="0">
                <a:latin typeface="Courier"/>
              </a:rPr>
              <a:t>03-Supplemental/</a:t>
            </a:r>
            <a:r>
              <a:rPr sz="2200" dirty="0" err="1">
                <a:latin typeface="Courier"/>
              </a:rPr>
              <a:t>HerokuGuide</a:t>
            </a:r>
            <a:r>
              <a:rPr dirty="0"/>
              <a:t> (slacked out or link to class repo posted)</a:t>
            </a:r>
            <a:endParaRPr b="1" dirty="0"/>
          </a:p>
          <a:p>
            <a:r>
              <a:rPr dirty="0"/>
              <a:t>Push the finished Star Wars app to </a:t>
            </a:r>
            <a:r>
              <a:rPr dirty="0" err="1"/>
              <a:t>heroku</a:t>
            </a:r>
            <a:r>
              <a:rPr dirty="0"/>
              <a:t> following the steps from the guide.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24. Students Do: </a:t>
            </a:r>
            <a:br>
              <a:rPr lang="en-US" dirty="0"/>
            </a:br>
            <a:r>
              <a:rPr dirty="0"/>
              <a:t>Deploy to Heroku </a:t>
            </a:r>
            <a:br>
              <a:rPr lang="en-US" dirty="0"/>
            </a:br>
            <a:r>
              <a:rPr dirty="0"/>
              <a:t>(</a:t>
            </a:r>
            <a:r>
              <a:rPr lang="en-US" dirty="0"/>
              <a:t>9:00</a:t>
            </a:r>
            <a:r>
              <a:rPr dirty="0"/>
              <a:t> PM - 9:</a:t>
            </a:r>
            <a:r>
              <a:rPr lang="en-US" dirty="0"/>
              <a:t>30</a:t>
            </a:r>
            <a:r>
              <a:rPr dirty="0"/>
              <a:t> PM) (30 mins)</a:t>
            </a:r>
          </a:p>
        </p:txBody>
      </p:sp>
      <p:sp>
        <p:nvSpPr>
          <p:cNvPr id="3" name="Content Placeholder 2"/>
          <p:cNvSpPr>
            <a:spLocks noGrp="1"/>
          </p:cNvSpPr>
          <p:nvPr>
            <p:ph idx="1"/>
          </p:nvPr>
        </p:nvSpPr>
        <p:spPr/>
        <p:txBody>
          <a:bodyPr>
            <a:normAutofit/>
          </a:bodyPr>
          <a:lstStyle/>
          <a:p>
            <a:r>
              <a:rPr lang="en-US" b="1" dirty="0"/>
              <a:t>BONUS:</a:t>
            </a:r>
            <a:r>
              <a:rPr lang="en-US" dirty="0"/>
              <a:t> Begin making the below additional page for your Star Wars app. Push those changes up as you build the new feature. Specifically, this will require:</a:t>
            </a:r>
          </a:p>
          <a:p>
            <a:pPr lvl="1"/>
            <a:r>
              <a:rPr lang="en-US" dirty="0"/>
              <a:t>Create a new page on your Star Wars website that displays a table of ALL characters in the database. This will involve at minimum:</a:t>
            </a:r>
          </a:p>
          <a:p>
            <a:pPr lvl="2"/>
            <a:r>
              <a:rPr lang="en-US" dirty="0"/>
              <a:t>Creating a route in the </a:t>
            </a:r>
            <a:r>
              <a:rPr lang="en-US" dirty="0" err="1"/>
              <a:t>server.js</a:t>
            </a:r>
            <a:r>
              <a:rPr lang="en-US" dirty="0"/>
              <a:t> file for displaying data</a:t>
            </a:r>
          </a:p>
          <a:p>
            <a:pPr lvl="2"/>
            <a:r>
              <a:rPr lang="en-US" dirty="0"/>
              <a:t>Creating a route in the </a:t>
            </a:r>
            <a:r>
              <a:rPr lang="en-US" dirty="0" err="1"/>
              <a:t>server.js</a:t>
            </a:r>
            <a:r>
              <a:rPr lang="en-US" dirty="0"/>
              <a:t> file for sending users a new HTML file</a:t>
            </a:r>
          </a:p>
          <a:p>
            <a:pPr lvl="2"/>
            <a:r>
              <a:rPr lang="en-US" dirty="0"/>
              <a:t>Creating an HTML file that grabs data from the server.</a:t>
            </a:r>
          </a:p>
          <a:p>
            <a:r>
              <a:rPr lang="en-US" dirty="0"/>
              <a:t>Be sure to walk around and help students as they hit snags or have problems pushing to </a:t>
            </a:r>
            <a:r>
              <a:rPr lang="en-US" dirty="0" err="1"/>
              <a:t>heroku</a:t>
            </a:r>
            <a:r>
              <a:rPr lang="en-US" dirty="0"/>
              <a:t>, consulting the troubleshooting tips below as needed.</a:t>
            </a:r>
          </a:p>
        </p:txBody>
      </p:sp>
    </p:spTree>
    <p:extLst>
      <p:ext uri="{BB962C8B-B14F-4D97-AF65-F5344CB8AC3E}">
        <p14:creationId xmlns:p14="http://schemas.microsoft.com/office/powerpoint/2010/main" val="3103873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5983354"/>
          </a:xfrm>
        </p:spPr>
        <p:txBody>
          <a:bodyPr>
            <a:normAutofit fontScale="62500" lnSpcReduction="20000"/>
          </a:bodyPr>
          <a:lstStyle/>
          <a:p>
            <a:pPr marL="0" lvl="0" indent="0">
              <a:spcBef>
                <a:spcPts val="3000"/>
              </a:spcBef>
              <a:buNone/>
            </a:pPr>
            <a:r>
              <a:rPr b="1" dirty="0"/>
              <a:t>Troubleshooting Guide</a:t>
            </a:r>
          </a:p>
          <a:p>
            <a:r>
              <a:rPr b="1" dirty="0"/>
              <a:t>Forgetting to git “add -A, git commit -m”:</a:t>
            </a:r>
            <a:r>
              <a:rPr dirty="0"/>
              <a:t> Often students will completely skip the step where they save and commit their changes prior to pushing to GitHub. This will mean their web page is essentially blank. As a starting point, ensure their code is present in GitHub before tinkering with Heroku issues. If they have no code in GitHub, they certainly have no code in Heroku</a:t>
            </a:r>
          </a:p>
          <a:p>
            <a:r>
              <a:rPr b="1" dirty="0"/>
              <a:t>Images and/or CSS not appearing:</a:t>
            </a:r>
            <a:r>
              <a:rPr dirty="0"/>
              <a:t> All filenames and paths are case sensitive. Ensure that all links in HTML are using case-sensitive paths that match the folder directories casing.</a:t>
            </a:r>
          </a:p>
          <a:p>
            <a:r>
              <a:rPr b="1" dirty="0"/>
              <a:t>Not using relative paths:</a:t>
            </a:r>
            <a:r>
              <a:rPr dirty="0"/>
              <a:t> Students using absolute paths to reference their CSS, JS, or image files. Help them to convert these to relative paths.</a:t>
            </a:r>
          </a:p>
          <a:p>
            <a:r>
              <a:rPr b="1" dirty="0"/>
              <a:t>Not knowing where their site deployed:</a:t>
            </a:r>
            <a:r>
              <a:rPr dirty="0"/>
              <a:t> Show students that they need to login to the site and they will see the new app deployed on their menu. Then help them go to Settings and scroll until you see the “Heroku Domain”.</a:t>
            </a:r>
          </a:p>
          <a:p>
            <a:r>
              <a:rPr b="1" dirty="0"/>
              <a:t>Heroku Login not working on Windows:</a:t>
            </a:r>
            <a:r>
              <a:rPr dirty="0"/>
              <a:t> For first time Windows Users, you need to use </a:t>
            </a:r>
            <a:r>
              <a:rPr dirty="0" err="1">
                <a:latin typeface="Courier"/>
              </a:rPr>
              <a:t>cmd.exe</a:t>
            </a:r>
            <a:r>
              <a:rPr dirty="0"/>
              <a:t> to login to Heroku. If you do not do this, bash will likely prevent you from logging in and you will be unable to proceed with Heroku Steps.</a:t>
            </a:r>
          </a:p>
          <a:p>
            <a:r>
              <a:rPr b="1" dirty="0"/>
              <a:t>More than five Heroku apps:</a:t>
            </a:r>
            <a:r>
              <a:rPr dirty="0"/>
              <a:t> As students progress in the course, they will have many more Heroku apps. Once you get to five apps, Heroku requires users to authenticate their identity with a credit card. This credit card won’t be charged, but its a requirement to have more than five active apps.</a:t>
            </a:r>
          </a:p>
          <a:p>
            <a:r>
              <a:rPr b="1" dirty="0"/>
              <a:t>Not using environment variable for port:</a:t>
            </a:r>
            <a:r>
              <a:rPr dirty="0"/>
              <a:t> Help students update their app so that they are getting the port the app is listening on from </a:t>
            </a:r>
            <a:r>
              <a:rPr dirty="0" err="1">
                <a:latin typeface="Courier"/>
              </a:rPr>
              <a:t>process.env.PORT</a:t>
            </a:r>
            <a:r>
              <a:rPr dirty="0"/>
              <a:t>.</a:t>
            </a:r>
          </a:p>
          <a:p>
            <a:r>
              <a:rPr b="1" dirty="0"/>
              <a:t>Not having start script in </a:t>
            </a:r>
            <a:r>
              <a:rPr b="1" dirty="0" err="1">
                <a:latin typeface="Courier"/>
              </a:rPr>
              <a:t>package.json</a:t>
            </a:r>
            <a:r>
              <a:rPr b="1" dirty="0"/>
              <a:t>:</a:t>
            </a:r>
            <a:r>
              <a:rPr dirty="0"/>
              <a:t> Help students update their app so that they have a start script in the </a:t>
            </a:r>
            <a:r>
              <a:rPr dirty="0">
                <a:latin typeface="Courier"/>
              </a:rPr>
              <a:t>scripts</a:t>
            </a:r>
            <a:r>
              <a:rPr dirty="0"/>
              <a:t> block of their </a:t>
            </a:r>
            <a:r>
              <a:rPr dirty="0" err="1">
                <a:latin typeface="Courier"/>
              </a:rPr>
              <a:t>package.json</a:t>
            </a:r>
            <a:r>
              <a:rPr dirty="0"/>
              <a:t> file, and ensure that they can run </a:t>
            </a:r>
            <a:r>
              <a:rPr dirty="0" err="1">
                <a:latin typeface="Courier"/>
              </a:rPr>
              <a:t>npm</a:t>
            </a:r>
            <a:r>
              <a:rPr dirty="0">
                <a:latin typeface="Courier"/>
              </a:rPr>
              <a:t> start</a:t>
            </a:r>
            <a:r>
              <a:rPr dirty="0"/>
              <a:t> to start up their server.</a:t>
            </a:r>
          </a:p>
          <a:p>
            <a:r>
              <a:rPr b="1" dirty="0"/>
              <a:t>Not having production dependencies in </a:t>
            </a:r>
            <a:r>
              <a:rPr b="1" dirty="0" err="1">
                <a:latin typeface="Courier"/>
              </a:rPr>
              <a:t>package.json</a:t>
            </a:r>
            <a:r>
              <a:rPr b="1" dirty="0"/>
              <a:t>:</a:t>
            </a:r>
            <a:r>
              <a:rPr dirty="0"/>
              <a:t> Ensure that any required packages are listed in the </a:t>
            </a:r>
            <a:r>
              <a:rPr dirty="0">
                <a:latin typeface="Courier"/>
              </a:rPr>
              <a:t>dependencies</a:t>
            </a:r>
            <a:r>
              <a:rPr dirty="0"/>
              <a:t> block in the </a:t>
            </a:r>
            <a:r>
              <a:rPr dirty="0" err="1">
                <a:latin typeface="Courier"/>
              </a:rPr>
              <a:t>package.json</a:t>
            </a:r>
            <a:r>
              <a:rPr dirty="0"/>
              <a:t> file.</a:t>
            </a:r>
          </a:p>
          <a:p>
            <a:pPr marL="0" lvl="0" indent="0">
              <a:spcBef>
                <a:spcPts val="3000"/>
              </a:spcBef>
              <a:buNone/>
            </a:pPr>
            <a:r>
              <a:rPr b="1" dirty="0"/>
              <a:t>Resources</a:t>
            </a:r>
          </a:p>
          <a:p>
            <a:pPr lvl="1"/>
            <a:r>
              <a:rPr dirty="0">
                <a:hlinkClick r:id="rId2"/>
              </a:rPr>
              <a:t>Getting Started on Heroku with Node.js</a:t>
            </a:r>
          </a:p>
          <a:p>
            <a:pPr lvl="1"/>
            <a:r>
              <a:rPr dirty="0">
                <a:hlinkClick r:id="rId3"/>
              </a:rPr>
              <a:t>Deploying Node.js Apps on Heroku</a:t>
            </a:r>
          </a:p>
          <a:p>
            <a:pPr lvl="1"/>
            <a:r>
              <a:rPr dirty="0">
                <a:hlinkClick r:id="rId4"/>
              </a:rPr>
              <a:t>Scotch.io Heroku Node Tutorial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73505" y="1022842"/>
            <a:ext cx="11861921" cy="4524315"/>
          </a:xfrm>
          <a:prstGeom prst="rect">
            <a:avLst/>
          </a:prstGeom>
          <a:noFill/>
        </p:spPr>
        <p:txBody>
          <a:bodyPr wrap="square" rtlCol="0">
            <a:spAutoFit/>
          </a:bodyPr>
          <a:lstStyle/>
          <a:p>
            <a:pPr marL="1200150" lvl="2" indent="-285750">
              <a:buFont typeface="Arial" panose="020B0604020202020204" pitchFamily="34" charset="0"/>
              <a:buChar char="•"/>
            </a:pPr>
            <a:r>
              <a:rPr lang="en-US" sz="3200" dirty="0"/>
              <a:t>Prototypes hold properties and methods that </a:t>
            </a:r>
            <a:r>
              <a:rPr lang="en-US" sz="3200" i="1" dirty="0"/>
              <a:t>all</a:t>
            </a:r>
            <a:r>
              <a:rPr lang="en-US" sz="3200" dirty="0"/>
              <a:t> objects of that type can access.</a:t>
            </a:r>
          </a:p>
          <a:p>
            <a:pPr marL="1200150" lvl="2" indent="-285750">
              <a:buFont typeface="Arial" panose="020B0604020202020204" pitchFamily="34" charset="0"/>
              <a:buChar char="•"/>
            </a:pPr>
            <a:endParaRPr lang="en-US" sz="3200" dirty="0"/>
          </a:p>
          <a:p>
            <a:pPr marL="1200150" lvl="2" indent="-285750">
              <a:buFont typeface="Arial" panose="020B0604020202020204" pitchFamily="34" charset="0"/>
              <a:buChar char="•"/>
            </a:pPr>
            <a:r>
              <a:rPr lang="en-US" sz="3200" dirty="0"/>
              <a:t>For example, the Array prototype has the </a:t>
            </a:r>
            <a:r>
              <a:rPr lang="en-US" sz="3200" dirty="0">
                <a:latin typeface="Courier"/>
              </a:rPr>
              <a:t>push</a:t>
            </a:r>
            <a:r>
              <a:rPr lang="en-US" sz="3200" dirty="0"/>
              <a:t>, </a:t>
            </a:r>
            <a:r>
              <a:rPr lang="en-US" sz="3200" dirty="0">
                <a:latin typeface="Courier"/>
              </a:rPr>
              <a:t>map</a:t>
            </a:r>
            <a:r>
              <a:rPr lang="en-US" sz="3200" dirty="0"/>
              <a:t>, </a:t>
            </a:r>
            <a:r>
              <a:rPr lang="en-US" sz="3200" dirty="0">
                <a:latin typeface="Courier"/>
              </a:rPr>
              <a:t>any</a:t>
            </a:r>
            <a:r>
              <a:rPr lang="en-US" sz="3200" dirty="0"/>
              <a:t>, </a:t>
            </a:r>
            <a:r>
              <a:rPr lang="en-US" sz="3200" dirty="0">
                <a:latin typeface="Courier"/>
              </a:rPr>
              <a:t>filter</a:t>
            </a:r>
            <a:r>
              <a:rPr lang="en-US" sz="3200" dirty="0"/>
              <a:t>, and </a:t>
            </a:r>
            <a:r>
              <a:rPr lang="en-US" sz="3200" dirty="0">
                <a:latin typeface="Courier"/>
              </a:rPr>
              <a:t>includes</a:t>
            </a:r>
            <a:r>
              <a:rPr lang="en-US" sz="3200" dirty="0"/>
              <a:t> methods. That’s why every array can use those methods.</a:t>
            </a:r>
          </a:p>
          <a:p>
            <a:pPr marL="1200150" lvl="2" indent="-285750">
              <a:buFont typeface="Arial" panose="020B0604020202020204" pitchFamily="34" charset="0"/>
              <a:buChar char="•"/>
            </a:pPr>
            <a:endParaRPr lang="en-US" sz="3200" dirty="0"/>
          </a:p>
          <a:p>
            <a:pPr marL="1200150" lvl="2" indent="-285750">
              <a:buFont typeface="Arial" panose="020B0604020202020204" pitchFamily="34" charset="0"/>
              <a:buChar char="•"/>
            </a:pPr>
            <a:r>
              <a:rPr lang="en-US" sz="3200" dirty="0"/>
              <a:t>The prototype can be thought of as a centralized storage place for functionality that all objects of a type share access to.</a:t>
            </a:r>
          </a:p>
        </p:txBody>
      </p:sp>
    </p:spTree>
    <p:extLst>
      <p:ext uri="{BB962C8B-B14F-4D97-AF65-F5344CB8AC3E}">
        <p14:creationId xmlns:p14="http://schemas.microsoft.com/office/powerpoint/2010/main" val="248195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128001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r>
              <a:rPr lang="en-US" sz="2400" b="1" dirty="0"/>
              <a:t>Homework 12 Due Saturday, 8/10/19 by 11:59pm</a:t>
            </a:r>
          </a:p>
          <a:p>
            <a:r>
              <a:rPr lang="en-US" sz="2400" b="1" dirty="0"/>
              <a:t>(MySQL-</a:t>
            </a:r>
            <a:r>
              <a:rPr lang="en-US" sz="2400" b="1" dirty="0" err="1"/>
              <a:t>Bamazon</a:t>
            </a:r>
            <a:r>
              <a:rPr lang="en-US" sz="2400" b="1" dirty="0"/>
              <a:t> </a:t>
            </a:r>
            <a:r>
              <a:rPr lang="en-US" sz="2400" b="1" dirty="0" err="1"/>
              <a:t>Cmd</a:t>
            </a:r>
            <a:r>
              <a:rPr lang="en-US" sz="2400" b="1" dirty="0"/>
              <a:t>-Line)</a:t>
            </a:r>
          </a:p>
          <a:p>
            <a:endParaRPr lang="en-US" sz="2600" b="1" dirty="0"/>
          </a:p>
          <a:p>
            <a:r>
              <a:rPr lang="en-US" sz="2400" dirty="0"/>
              <a:t>Video Guide: </a:t>
            </a:r>
            <a:r>
              <a:rPr lang="en-US" sz="2400" b="1" dirty="0"/>
              <a:t>13-express/</a:t>
            </a:r>
            <a:r>
              <a:rPr lang="en-US" sz="2400" b="1" dirty="0" err="1"/>
              <a:t>VideoGuide.md</a:t>
            </a:r>
            <a:endParaRPr lang="en-US" sz="2400" b="1" dirty="0"/>
          </a:p>
          <a:p>
            <a:r>
              <a:rPr lang="en-US" sz="2400" dirty="0"/>
              <a:t>Use Tutors if you need them</a:t>
            </a:r>
          </a:p>
          <a:p>
            <a:r>
              <a:rPr lang="en-US" sz="2400" dirty="0"/>
              <a:t>When you get a SURVEY, be BRUTALLY HONEST!</a:t>
            </a:r>
          </a:p>
          <a:p>
            <a:endParaRPr lang="en-US" sz="2400" dirty="0"/>
          </a:p>
          <a:p>
            <a:r>
              <a:rPr lang="en-US" sz="2400" dirty="0"/>
              <a:t>Sign into </a:t>
            </a:r>
            <a:r>
              <a:rPr lang="en-US" sz="2400" dirty="0" err="1"/>
              <a:t>BootCampSpot</a:t>
            </a:r>
            <a:r>
              <a:rPr lang="en-US" sz="2400" dirty="0"/>
              <a:t> and mark your attendance</a:t>
            </a:r>
          </a:p>
          <a:p>
            <a:endParaRPr lang="en-US" sz="2400" dirty="0"/>
          </a:p>
          <a:p>
            <a:r>
              <a:rPr lang="en-US" sz="2400" dirty="0"/>
              <a:t>Any Questions from Last Time?</a:t>
            </a:r>
          </a:p>
        </p:txBody>
      </p:sp>
    </p:spTree>
    <p:extLst>
      <p:ext uri="{BB962C8B-B14F-4D97-AF65-F5344CB8AC3E}">
        <p14:creationId xmlns:p14="http://schemas.microsoft.com/office/powerpoint/2010/main" val="113103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13.2 Lesson Plan </a:t>
            </a:r>
            <a:r>
              <a:rPr lang="en-US" dirty="0"/>
              <a:t>–</a:t>
            </a:r>
            <a:r>
              <a:rPr dirty="0"/>
              <a:t> </a:t>
            </a:r>
            <a:br>
              <a:rPr lang="en-US" dirty="0"/>
            </a:br>
            <a:r>
              <a:rPr dirty="0"/>
              <a:t>Express Yourself </a:t>
            </a:r>
            <a:br>
              <a:rPr lang="en-US" dirty="0"/>
            </a:br>
            <a:r>
              <a:rPr dirty="0"/>
              <a:t>(6:30 PM)</a:t>
            </a:r>
          </a:p>
        </p:txBody>
      </p:sp>
      <p:sp>
        <p:nvSpPr>
          <p:cNvPr id="3" name="Content Placeholder 2"/>
          <p:cNvSpPr>
            <a:spLocks noGrp="1"/>
          </p:cNvSpPr>
          <p:nvPr>
            <p:ph idx="1"/>
          </p:nvPr>
        </p:nvSpPr>
        <p:spPr/>
        <p:txBody>
          <a:bodyPr>
            <a:normAutofit/>
          </a:bodyPr>
          <a:lstStyle/>
          <a:p>
            <a:pPr marL="0" lvl="0" indent="0">
              <a:spcBef>
                <a:spcPts val="3000"/>
              </a:spcBef>
              <a:buNone/>
            </a:pPr>
            <a:r>
              <a:rPr sz="3600" b="1" dirty="0"/>
              <a:t>Slideshow</a:t>
            </a:r>
            <a:r>
              <a:rPr lang="en-US" sz="3600" b="1" dirty="0"/>
              <a:t>…</a:t>
            </a:r>
            <a:endParaRPr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4. Instructor Do: </a:t>
            </a:r>
            <a:br>
              <a:rPr lang="en-US" dirty="0"/>
            </a:br>
            <a:r>
              <a:rPr dirty="0"/>
              <a:t>Demo basic routing with server1.js </a:t>
            </a:r>
            <a:br>
              <a:rPr lang="en-US" dirty="0"/>
            </a:br>
            <a:r>
              <a:rPr dirty="0"/>
              <a:t>(6:40 PM - 6:45 PM) (05 mins)</a:t>
            </a:r>
          </a:p>
        </p:txBody>
      </p:sp>
      <p:sp>
        <p:nvSpPr>
          <p:cNvPr id="3" name="Content Placeholder 2"/>
          <p:cNvSpPr>
            <a:spLocks noGrp="1"/>
          </p:cNvSpPr>
          <p:nvPr>
            <p:ph idx="1"/>
          </p:nvPr>
        </p:nvSpPr>
        <p:spPr/>
        <p:txBody>
          <a:bodyPr>
            <a:normAutofit/>
          </a:bodyPr>
          <a:lstStyle/>
          <a:p>
            <a:pPr lvl="1"/>
            <a:r>
              <a:rPr dirty="0"/>
              <a:t>Before you start working with the code go to the link: </a:t>
            </a:r>
            <a:endParaRPr lang="en-US" dirty="0"/>
          </a:p>
          <a:p>
            <a:pPr lvl="1"/>
            <a:r>
              <a:rPr lang="en-US" dirty="0">
                <a:hlinkClick r:id="rId2"/>
              </a:rPr>
              <a:t>https://starwars-express-fsf.herokuapp.com/</a:t>
            </a:r>
            <a:endParaRPr lang="en-US" dirty="0"/>
          </a:p>
          <a:p>
            <a:pPr lvl="1"/>
            <a:r>
              <a:rPr lang="en-US" dirty="0"/>
              <a:t>Star Wars “CRUD”</a:t>
            </a:r>
            <a:endParaRPr dirty="0"/>
          </a:p>
          <a:p>
            <a:pPr lvl="1"/>
            <a:endParaRPr lang="en-US" dirty="0"/>
          </a:p>
          <a:p>
            <a:pPr lvl="1"/>
            <a:r>
              <a:rPr lang="en-US" dirty="0"/>
              <a:t>API</a:t>
            </a:r>
            <a:r>
              <a:rPr dirty="0"/>
              <a:t>: </a:t>
            </a:r>
            <a:r>
              <a:rPr dirty="0">
                <a:hlinkClick r:id="rId3"/>
              </a:rPr>
              <a:t>http://starwars-express-fsf.herokuapp.com/api/</a:t>
            </a:r>
            <a:r>
              <a:rPr lang="en-US" dirty="0"/>
              <a:t>{character}</a:t>
            </a:r>
            <a:r>
              <a:rPr dirty="0"/>
              <a:t>. </a:t>
            </a:r>
            <a:endParaRPr lang="en-US" dirty="0"/>
          </a:p>
          <a:p>
            <a:pPr lvl="1"/>
            <a:r>
              <a:rPr dirty="0"/>
              <a:t>As an example: </a:t>
            </a:r>
            <a:r>
              <a:rPr dirty="0">
                <a:hlinkClick r:id="rId4"/>
              </a:rPr>
              <a:t>http://starwars-express-fsf.herokuapp.com/api/yoda</a:t>
            </a:r>
            <a:r>
              <a:rPr dirty="0"/>
              <a:t>.</a:t>
            </a:r>
            <a:endParaRPr lang="en-US" dirty="0"/>
          </a:p>
          <a:p>
            <a:pPr lvl="1"/>
            <a:endParaRPr dirty="0"/>
          </a:p>
          <a:p>
            <a:pPr lvl="1"/>
            <a:r>
              <a:rPr lang="en-US" dirty="0"/>
              <a:t>EXPRESS: </a:t>
            </a:r>
            <a:r>
              <a:rPr lang="en-US" b="1" u="sng" dirty="0"/>
              <a:t>13-express/01-Activities/08-StarWars-1/server1.js</a:t>
            </a:r>
            <a:endParaRPr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5. </a:t>
            </a:r>
            <a:r>
              <a:rPr lang="en-US" dirty="0"/>
              <a:t>EVERYONE</a:t>
            </a:r>
            <a:r>
              <a:rPr dirty="0"/>
              <a:t> Do: </a:t>
            </a:r>
            <a:br>
              <a:rPr lang="en-US" dirty="0"/>
            </a:br>
            <a:r>
              <a:rPr dirty="0"/>
              <a:t>Add Route to server1.js </a:t>
            </a:r>
            <a:br>
              <a:rPr lang="en-US" dirty="0"/>
            </a:br>
            <a:r>
              <a:rPr dirty="0"/>
              <a:t>(6:45 PM - 6:52 PM) (07 mins)</a:t>
            </a:r>
          </a:p>
        </p:txBody>
      </p:sp>
      <p:sp>
        <p:nvSpPr>
          <p:cNvPr id="3" name="Content Placeholder 2"/>
          <p:cNvSpPr>
            <a:spLocks noGrp="1"/>
          </p:cNvSpPr>
          <p:nvPr>
            <p:ph idx="1"/>
          </p:nvPr>
        </p:nvSpPr>
        <p:spPr/>
        <p:txBody>
          <a:bodyPr>
            <a:normAutofit/>
          </a:bodyPr>
          <a:lstStyle/>
          <a:p>
            <a:pPr lvl="1"/>
            <a:r>
              <a:rPr lang="en-US" dirty="0"/>
              <a:t>13-express/01-Activities/08-StarWars-1/server1.js </a:t>
            </a:r>
            <a:r>
              <a:rPr b="1" dirty="0"/>
              <a:t>File:</a:t>
            </a:r>
          </a:p>
          <a:p>
            <a:pPr lvl="1"/>
            <a:r>
              <a:rPr dirty="0"/>
              <a:t>Work with those around you to confirm your </a:t>
            </a:r>
            <a:r>
              <a:rPr sz="2000" dirty="0">
                <a:latin typeface="Courier"/>
              </a:rPr>
              <a:t>server1.js</a:t>
            </a:r>
            <a:r>
              <a:rPr dirty="0"/>
              <a:t> file working. </a:t>
            </a:r>
            <a:endParaRPr lang="en-US" dirty="0"/>
          </a:p>
          <a:p>
            <a:pPr lvl="1"/>
            <a:r>
              <a:rPr dirty="0"/>
              <a:t>This means figuring out: </a:t>
            </a:r>
            <a:endParaRPr lang="en-US" dirty="0"/>
          </a:p>
          <a:p>
            <a:pPr lvl="2"/>
            <a:r>
              <a:rPr dirty="0"/>
              <a:t>what dependencies to install, </a:t>
            </a:r>
            <a:endParaRPr lang="en-US" dirty="0"/>
          </a:p>
          <a:p>
            <a:pPr lvl="2"/>
            <a:r>
              <a:rPr dirty="0"/>
              <a:t>how to run the file, and </a:t>
            </a:r>
            <a:endParaRPr lang="en-US" dirty="0"/>
          </a:p>
          <a:p>
            <a:pPr lvl="2"/>
            <a:r>
              <a:rPr dirty="0"/>
              <a:t>how to view the resulting website in your browser. This step requires you to make ZERO changes to the code file. At this point, you are just getting the file you are given to run.</a:t>
            </a:r>
          </a:p>
          <a:p>
            <a:pPr lvl="1"/>
            <a:r>
              <a:rPr dirty="0"/>
              <a:t>Then, once you’ve gotten the original code to display in the browser, create a new </a:t>
            </a:r>
            <a:r>
              <a:rPr sz="2000" dirty="0">
                <a:latin typeface="Courier"/>
              </a:rPr>
              <a:t>Obi Wan Kenobi route</a:t>
            </a:r>
            <a:r>
              <a:rPr dirty="0"/>
              <a:t> to display Kenobi’s information. Use the comments and the previous code in the file as a guide.</a:t>
            </a:r>
          </a:p>
          <a:p>
            <a:pPr lvl="1"/>
            <a:r>
              <a:rPr dirty="0"/>
              <a:t>Help those around you when done.</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2595</Words>
  <Application>Microsoft Macintosh PowerPoint</Application>
  <PresentationFormat>Widescreen</PresentationFormat>
  <Paragraphs>195</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vt:lpstr>
      <vt:lpstr>Gill Sans MT</vt:lpstr>
      <vt:lpstr>Roboto</vt:lpstr>
      <vt:lpstr>Roboto Medium</vt:lpstr>
      <vt:lpstr>Gallery</vt:lpstr>
      <vt:lpstr>13.2 Lesson Plan –  Express Yourself  (6:30 PM)</vt:lpstr>
      <vt:lpstr>PreClass Challenge</vt:lpstr>
      <vt:lpstr>PRECLASS Challenge</vt:lpstr>
      <vt:lpstr>PrecLASS CHALLENGE</vt:lpstr>
      <vt:lpstr>Admin Items</vt:lpstr>
      <vt:lpstr>Administration…</vt:lpstr>
      <vt:lpstr>13.2 Lesson Plan –  Express Yourself  (6:30 PM)</vt:lpstr>
      <vt:lpstr>4. Instructor Do:  Demo basic routing with server1.js  (6:40 PM - 6:45 PM) (05 mins)</vt:lpstr>
      <vt:lpstr>5. EVERYONE Do:  Add Route to server1.js  (6:45 PM - 6:52 PM) (07 mins)</vt:lpstr>
      <vt:lpstr>6. Instructor Do:  Review Previous Activity  (6:52 PM - 6:57 PM) (05 mins)</vt:lpstr>
      <vt:lpstr>7. Partners Do:  Dissect req.params  (6:57 PM - 7:02 PM) (05 mins)</vt:lpstr>
      <vt:lpstr>8. Instructor Do:  Review Previous Activity  (7:02 PM - 7:05 PM) (03 mins)</vt:lpstr>
      <vt:lpstr>9. Partners Do:  Dissect Parameter Match  (7:05 PM - 7:10 PM) (05 mins)</vt:lpstr>
      <vt:lpstr>10. Instructor Do:  Review Previous Activity  (7:10 PM - 7:15 PM) (05 mins)</vt:lpstr>
      <vt:lpstr>11. Instructor Do:  Re-demonstrate Previous Solved Activity  (7:15 PM - 7:25 PM) (10 mins)</vt:lpstr>
      <vt:lpstr>12. Instructor Do:  Show code for Post Route  (7:25 PM - 7:32 PM) (07 mins)</vt:lpstr>
      <vt:lpstr>13. Students Do:  req.body dissection  (7:32 PM - 7:37 PM) (05 mins)</vt:lpstr>
      <vt:lpstr>14. Instructor Do:  Postman Demo  (7:37 PM - 7:44 PM) (07 mins)</vt:lpstr>
      <vt:lpstr>14. Instructor Do:  Postman Demo  (7:37 PM - 7:44 PM) (07 mins)</vt:lpstr>
      <vt:lpstr>15. Students Do:  Postman Exercise  (7:44 PM - 7:54 PM) (10 mins)</vt:lpstr>
      <vt:lpstr>PowerPoint Presentation</vt:lpstr>
      <vt:lpstr>17. Instructor Do:  Demo sendFile  (7:15 PM - 8:25 PM) (10 mins)</vt:lpstr>
      <vt:lpstr>17. Instructor Do:  Demo sendFile  (7:15 PM - 8:25 PM) (10 mins)</vt:lpstr>
      <vt:lpstr>18. Students Do:  Dissect .get view.html  (8:25 PM - 8:35 PM) (10 mins)</vt:lpstr>
      <vt:lpstr>19. Instructor Do:  Review Activity  (8:35 PM - 8:40 PM) (05 mins)</vt:lpstr>
      <vt:lpstr>20. Instructor Do:  Demo Complete Application  (8:40 PM - 8:45 PM) (05 mins)</vt:lpstr>
      <vt:lpstr>21. Students Do:  Dissect .post  (8:45 PM - 8:50 PM) (05 mins)</vt:lpstr>
      <vt:lpstr>22. Instructor Do:  Review Activity  (8:50 PM - 8:55 PM) (05 mins)</vt:lpstr>
      <vt:lpstr>23. Instructor Do:  Introduce Heroku  (8:55 PM – 9:00 PM) (05 mins)</vt:lpstr>
      <vt:lpstr>24. Students Do:  Deploy to Heroku  (9:00 PM - 9:30 PM) (30 mins)</vt:lpstr>
      <vt:lpstr>24. Students Do:  Deploy to Heroku  (9:00 PM - 9:30 PM) (30 mins)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41</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13.2 Lesson Plan –  Express Yourself  (6:30 PM)</dc:title>
  <dc:creator/>
  <cp:keywords/>
  <cp:lastModifiedBy>Greg Smith</cp:lastModifiedBy>
  <cp:revision>23</cp:revision>
  <dcterms:created xsi:type="dcterms:W3CDTF">2019-08-06T19:45:08Z</dcterms:created>
  <dcterms:modified xsi:type="dcterms:W3CDTF">2019-08-06T20:29:33Z</dcterms:modified>
</cp:coreProperties>
</file>