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82" r:id="rId8"/>
    <p:sldId id="283" r:id="rId9"/>
    <p:sldId id="262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63" r:id="rId21"/>
    <p:sldId id="268" r:id="rId22"/>
    <p:sldId id="269" r:id="rId23"/>
    <p:sldId id="270" r:id="rId24"/>
    <p:sldId id="271" r:id="rId25"/>
    <p:sldId id="265" r:id="rId26"/>
    <p:sldId id="267" r:id="rId27"/>
    <p:sldId id="266" r:id="rId28"/>
    <p:sldId id="264" r:id="rId29"/>
    <p:sldId id="284" r:id="rId30"/>
    <p:sldId id="285" r:id="rId31"/>
    <p:sldId id="286" r:id="rId32"/>
    <p:sldId id="287" r:id="rId33"/>
    <p:sldId id="288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D43"/>
    <a:srgbClr val="0000AC"/>
    <a:srgbClr val="00B300"/>
    <a:srgbClr val="FF0000"/>
    <a:srgbClr val="FFB3AC"/>
    <a:srgbClr val="00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/>
    <p:restoredTop sz="94676"/>
  </p:normalViewPr>
  <p:slideViewPr>
    <p:cSldViewPr snapToGrid="0" snapToObjects="1">
      <p:cViewPr varScale="1">
        <p:scale>
          <a:sx n="84" d="100"/>
          <a:sy n="84" d="100"/>
        </p:scale>
        <p:origin x="20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7/17/18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E95906-B4FE-BB4B-A1DF-BCE30EE606EA}"/>
              </a:ext>
            </a:extLst>
          </p:cNvPr>
          <p:cNvSpPr txBox="1"/>
          <p:nvPr/>
        </p:nvSpPr>
        <p:spPr>
          <a:xfrm>
            <a:off x="1725930" y="1497330"/>
            <a:ext cx="84467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 guys</a:t>
            </a:r>
          </a:p>
          <a:p>
            <a:endParaRPr lang="en-GB" dirty="0"/>
          </a:p>
          <a:p>
            <a:r>
              <a:rPr lang="en-GB" dirty="0"/>
              <a:t>Please ensure you have either Chrome or Firefox installed. (if you don’t have either, I question your life choices.)</a:t>
            </a:r>
            <a:br>
              <a:rPr lang="en-GB" dirty="0"/>
            </a:br>
            <a:r>
              <a:rPr lang="en-GB" dirty="0"/>
              <a:t>I will be using Chrome to demonstrate, but Firefox is close enough.</a:t>
            </a:r>
          </a:p>
          <a:p>
            <a:endParaRPr lang="en-GB" dirty="0"/>
          </a:p>
          <a:p>
            <a:r>
              <a:rPr lang="en-GB" dirty="0"/>
              <a:t>Those who are new and didn’t come last week, please do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Install one of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Atom (Recommended for Mac)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Brackets (Recommended for Windows)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Notepad++ (for </a:t>
            </a:r>
            <a:r>
              <a:rPr lang="en-GB" strike="sngStrike" dirty="0"/>
              <a:t>advanced users</a:t>
            </a:r>
            <a:r>
              <a:rPr lang="en-GB" dirty="0"/>
              <a:t> masochists)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friends with someone who came last week and knows their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We start at 7:10. Today’s session might be slightly longer.</a:t>
            </a:r>
          </a:p>
        </p:txBody>
      </p:sp>
    </p:spTree>
    <p:extLst>
      <p:ext uri="{BB962C8B-B14F-4D97-AF65-F5344CB8AC3E}">
        <p14:creationId xmlns:p14="http://schemas.microsoft.com/office/powerpoint/2010/main" val="30333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77C9-2484-1E4F-88A9-B85E20C7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ways to insert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CC1A2-0AC9-4F4C-A2D9-5617E1EC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may have noticed by now that inserting CSS directly into your elements is extremely tedious.</a:t>
            </a:r>
          </a:p>
          <a:p>
            <a:r>
              <a:rPr lang="en-GB" dirty="0"/>
              <a:t>What if you have multiple elements you want to apply multiple styles to?</a:t>
            </a:r>
          </a:p>
        </p:txBody>
      </p:sp>
    </p:spTree>
    <p:extLst>
      <p:ext uri="{BB962C8B-B14F-4D97-AF65-F5344CB8AC3E}">
        <p14:creationId xmlns:p14="http://schemas.microsoft.com/office/powerpoint/2010/main" val="485576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25B6-EB2B-DB43-A7E6-3F324DED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ways to insert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2E56-EBAB-1342-B3D9-3A038694B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522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+mj-lt"/>
              </a:rPr>
              <a:t>Inline CSS</a:t>
            </a:r>
          </a:p>
          <a:p>
            <a:pPr marL="0" indent="0">
              <a:buNone/>
            </a:pPr>
            <a:r>
              <a:rPr lang="en-GB" sz="2000" dirty="0"/>
              <a:t>Inline CSS is inserting CSS directly into the HTML element using the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style</a:t>
            </a:r>
            <a:r>
              <a:rPr lang="en-GB" sz="2000" dirty="0"/>
              <a:t> attribute.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C0C57-AA1E-A747-B8D4-8F7A452D4B8C}"/>
              </a:ext>
            </a:extLst>
          </p:cNvPr>
          <p:cNvSpPr txBox="1"/>
          <p:nvPr/>
        </p:nvSpPr>
        <p:spPr>
          <a:xfrm>
            <a:off x="810000" y="3533672"/>
            <a:ext cx="10571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&lt;h1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style</a:t>
            </a:r>
            <a:r>
              <a:rPr lang="en-GB" dirty="0">
                <a:latin typeface="Andale Mono" panose="020B0509000000000004" pitchFamily="49" charset="0"/>
              </a:rPr>
              <a:t>=“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font-size</a:t>
            </a:r>
            <a:r>
              <a:rPr lang="en-GB" dirty="0">
                <a:latin typeface="Andale Mono" panose="020B0509000000000004" pitchFamily="49" charset="0"/>
              </a:rPr>
              <a:t>: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50px</a:t>
            </a:r>
            <a:r>
              <a:rPr lang="en-GB" dirty="0">
                <a:latin typeface="Andale Mono" panose="020B0509000000000004" pitchFamily="49" charset="0"/>
              </a:rPr>
              <a:t>;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font-family</a:t>
            </a:r>
            <a:r>
              <a:rPr lang="en-GB" dirty="0">
                <a:latin typeface="Andale Mono" panose="020B0509000000000004" pitchFamily="49" charset="0"/>
              </a:rPr>
              <a:t>: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Times New Roman</a:t>
            </a:r>
            <a:r>
              <a:rPr lang="en-GB" dirty="0">
                <a:latin typeface="Andale Mono" panose="020B0509000000000004" pitchFamily="49" charset="0"/>
              </a:rPr>
              <a:t>”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&gt; </a:t>
            </a:r>
            <a:r>
              <a:rPr lang="en-GB" dirty="0">
                <a:latin typeface="Andale Mono" panose="020B0509000000000004" pitchFamily="49" charset="0"/>
              </a:rPr>
              <a:t>A poem for you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&lt;/h1&gt;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&lt;p</a:t>
            </a:r>
            <a:r>
              <a:rPr lang="en-GB" dirty="0">
                <a:latin typeface="Andale Mono" panose="020B0509000000000004" pitchFamily="49" charset="0"/>
              </a:rPr>
              <a:t>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style</a:t>
            </a:r>
            <a:r>
              <a:rPr lang="en-GB" dirty="0">
                <a:latin typeface="Andale Mono" panose="020B0509000000000004" pitchFamily="49" charset="0"/>
              </a:rPr>
              <a:t>=“</a:t>
            </a:r>
            <a:r>
              <a:rPr lang="en-GB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font-family</a:t>
            </a:r>
            <a:r>
              <a:rPr lang="en-GB" dirty="0" err="1">
                <a:latin typeface="Andale Mono" panose="020B0509000000000004" pitchFamily="49" charset="0"/>
              </a:rPr>
              <a:t>:</a:t>
            </a:r>
            <a:r>
              <a:rPr lang="en-GB" dirty="0" err="1">
                <a:solidFill>
                  <a:schemeClr val="accent4"/>
                </a:solidFill>
                <a:latin typeface="Andale Mono" panose="020B0509000000000004" pitchFamily="49" charset="0"/>
              </a:rPr>
              <a:t>comic-sans</a:t>
            </a:r>
            <a:r>
              <a:rPr lang="en-GB" dirty="0">
                <a:latin typeface="Andale Mono" panose="020B0509000000000004" pitchFamily="49" charset="0"/>
              </a:rPr>
              <a:t>”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&gt;</a:t>
            </a:r>
          </a:p>
          <a:p>
            <a:r>
              <a:rPr lang="en-GB" dirty="0">
                <a:latin typeface="Andale Mono" panose="020B0509000000000004" pitchFamily="49" charset="0"/>
              </a:rPr>
              <a:t>Roses are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&lt;span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style</a:t>
            </a:r>
            <a:r>
              <a:rPr lang="en-GB" dirty="0">
                <a:latin typeface="Andale Mono" panose="020B0509000000000004" pitchFamily="49" charset="0"/>
              </a:rPr>
              <a:t>=“</a:t>
            </a:r>
            <a:r>
              <a:rPr lang="en-GB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color</a:t>
            </a:r>
            <a:r>
              <a:rPr lang="en-GB" dirty="0">
                <a:latin typeface="Andale Mono" panose="020B0509000000000004" pitchFamily="49" charset="0"/>
              </a:rPr>
              <a:t>: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#FF0000</a:t>
            </a:r>
            <a:r>
              <a:rPr lang="en-GB" dirty="0">
                <a:latin typeface="Andale Mono" panose="020B0509000000000004" pitchFamily="49" charset="0"/>
              </a:rPr>
              <a:t>”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&gt;</a:t>
            </a:r>
            <a:r>
              <a:rPr lang="en-GB" dirty="0">
                <a:latin typeface="Andale Mono" panose="020B0509000000000004" pitchFamily="49" charset="0"/>
              </a:rPr>
              <a:t>red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&lt;/span&gt; &lt;</a:t>
            </a:r>
            <a:r>
              <a:rPr lang="en-GB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br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&gt;</a:t>
            </a:r>
          </a:p>
          <a:p>
            <a:r>
              <a:rPr lang="en-GB" dirty="0">
                <a:latin typeface="Andale Mono" panose="020B0509000000000004" pitchFamily="49" charset="0"/>
              </a:rPr>
              <a:t>Violets are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&lt;span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style</a:t>
            </a:r>
            <a:r>
              <a:rPr lang="en-GB" dirty="0">
                <a:latin typeface="Andale Mono" panose="020B0509000000000004" pitchFamily="49" charset="0"/>
              </a:rPr>
              <a:t>=“</a:t>
            </a:r>
            <a:r>
              <a:rPr lang="en-GB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color</a:t>
            </a:r>
            <a:r>
              <a:rPr lang="en-GB" dirty="0">
                <a:latin typeface="Andale Mono" panose="020B0509000000000004" pitchFamily="49" charset="0"/>
              </a:rPr>
              <a:t>: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#0000FF</a:t>
            </a:r>
            <a:r>
              <a:rPr lang="en-GB" dirty="0">
                <a:latin typeface="Andale Mono" panose="020B0509000000000004" pitchFamily="49" charset="0"/>
              </a:rPr>
              <a:t>”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&gt;</a:t>
            </a:r>
            <a:r>
              <a:rPr lang="en-GB" dirty="0">
                <a:latin typeface="Andale Mono" panose="020B0509000000000004" pitchFamily="49" charset="0"/>
              </a:rPr>
              <a:t>blue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&lt;/span&gt; &lt;</a:t>
            </a:r>
            <a:r>
              <a:rPr lang="en-GB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br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&gt;</a:t>
            </a:r>
          </a:p>
          <a:p>
            <a:r>
              <a:rPr lang="en-GB" dirty="0">
                <a:latin typeface="Andale Mono" panose="020B0509000000000004" pitchFamily="49" charset="0"/>
              </a:rPr>
              <a:t>Tears are salty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</a:t>
            </a:r>
            <a:r>
              <a:rPr lang="en-GB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br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&gt;</a:t>
            </a:r>
          </a:p>
          <a:p>
            <a:r>
              <a:rPr lang="en-GB" dirty="0">
                <a:latin typeface="Andale Mono" panose="020B0509000000000004" pitchFamily="49" charset="0"/>
              </a:rPr>
              <a:t>And so am I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&lt;/p&gt;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68B1D-5935-454A-AE6E-522A33A4466C}"/>
              </a:ext>
            </a:extLst>
          </p:cNvPr>
          <p:cNvSpPr txBox="1"/>
          <p:nvPr/>
        </p:nvSpPr>
        <p:spPr>
          <a:xfrm>
            <a:off x="818712" y="5676054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Gets pretty messy doesn’t it?</a:t>
            </a:r>
          </a:p>
        </p:txBody>
      </p:sp>
    </p:spTree>
    <p:extLst>
      <p:ext uri="{BB962C8B-B14F-4D97-AF65-F5344CB8AC3E}">
        <p14:creationId xmlns:p14="http://schemas.microsoft.com/office/powerpoint/2010/main" val="327648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AF02-7B82-AB45-B2D2-583D5EEB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ways to insert CSS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DEB22E-63F2-4F4F-A01F-66CC18987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522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+mj-lt"/>
              </a:rPr>
              <a:t>Internal Stylesheets</a:t>
            </a:r>
          </a:p>
          <a:p>
            <a:pPr marL="0" indent="0">
              <a:buNone/>
            </a:pPr>
            <a:r>
              <a:rPr lang="en-GB" sz="2000" dirty="0"/>
              <a:t>Instead, you can place your style declarations inside a </a:t>
            </a:r>
            <a:r>
              <a:rPr lang="en-GB" sz="2000" dirty="0">
                <a:solidFill>
                  <a:schemeClr val="accent6"/>
                </a:solidFill>
                <a:latin typeface="Andale Mono" panose="020B0509000000000004" pitchFamily="49" charset="0"/>
              </a:rPr>
              <a:t>&lt;style&gt; </a:t>
            </a:r>
            <a:r>
              <a:rPr lang="en-GB" sz="2000" dirty="0"/>
              <a:t>tag inside the </a:t>
            </a:r>
            <a:r>
              <a:rPr lang="en-GB" sz="2000" dirty="0">
                <a:solidFill>
                  <a:schemeClr val="accent6"/>
                </a:solidFill>
                <a:latin typeface="Andale Mono" panose="020B0509000000000004" pitchFamily="49" charset="0"/>
              </a:rPr>
              <a:t>&lt;head&gt; </a:t>
            </a:r>
            <a:r>
              <a:rPr lang="en-GB" sz="2000" dirty="0"/>
              <a:t>HTML section.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3DAB94-A275-B741-BB50-5054044213AF}"/>
              </a:ext>
            </a:extLst>
          </p:cNvPr>
          <p:cNvSpPr/>
          <p:nvPr/>
        </p:nvSpPr>
        <p:spPr>
          <a:xfrm>
            <a:off x="810000" y="354528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&lt;html&gt;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	&lt;head&gt;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		&lt;style&gt;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		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/* your 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css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 here */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		&lt;/style&gt;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	&lt;/head&gt;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	&lt;body&gt;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		&lt;h1&gt; </a:t>
            </a:r>
            <a:r>
              <a:rPr lang="en-GB" dirty="0">
                <a:latin typeface="Andale Mono" panose="020B0509000000000004" pitchFamily="49" charset="0"/>
              </a:rPr>
              <a:t>A poem for you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&lt;/h1&gt;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		&lt;p&gt; </a:t>
            </a:r>
            <a:r>
              <a:rPr lang="en-GB" dirty="0">
                <a:latin typeface="Andale Mono" panose="020B0509000000000004" pitchFamily="49" charset="0"/>
              </a:rPr>
              <a:t>Roses are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 &lt;span&gt;</a:t>
            </a:r>
            <a:r>
              <a:rPr lang="en-GB" dirty="0">
                <a:latin typeface="Andale Mono" panose="020B0509000000000004" pitchFamily="49" charset="0"/>
              </a:rPr>
              <a:t>red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&lt;/span&gt;</a:t>
            </a:r>
            <a:r>
              <a:rPr lang="en-GB" dirty="0">
                <a:latin typeface="Andale Mono" panose="020B0509000000000004" pitchFamily="49" charset="0"/>
              </a:rPr>
              <a:t>…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 &lt;/p&gt;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	&lt;/body&gt;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&lt;/html&gt;</a:t>
            </a:r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D06B70F8-D5DC-754F-AE5C-43B3D1ADDC76}"/>
              </a:ext>
            </a:extLst>
          </p:cNvPr>
          <p:cNvSpPr/>
          <p:nvPr/>
        </p:nvSpPr>
        <p:spPr>
          <a:xfrm>
            <a:off x="6541476" y="3545285"/>
            <a:ext cx="4614203" cy="1772303"/>
          </a:xfrm>
          <a:prstGeom prst="cloudCallout">
            <a:avLst>
              <a:gd name="adj1" fmla="val -89431"/>
              <a:gd name="adj2" fmla="val 6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 how does your CSS know which elements to target?</a:t>
            </a:r>
          </a:p>
        </p:txBody>
      </p:sp>
    </p:spTree>
    <p:extLst>
      <p:ext uri="{BB962C8B-B14F-4D97-AF65-F5344CB8AC3E}">
        <p14:creationId xmlns:p14="http://schemas.microsoft.com/office/powerpoint/2010/main" val="55845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34F9-F071-6C46-8713-242F715E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 internal stylesheet look like this: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Andale Mono" panose="020B0509000000000004" pitchFamily="49" charset="0"/>
              </a:rPr>
              <a:t>span</a:t>
            </a:r>
            <a:r>
              <a:rPr lang="en-GB" dirty="0">
                <a:latin typeface="Andale Mono" panose="020B05090000000000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Andale Mono" panose="020B0509000000000004" pitchFamily="49" charset="0"/>
              </a:rPr>
              <a:t>	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font-size</a:t>
            </a:r>
            <a:r>
              <a:rPr lang="en-GB" dirty="0">
                <a:latin typeface="Andale Mono" panose="020B0509000000000004" pitchFamily="49" charset="0"/>
              </a:rPr>
              <a:t>: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20px</a:t>
            </a:r>
            <a:r>
              <a:rPr lang="en-GB" dirty="0">
                <a:latin typeface="Andale Mono" panose="020B05090000000000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Andale Mono" panose="020B0509000000000004" pitchFamily="49" charset="0"/>
              </a:rPr>
              <a:t>	</a:t>
            </a:r>
            <a:r>
              <a:rPr lang="en-GB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font-family</a:t>
            </a:r>
            <a:r>
              <a:rPr lang="en-GB" dirty="0" err="1">
                <a:latin typeface="Andale Mono" panose="020B0509000000000004" pitchFamily="49" charset="0"/>
              </a:rPr>
              <a:t>:</a:t>
            </a:r>
            <a:r>
              <a:rPr lang="en-GB" dirty="0" err="1">
                <a:solidFill>
                  <a:schemeClr val="accent4"/>
                </a:solidFill>
                <a:latin typeface="Andale Mono" panose="020B0509000000000004" pitchFamily="49" charset="0"/>
              </a:rPr>
              <a:t>”Times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 New Roman”</a:t>
            </a:r>
            <a:r>
              <a:rPr lang="en-GB" dirty="0">
                <a:latin typeface="Andale Mono" panose="020B05090000000000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Andale Mono" panose="020B0509000000000004" pitchFamily="49" charset="0"/>
              </a:rPr>
              <a:t>	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padding-left</a:t>
            </a:r>
            <a:r>
              <a:rPr lang="en-GB" dirty="0">
                <a:latin typeface="Andale Mono" panose="020B0509000000000004" pitchFamily="49" charset="0"/>
              </a:rPr>
              <a:t>: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10px</a:t>
            </a:r>
            <a:r>
              <a:rPr lang="en-GB" dirty="0">
                <a:latin typeface="Andale Mono" panose="020B05090000000000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Andale Mono" panose="020B0509000000000004" pitchFamily="49" charset="0"/>
              </a:rPr>
              <a:t>	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padding-right</a:t>
            </a:r>
            <a:r>
              <a:rPr lang="en-GB" dirty="0">
                <a:latin typeface="Andale Mono" panose="020B0509000000000004" pitchFamily="49" charset="0"/>
              </a:rPr>
              <a:t>: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10px</a:t>
            </a:r>
            <a:r>
              <a:rPr lang="en-GB" dirty="0">
                <a:latin typeface="Andale Mono" panose="020B05090000000000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423E7-80C4-8B45-8DB3-F5EE201B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Stylesheets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457A52-8CC5-8D41-8BF7-E2BF713E7D19}"/>
              </a:ext>
            </a:extLst>
          </p:cNvPr>
          <p:cNvCxnSpPr>
            <a:cxnSpLocks/>
          </p:cNvCxnSpPr>
          <p:nvPr/>
        </p:nvCxnSpPr>
        <p:spPr>
          <a:xfrm flipH="1">
            <a:off x="1871003" y="2715065"/>
            <a:ext cx="5458265" cy="70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EFDE63-645B-8A45-A5A6-30E42673E35A}"/>
              </a:ext>
            </a:extLst>
          </p:cNvPr>
          <p:cNvSpPr txBox="1"/>
          <p:nvPr/>
        </p:nvSpPr>
        <p:spPr>
          <a:xfrm>
            <a:off x="7512148" y="2405575"/>
            <a:ext cx="2461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6"/>
                </a:solidFill>
              </a:rPr>
              <a:t>Selector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D4EFA-E391-0445-90D0-4E1A0C9FB344}"/>
              </a:ext>
            </a:extLst>
          </p:cNvPr>
          <p:cNvSpPr txBox="1"/>
          <p:nvPr/>
        </p:nvSpPr>
        <p:spPr>
          <a:xfrm>
            <a:off x="7512147" y="2928795"/>
            <a:ext cx="427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rule to tell the browser how to select elements to style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B88B65-E030-E049-BD1A-0CD6D8580F45}"/>
              </a:ext>
            </a:extLst>
          </p:cNvPr>
          <p:cNvCxnSpPr/>
          <p:nvPr/>
        </p:nvCxnSpPr>
        <p:spPr>
          <a:xfrm flipH="1">
            <a:off x="4065563" y="4037428"/>
            <a:ext cx="3446584" cy="61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4F35B-2176-DE4E-A987-136719A76D46}"/>
              </a:ext>
            </a:extLst>
          </p:cNvPr>
          <p:cNvSpPr txBox="1"/>
          <p:nvPr/>
        </p:nvSpPr>
        <p:spPr>
          <a:xfrm>
            <a:off x="7512147" y="3758414"/>
            <a:ext cx="3446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Style Declarations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B012A-8B83-CB44-AF22-E6A269B7A084}"/>
              </a:ext>
            </a:extLst>
          </p:cNvPr>
          <p:cNvSpPr txBox="1"/>
          <p:nvPr/>
        </p:nvSpPr>
        <p:spPr>
          <a:xfrm>
            <a:off x="7512147" y="4281634"/>
            <a:ext cx="427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Tells the browser what styles to apply (change colour, font etc)</a:t>
            </a:r>
          </a:p>
        </p:txBody>
      </p:sp>
    </p:spTree>
    <p:extLst>
      <p:ext uri="{BB962C8B-B14F-4D97-AF65-F5344CB8AC3E}">
        <p14:creationId xmlns:p14="http://schemas.microsoft.com/office/powerpoint/2010/main" val="3973062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34F9-F071-6C46-8713-242F715E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Selectors are extremely important as you need to correctly tell your browser which elements should the following styles apply to.</a:t>
            </a:r>
          </a:p>
          <a:p>
            <a:pPr marL="0" indent="0">
              <a:buNone/>
            </a:pPr>
            <a:r>
              <a:rPr lang="en-GB" dirty="0"/>
              <a:t>The selector below applies the styles below to all </a:t>
            </a:r>
            <a:r>
              <a:rPr lang="en-GB" dirty="0">
                <a:solidFill>
                  <a:schemeClr val="accent6"/>
                </a:solidFill>
              </a:rPr>
              <a:t>&lt;span&gt; </a:t>
            </a:r>
            <a:r>
              <a:rPr lang="en-GB" dirty="0"/>
              <a:t>elements.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span</a:t>
            </a:r>
            <a:r>
              <a:rPr lang="en-GB" dirty="0">
                <a:latin typeface="Andale Mono" panose="020B05090000000000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Andale Mono" panose="020B0509000000000004" pitchFamily="49" charset="0"/>
              </a:rPr>
              <a:t>	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font-size</a:t>
            </a:r>
            <a:r>
              <a:rPr lang="en-GB" dirty="0">
                <a:latin typeface="Andale Mono" panose="020B0509000000000004" pitchFamily="49" charset="0"/>
              </a:rPr>
              <a:t>: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20px</a:t>
            </a:r>
            <a:r>
              <a:rPr lang="en-GB" dirty="0">
                <a:latin typeface="Andale Mono" panose="020B05090000000000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Andale Mono" panose="020B0509000000000004" pitchFamily="49" charset="0"/>
              </a:rPr>
              <a:t>	</a:t>
            </a:r>
            <a:r>
              <a:rPr lang="en-GB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font-family</a:t>
            </a:r>
            <a:r>
              <a:rPr lang="en-GB" dirty="0" err="1">
                <a:latin typeface="Andale Mono" panose="020B0509000000000004" pitchFamily="49" charset="0"/>
              </a:rPr>
              <a:t>:</a:t>
            </a:r>
            <a:r>
              <a:rPr lang="en-GB" dirty="0" err="1">
                <a:solidFill>
                  <a:schemeClr val="accent4"/>
                </a:solidFill>
                <a:latin typeface="Andale Mono" panose="020B0509000000000004" pitchFamily="49" charset="0"/>
              </a:rPr>
              <a:t>”Times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 New Roman”</a:t>
            </a:r>
            <a:r>
              <a:rPr lang="en-GB" dirty="0">
                <a:latin typeface="Andale Mono" panose="020B05090000000000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Andale Mono" panose="020B0509000000000004" pitchFamily="49" charset="0"/>
              </a:rPr>
              <a:t>	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padding-left</a:t>
            </a:r>
            <a:r>
              <a:rPr lang="en-GB" dirty="0">
                <a:latin typeface="Andale Mono" panose="020B0509000000000004" pitchFamily="49" charset="0"/>
              </a:rPr>
              <a:t>: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10px</a:t>
            </a:r>
            <a:r>
              <a:rPr lang="en-GB" dirty="0">
                <a:latin typeface="Andale Mono" panose="020B05090000000000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Andale Mono" panose="020B0509000000000004" pitchFamily="49" charset="0"/>
              </a:rPr>
              <a:t>	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padding-right</a:t>
            </a:r>
            <a:r>
              <a:rPr lang="en-GB" dirty="0">
                <a:latin typeface="Andale Mono" panose="020B0509000000000004" pitchFamily="49" charset="0"/>
              </a:rPr>
              <a:t>: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10px</a:t>
            </a:r>
            <a:r>
              <a:rPr lang="en-GB" dirty="0">
                <a:latin typeface="Andale Mono" panose="020B05090000000000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423E7-80C4-8B45-8DB3-F5EE201B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Selectors – Element Selectors</a:t>
            </a:r>
          </a:p>
        </p:txBody>
      </p:sp>
    </p:spTree>
    <p:extLst>
      <p:ext uri="{BB962C8B-B14F-4D97-AF65-F5344CB8AC3E}">
        <p14:creationId xmlns:p14="http://schemas.microsoft.com/office/powerpoint/2010/main" val="158251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34F9-F071-6C46-8713-242F715E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07728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Successive element type names separated with a space denotes child elements.</a:t>
            </a:r>
          </a:p>
          <a:p>
            <a:pPr marL="0" indent="0">
              <a:buNone/>
            </a:pPr>
            <a:r>
              <a:rPr lang="en-GB" dirty="0"/>
              <a:t>This selectors targets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&lt;a&gt; </a:t>
            </a:r>
            <a:r>
              <a:rPr lang="en-GB" dirty="0"/>
              <a:t>tags only if they are nested inside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&lt;p&gt;</a:t>
            </a:r>
            <a:r>
              <a:rPr lang="en-GB" dirty="0"/>
              <a:t> elements.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p a</a:t>
            </a:r>
            <a:r>
              <a:rPr lang="en-GB" dirty="0">
                <a:latin typeface="Andale Mono" panose="020B05090000000000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Andale Mono" panose="020B0509000000000004" pitchFamily="49" charset="0"/>
              </a:rPr>
              <a:t>	</a:t>
            </a:r>
            <a:r>
              <a:rPr lang="en-GB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color</a:t>
            </a:r>
            <a:r>
              <a:rPr lang="en-GB" dirty="0">
                <a:latin typeface="Andale Mono" panose="020B0509000000000004" pitchFamily="49" charset="0"/>
              </a:rPr>
              <a:t>: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#00FF00</a:t>
            </a:r>
            <a:r>
              <a:rPr lang="en-GB" dirty="0">
                <a:latin typeface="Andale Mono" panose="020B05090000000000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423E7-80C4-8B45-8DB3-F5EE201B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Selectors – Descendant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3301A-6FCC-6C48-BED6-292A9D23D475}"/>
              </a:ext>
            </a:extLst>
          </p:cNvPr>
          <p:cNvSpPr txBox="1"/>
          <p:nvPr/>
        </p:nvSpPr>
        <p:spPr>
          <a:xfrm>
            <a:off x="4881490" y="3213590"/>
            <a:ext cx="5964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&lt;p&gt;&lt;a&gt;</a:t>
            </a:r>
            <a:r>
              <a:rPr lang="en-GB" dirty="0">
                <a:latin typeface="Andale Mono" panose="020B0509000000000004" pitchFamily="49" charset="0"/>
              </a:rPr>
              <a:t>This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&lt;/a&gt;</a:t>
            </a:r>
            <a:r>
              <a:rPr lang="en-GB" dirty="0">
                <a:latin typeface="Andale Mono" panose="020B0509000000000004" pitchFamily="49" charset="0"/>
              </a:rPr>
              <a:t> will get turned green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&lt;/p&gt;</a:t>
            </a:r>
          </a:p>
          <a:p>
            <a:endParaRPr lang="en-GB" dirty="0">
              <a:latin typeface="Andale Mono" panose="020B0509000000000004" pitchFamily="49" charset="0"/>
            </a:endParaRPr>
          </a:p>
          <a:p>
            <a:r>
              <a:rPr lang="en-GB" dirty="0">
                <a:latin typeface="Andale Mono" panose="020B0509000000000004" pitchFamily="49" charset="0"/>
              </a:rPr>
              <a:t>However,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&lt;a&gt;</a:t>
            </a:r>
            <a:r>
              <a:rPr lang="en-GB" dirty="0">
                <a:latin typeface="Andale Mono" panose="020B0509000000000004" pitchFamily="49" charset="0"/>
              </a:rPr>
              <a:t>this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&lt;/a&gt;</a:t>
            </a:r>
            <a:r>
              <a:rPr lang="en-GB" dirty="0">
                <a:latin typeface="Andale Mono" panose="020B0509000000000004" pitchFamily="49" charset="0"/>
              </a:rPr>
              <a:t> will not be affected.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6FBC8-8870-BF4C-9ED9-735EFE82B017}"/>
              </a:ext>
            </a:extLst>
          </p:cNvPr>
          <p:cNvSpPr txBox="1">
            <a:spLocks/>
          </p:cNvSpPr>
          <p:nvPr/>
        </p:nvSpPr>
        <p:spPr>
          <a:xfrm>
            <a:off x="810000" y="4252234"/>
            <a:ext cx="10554574" cy="234551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GB" dirty="0"/>
              <a:t>However, it will also target non-direct descendants.</a:t>
            </a:r>
          </a:p>
          <a:p>
            <a:pPr marL="0" indent="0">
              <a:buFont typeface="Wingdings 2" charset="2"/>
              <a:buNone/>
            </a:pPr>
            <a:r>
              <a:rPr lang="en-GB" dirty="0"/>
              <a:t>The following rule is stricter and requires that the second element specified must be a direct child of the first element.</a:t>
            </a:r>
          </a:p>
          <a:p>
            <a:pPr marL="0" indent="0">
              <a:buFont typeface="Wingdings 2" charset="2"/>
              <a:buNone/>
            </a:pP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p &gt; a</a:t>
            </a:r>
            <a:r>
              <a:rPr lang="en-GB" dirty="0">
                <a:latin typeface="Andale Mono" panose="020B0509000000000004" pitchFamily="49" charset="0"/>
              </a:rPr>
              <a:t>{</a:t>
            </a:r>
          </a:p>
          <a:p>
            <a:pPr marL="0" indent="0">
              <a:buFont typeface="Wingdings 2" charset="2"/>
              <a:buNone/>
            </a:pPr>
            <a:r>
              <a:rPr lang="en-GB" dirty="0">
                <a:latin typeface="Andale Mono" panose="020B0509000000000004" pitchFamily="49" charset="0"/>
              </a:rPr>
              <a:t>	</a:t>
            </a:r>
            <a:r>
              <a:rPr lang="en-GB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color</a:t>
            </a:r>
            <a:r>
              <a:rPr lang="en-GB" dirty="0">
                <a:latin typeface="Andale Mono" panose="020B0509000000000004" pitchFamily="49" charset="0"/>
              </a:rPr>
              <a:t>: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#00FF00</a:t>
            </a:r>
            <a:r>
              <a:rPr lang="en-GB" dirty="0">
                <a:latin typeface="Andale Mono" panose="020B0509000000000004" pitchFamily="49" charset="0"/>
              </a:rPr>
              <a:t>;</a:t>
            </a:r>
          </a:p>
          <a:p>
            <a:pPr marL="0" indent="0">
              <a:buFont typeface="Wingdings 2" charset="2"/>
              <a:buNone/>
            </a:pPr>
            <a:r>
              <a:rPr lang="en-GB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B591C-40B6-ED40-B008-3BBF66C73FD5}"/>
              </a:ext>
            </a:extLst>
          </p:cNvPr>
          <p:cNvSpPr txBox="1"/>
          <p:nvPr/>
        </p:nvSpPr>
        <p:spPr>
          <a:xfrm>
            <a:off x="4881490" y="5238399"/>
            <a:ext cx="5964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&lt;p&gt;&lt;a&gt;</a:t>
            </a:r>
            <a:r>
              <a:rPr lang="en-GB" dirty="0">
                <a:latin typeface="Andale Mono" panose="020B0509000000000004" pitchFamily="49" charset="0"/>
              </a:rPr>
              <a:t>This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&lt;/a&gt;</a:t>
            </a:r>
            <a:r>
              <a:rPr lang="en-GB" dirty="0">
                <a:latin typeface="Andale Mono" panose="020B0509000000000004" pitchFamily="49" charset="0"/>
              </a:rPr>
              <a:t> will get turned green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&lt;/p&gt;</a:t>
            </a:r>
          </a:p>
          <a:p>
            <a:endParaRPr lang="en-GB" dirty="0">
              <a:latin typeface="Andale Mono" panose="020B0509000000000004" pitchFamily="49" charset="0"/>
            </a:endParaRP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&lt;p&gt;&lt;span&gt;</a:t>
            </a:r>
            <a:r>
              <a:rPr lang="en-GB" dirty="0">
                <a:latin typeface="Andale Mono" panose="020B0509000000000004" pitchFamily="49" charset="0"/>
              </a:rPr>
              <a:t>However,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&lt;a&gt;</a:t>
            </a:r>
            <a:r>
              <a:rPr lang="en-GB" dirty="0">
                <a:latin typeface="Andale Mono" panose="020B0509000000000004" pitchFamily="49" charset="0"/>
              </a:rPr>
              <a:t>this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&lt;/a&gt;</a:t>
            </a:r>
            <a:r>
              <a:rPr lang="en-GB" dirty="0">
                <a:latin typeface="Andale Mono" panose="020B0509000000000004" pitchFamily="49" charset="0"/>
              </a:rPr>
              <a:t> will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&lt;/span&gt;</a:t>
            </a:r>
            <a:r>
              <a:rPr lang="en-GB" dirty="0">
                <a:latin typeface="Andale Mono" panose="020B0509000000000004" pitchFamily="49" charset="0"/>
              </a:rPr>
              <a:t> not be affected.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740668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F20E-6AB9-0543-B05A-CD16A485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Selectors -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7494-FDFF-EA48-B1A9-AC7371B33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05548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Useful as they are, Element selectors are hard to control because they affect all the matching elements on the page. IDs let you change only </a:t>
            </a:r>
            <a:r>
              <a:rPr lang="en-GB" b="1" dirty="0"/>
              <a:t>one</a:t>
            </a:r>
            <a:r>
              <a:rPr lang="en-GB" dirty="0"/>
              <a:t> element.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2A4156-0CE3-B747-92D1-B839FCD2E8DC}"/>
              </a:ext>
            </a:extLst>
          </p:cNvPr>
          <p:cNvSpPr txBox="1"/>
          <p:nvPr/>
        </p:nvSpPr>
        <p:spPr>
          <a:xfrm>
            <a:off x="917185" y="3516923"/>
            <a:ext cx="5251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#title </a:t>
            </a:r>
            <a:r>
              <a:rPr lang="en-GB" dirty="0">
                <a:latin typeface="Andale Mono" panose="020B0509000000000004" pitchFamily="49" charset="0"/>
              </a:rPr>
              <a:t>{</a:t>
            </a:r>
          </a:p>
          <a:p>
            <a:r>
              <a:rPr lang="en-GB" dirty="0">
                <a:latin typeface="Andale Mono" panose="020B0509000000000004" pitchFamily="49" charset="0"/>
              </a:rPr>
              <a:t>	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font-family</a:t>
            </a:r>
            <a:r>
              <a:rPr lang="en-GB" dirty="0">
                <a:latin typeface="Andale Mono" panose="020B0509000000000004" pitchFamily="49" charset="0"/>
              </a:rPr>
              <a:t>: 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”Times New Roman”</a:t>
            </a:r>
            <a:r>
              <a:rPr lang="en-GB" dirty="0">
                <a:latin typeface="Andale Mono" panose="020B0509000000000004" pitchFamily="49" charset="0"/>
              </a:rPr>
              <a:t>;</a:t>
            </a:r>
          </a:p>
          <a:p>
            <a:r>
              <a:rPr lang="en-GB" dirty="0">
                <a:latin typeface="Andale Mono" panose="020B0509000000000004" pitchFamily="49" charset="0"/>
              </a:rPr>
              <a:t>	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font-size</a:t>
            </a:r>
            <a:r>
              <a:rPr lang="en-GB" dirty="0">
                <a:latin typeface="Andale Mono" panose="020B0509000000000004" pitchFamily="49" charset="0"/>
              </a:rPr>
              <a:t>: 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20vh</a:t>
            </a:r>
            <a:r>
              <a:rPr lang="en-GB" dirty="0">
                <a:latin typeface="Andale Mono" panose="020B0509000000000004" pitchFamily="49" charset="0"/>
              </a:rPr>
              <a:t>;</a:t>
            </a:r>
          </a:p>
          <a:p>
            <a:r>
              <a:rPr lang="en-GB" dirty="0">
                <a:latin typeface="Andale Mono" panose="020B0509000000000004" pitchFamily="49" charset="0"/>
              </a:rPr>
              <a:t>	</a:t>
            </a:r>
            <a:r>
              <a:rPr lang="en-GB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color</a:t>
            </a:r>
            <a:r>
              <a:rPr lang="en-GB" dirty="0">
                <a:latin typeface="Andale Mono" panose="020B0509000000000004" pitchFamily="49" charset="0"/>
              </a:rPr>
              <a:t>: 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#FF0000</a:t>
            </a:r>
            <a:r>
              <a:rPr lang="en-GB" dirty="0">
                <a:latin typeface="Andale Mono" panose="020B0509000000000004" pitchFamily="49" charset="0"/>
              </a:rPr>
              <a:t>;</a:t>
            </a:r>
          </a:p>
          <a:p>
            <a:r>
              <a:rPr lang="en-GB" dirty="0">
                <a:latin typeface="Andale Mono" panose="020B0509000000000004" pitchFamily="49" charset="0"/>
              </a:rPr>
              <a:t>	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padding</a:t>
            </a:r>
            <a:r>
              <a:rPr lang="en-GB" dirty="0">
                <a:latin typeface="Andale Mono" panose="020B0509000000000004" pitchFamily="49" charset="0"/>
              </a:rPr>
              <a:t>: 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0px 10px 10px 10px</a:t>
            </a:r>
            <a:r>
              <a:rPr lang="en-GB" dirty="0">
                <a:latin typeface="Andale Mono" panose="020B0509000000000004" pitchFamily="49" charset="0"/>
              </a:rPr>
              <a:t>;</a:t>
            </a:r>
          </a:p>
          <a:p>
            <a:r>
              <a:rPr lang="en-GB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74FD7-2F87-734B-AAA2-F0C9333E48AA}"/>
              </a:ext>
            </a:extLst>
          </p:cNvPr>
          <p:cNvSpPr txBox="1"/>
          <p:nvPr/>
        </p:nvSpPr>
        <p:spPr>
          <a:xfrm>
            <a:off x="6457071" y="3516923"/>
            <a:ext cx="5387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&lt;h1</a:t>
            </a:r>
            <a:r>
              <a:rPr lang="en-GB" dirty="0">
                <a:latin typeface="Andale Mono" panose="020B0509000000000004" pitchFamily="49" charset="0"/>
              </a:rPr>
              <a:t>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id</a:t>
            </a:r>
            <a:r>
              <a:rPr lang="en-GB" dirty="0">
                <a:latin typeface="Andale Mono" panose="020B0509000000000004" pitchFamily="49" charset="0"/>
              </a:rPr>
              <a:t>=“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title</a:t>
            </a:r>
            <a:r>
              <a:rPr lang="en-GB" dirty="0">
                <a:latin typeface="Andale Mono" panose="020B0509000000000004" pitchFamily="49" charset="0"/>
              </a:rPr>
              <a:t>”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&gt;</a:t>
            </a:r>
            <a:r>
              <a:rPr lang="en-GB" dirty="0">
                <a:latin typeface="Andale Mono" panose="020B0509000000000004" pitchFamily="49" charset="0"/>
              </a:rPr>
              <a:t> A poem for you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&lt;/h1&gt;</a:t>
            </a:r>
          </a:p>
          <a:p>
            <a:endParaRPr lang="en-GB" dirty="0">
              <a:latin typeface="Andale Mono" panose="020B0509000000000004" pitchFamily="49" charset="0"/>
            </a:endParaRP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&lt;p&gt;</a:t>
            </a:r>
            <a:r>
              <a:rPr lang="en-GB" dirty="0">
                <a:latin typeface="Andale Mono" panose="020B0509000000000004" pitchFamily="49" charset="0"/>
              </a:rPr>
              <a:t> Roses are red…..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&lt;/p&gt;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3FC37-968B-3D4B-B415-40287D223E9E}"/>
              </a:ext>
            </a:extLst>
          </p:cNvPr>
          <p:cNvSpPr txBox="1"/>
          <p:nvPr/>
        </p:nvSpPr>
        <p:spPr>
          <a:xfrm>
            <a:off x="3657600" y="5434626"/>
            <a:ext cx="5598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Your browser will look for an element with the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id</a:t>
            </a:r>
            <a:r>
              <a:rPr lang="en-GB" dirty="0"/>
              <a:t> attribute “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title</a:t>
            </a:r>
            <a:r>
              <a:rPr lang="en-GB" dirty="0"/>
              <a:t>”.</a:t>
            </a:r>
          </a:p>
          <a:p>
            <a:endParaRPr lang="en-GB" dirty="0"/>
          </a:p>
          <a:p>
            <a:r>
              <a:rPr lang="en-GB" dirty="0"/>
              <a:t>IDs </a:t>
            </a:r>
            <a:r>
              <a:rPr lang="en-GB" b="1" dirty="0"/>
              <a:t>must be unique </a:t>
            </a:r>
            <a:r>
              <a:rPr lang="en-GB" dirty="0"/>
              <a:t>and</a:t>
            </a:r>
            <a:r>
              <a:rPr lang="en-GB" b="1" dirty="0"/>
              <a:t> one-to-one.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930CE-BD48-984F-B08B-9FC5216BDC64}"/>
              </a:ext>
            </a:extLst>
          </p:cNvPr>
          <p:cNvSpPr txBox="1"/>
          <p:nvPr/>
        </p:nvSpPr>
        <p:spPr>
          <a:xfrm>
            <a:off x="917186" y="5325734"/>
            <a:ext cx="444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CSS in 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B9BB3D-CD90-A94A-A492-BD5E5F42FE2D}"/>
              </a:ext>
            </a:extLst>
          </p:cNvPr>
          <p:cNvSpPr txBox="1"/>
          <p:nvPr/>
        </p:nvSpPr>
        <p:spPr>
          <a:xfrm>
            <a:off x="6457071" y="4603630"/>
            <a:ext cx="444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HTML in body</a:t>
            </a:r>
          </a:p>
        </p:txBody>
      </p:sp>
    </p:spTree>
    <p:extLst>
      <p:ext uri="{BB962C8B-B14F-4D97-AF65-F5344CB8AC3E}">
        <p14:creationId xmlns:p14="http://schemas.microsoft.com/office/powerpoint/2010/main" val="785713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D577-E2FD-1B49-A3DE-35C9E9A9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Selectors -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69FFC-2DD2-D743-8EDA-CBD1369ED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80226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 an alternative to IDs, classes let you assign a bunch of styles to multiple elements without being as overreaching as using element selectors.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DF0AD-6DB0-F642-9FAF-3FC10DF200A5}"/>
              </a:ext>
            </a:extLst>
          </p:cNvPr>
          <p:cNvSpPr txBox="1"/>
          <p:nvPr/>
        </p:nvSpPr>
        <p:spPr>
          <a:xfrm>
            <a:off x="323381" y="3285199"/>
            <a:ext cx="4822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.colours </a:t>
            </a:r>
            <a:r>
              <a:rPr lang="en-GB" dirty="0">
                <a:latin typeface="Andale Mono" panose="020B0509000000000004" pitchFamily="49" charset="0"/>
              </a:rPr>
              <a:t>{</a:t>
            </a:r>
          </a:p>
          <a:p>
            <a:r>
              <a:rPr lang="en-GB" dirty="0">
                <a:latin typeface="Andale Mono" panose="020B0509000000000004" pitchFamily="49" charset="0"/>
              </a:rPr>
              <a:t>	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font-family</a:t>
            </a:r>
            <a:r>
              <a:rPr lang="en-GB" dirty="0">
                <a:latin typeface="Andale Mono" panose="020B0509000000000004" pitchFamily="49" charset="0"/>
              </a:rPr>
              <a:t>: 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“Comic Sans”</a:t>
            </a:r>
            <a:r>
              <a:rPr lang="en-GB" dirty="0">
                <a:latin typeface="Andale Mono" panose="020B0509000000000004" pitchFamily="49" charset="0"/>
              </a:rPr>
              <a:t>;</a:t>
            </a:r>
          </a:p>
          <a:p>
            <a:r>
              <a:rPr lang="en-GB" dirty="0">
                <a:latin typeface="Andale Mono" panose="020B0509000000000004" pitchFamily="49" charset="0"/>
              </a:rPr>
              <a:t>	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font-size</a:t>
            </a:r>
            <a:r>
              <a:rPr lang="en-GB" dirty="0">
                <a:latin typeface="Andale Mono" panose="020B0509000000000004" pitchFamily="49" charset="0"/>
              </a:rPr>
              <a:t>: 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10px</a:t>
            </a:r>
            <a:r>
              <a:rPr lang="en-GB" dirty="0">
                <a:latin typeface="Andale Mono" panose="020B0509000000000004" pitchFamily="49" charset="0"/>
              </a:rPr>
              <a:t>;</a:t>
            </a:r>
          </a:p>
          <a:p>
            <a:r>
              <a:rPr lang="en-GB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AB4F9-EC8E-A445-91E2-DB3ADF0FF659}"/>
              </a:ext>
            </a:extLst>
          </p:cNvPr>
          <p:cNvSpPr txBox="1"/>
          <p:nvPr/>
        </p:nvSpPr>
        <p:spPr>
          <a:xfrm>
            <a:off x="306348" y="4460463"/>
            <a:ext cx="444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CSS in 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ACA6A-AC9F-2344-8865-1B4D7C4C5C1C}"/>
              </a:ext>
            </a:extLst>
          </p:cNvPr>
          <p:cNvSpPr txBox="1"/>
          <p:nvPr/>
        </p:nvSpPr>
        <p:spPr>
          <a:xfrm>
            <a:off x="4614204" y="3297981"/>
            <a:ext cx="7427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&lt;h1&gt;</a:t>
            </a:r>
            <a:r>
              <a:rPr lang="en-GB" dirty="0">
                <a:latin typeface="Andale Mono" panose="020B0509000000000004" pitchFamily="49" charset="0"/>
              </a:rPr>
              <a:t> A poem for you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&lt;/h1&gt;</a:t>
            </a:r>
          </a:p>
          <a:p>
            <a:endParaRPr lang="en-GB" dirty="0">
              <a:latin typeface="Andale Mono" panose="020B0509000000000004" pitchFamily="49" charset="0"/>
            </a:endParaRP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&lt;p&gt;</a:t>
            </a:r>
            <a:r>
              <a:rPr lang="en-GB" dirty="0">
                <a:latin typeface="Andale Mono" panose="020B0509000000000004" pitchFamily="49" charset="0"/>
              </a:rPr>
              <a:t> Roses are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&lt;span</a:t>
            </a:r>
            <a:r>
              <a:rPr lang="en-GB" dirty="0">
                <a:latin typeface="Andale Mono" panose="020B0509000000000004" pitchFamily="49" charset="0"/>
              </a:rPr>
              <a:t>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class</a:t>
            </a:r>
            <a:r>
              <a:rPr lang="en-GB" dirty="0">
                <a:latin typeface="Andale Mono" panose="020B0509000000000004" pitchFamily="49" charset="0"/>
              </a:rPr>
              <a:t>=“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colours</a:t>
            </a:r>
            <a:r>
              <a:rPr lang="en-GB" dirty="0">
                <a:latin typeface="Andale Mono" panose="020B0509000000000004" pitchFamily="49" charset="0"/>
              </a:rPr>
              <a:t>”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&gt;</a:t>
            </a:r>
            <a:r>
              <a:rPr lang="en-GB" dirty="0">
                <a:latin typeface="Andale Mono" panose="020B0509000000000004" pitchFamily="49" charset="0"/>
              </a:rPr>
              <a:t>red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&lt;/span&gt;&lt;/p&gt;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&lt;p&gt; </a:t>
            </a:r>
            <a:r>
              <a:rPr lang="en-GB" dirty="0">
                <a:latin typeface="Andale Mono" panose="020B0509000000000004" pitchFamily="49" charset="0"/>
              </a:rPr>
              <a:t>Violets are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&lt;span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class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=“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colours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”&gt;</a:t>
            </a:r>
            <a:r>
              <a:rPr lang="en-GB" dirty="0">
                <a:latin typeface="Andale Mono" panose="020B0509000000000004" pitchFamily="49" charset="0"/>
              </a:rPr>
              <a:t>blue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&lt;/span&gt;&lt;/p&gt;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31CC1E-3B90-3A47-A620-6D1E17497A1A}"/>
              </a:ext>
            </a:extLst>
          </p:cNvPr>
          <p:cNvSpPr txBox="1"/>
          <p:nvPr/>
        </p:nvSpPr>
        <p:spPr>
          <a:xfrm>
            <a:off x="4751739" y="4460463"/>
            <a:ext cx="444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HTML in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3169B-23AB-2441-BD22-28E682C99CF2}"/>
              </a:ext>
            </a:extLst>
          </p:cNvPr>
          <p:cNvSpPr txBox="1"/>
          <p:nvPr/>
        </p:nvSpPr>
        <p:spPr>
          <a:xfrm>
            <a:off x="2609945" y="5095796"/>
            <a:ext cx="6972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Unlike IDs, classes of the same name can be assigned to multiple elements, and you can assign multiple classes to one element.</a:t>
            </a:r>
          </a:p>
        </p:txBody>
      </p:sp>
    </p:spTree>
    <p:extLst>
      <p:ext uri="{BB962C8B-B14F-4D97-AF65-F5344CB8AC3E}">
        <p14:creationId xmlns:p14="http://schemas.microsoft.com/office/powerpoint/2010/main" val="1069224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C53C8-F336-3244-B30E-81E88DCC279F}"/>
              </a:ext>
            </a:extLst>
          </p:cNvPr>
          <p:cNvSpPr txBox="1"/>
          <p:nvPr/>
        </p:nvSpPr>
        <p:spPr>
          <a:xfrm>
            <a:off x="637250" y="246577"/>
            <a:ext cx="6121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.colours </a:t>
            </a:r>
            <a:r>
              <a:rPr lang="en-GB" dirty="0">
                <a:latin typeface="Andale Mono" panose="020B0509000000000004" pitchFamily="49" charset="0"/>
              </a:rPr>
              <a:t>{</a:t>
            </a:r>
          </a:p>
          <a:p>
            <a:r>
              <a:rPr lang="en-GB" dirty="0">
                <a:latin typeface="Andale Mono" panose="020B0509000000000004" pitchFamily="49" charset="0"/>
              </a:rPr>
              <a:t>	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font-family</a:t>
            </a:r>
            <a:r>
              <a:rPr lang="en-GB" dirty="0">
                <a:latin typeface="Andale Mono" panose="020B0509000000000004" pitchFamily="49" charset="0"/>
              </a:rPr>
              <a:t>: 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“Comic Sans”, fantasy</a:t>
            </a:r>
            <a:r>
              <a:rPr lang="en-GB" dirty="0">
                <a:latin typeface="Andale Mono" panose="020B0509000000000004" pitchFamily="49" charset="0"/>
              </a:rPr>
              <a:t>;</a:t>
            </a:r>
          </a:p>
          <a:p>
            <a:r>
              <a:rPr lang="en-GB" dirty="0">
                <a:latin typeface="Andale Mono" panose="020B0509000000000004" pitchFamily="49" charset="0"/>
              </a:rPr>
              <a:t>	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font-size</a:t>
            </a:r>
            <a:r>
              <a:rPr lang="en-GB" dirty="0">
                <a:latin typeface="Andale Mono" panose="020B0509000000000004" pitchFamily="49" charset="0"/>
              </a:rPr>
              <a:t>: 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10px</a:t>
            </a:r>
            <a:r>
              <a:rPr lang="en-GB" dirty="0">
                <a:latin typeface="Andale Mono" panose="020B0509000000000004" pitchFamily="49" charset="0"/>
              </a:rPr>
              <a:t>;</a:t>
            </a:r>
          </a:p>
          <a:p>
            <a:r>
              <a:rPr lang="en-GB" dirty="0">
                <a:latin typeface="Andale Mono" panose="020B0509000000000004" pitchFamily="49" charset="0"/>
              </a:rPr>
              <a:t>}</a:t>
            </a:r>
          </a:p>
          <a:p>
            <a:endParaRPr lang="en-GB" dirty="0">
              <a:latin typeface="Andale Mono" panose="020B0509000000000004" pitchFamily="49" charset="0"/>
            </a:endParaRP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.flowers </a:t>
            </a:r>
            <a:r>
              <a:rPr lang="en-GB" dirty="0">
                <a:latin typeface="Andale Mono" panose="020B0509000000000004" pitchFamily="49" charset="0"/>
              </a:rPr>
              <a:t>{</a:t>
            </a:r>
          </a:p>
          <a:p>
            <a:r>
              <a:rPr lang="en-GB" dirty="0">
                <a:latin typeface="Andale Mono" panose="020B0509000000000004" pitchFamily="49" charset="0"/>
              </a:rPr>
              <a:t>	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font-family</a:t>
            </a:r>
            <a:r>
              <a:rPr lang="en-GB" dirty="0">
                <a:latin typeface="Andale Mono" panose="020B0509000000000004" pitchFamily="49" charset="0"/>
              </a:rPr>
              <a:t>: “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Ubuntu Mono”, monospace</a:t>
            </a:r>
            <a:r>
              <a:rPr lang="en-GB" dirty="0">
                <a:latin typeface="Andale Mono" panose="020B0509000000000004" pitchFamily="49" charset="0"/>
              </a:rPr>
              <a:t>;</a:t>
            </a:r>
          </a:p>
          <a:p>
            <a:r>
              <a:rPr lang="en-GB" dirty="0">
                <a:latin typeface="Andale Mono" panose="020B0509000000000004" pitchFamily="49" charset="0"/>
              </a:rPr>
              <a:t>	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font-size</a:t>
            </a:r>
            <a:r>
              <a:rPr lang="en-GB" dirty="0">
                <a:latin typeface="Andale Mono" panose="020B0509000000000004" pitchFamily="49" charset="0"/>
              </a:rPr>
              <a:t>: 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10px</a:t>
            </a:r>
            <a:r>
              <a:rPr lang="en-GB" dirty="0">
                <a:latin typeface="Andale Mono" panose="020B0509000000000004" pitchFamily="49" charset="0"/>
              </a:rPr>
              <a:t>;</a:t>
            </a:r>
          </a:p>
          <a:p>
            <a:r>
              <a:rPr lang="en-GB" dirty="0">
                <a:latin typeface="Andale Mono" panose="020B0509000000000004" pitchFamily="49" charset="0"/>
              </a:rPr>
              <a:t>	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text-decoration</a:t>
            </a:r>
            <a:r>
              <a:rPr lang="en-GB" dirty="0">
                <a:latin typeface="Andale Mono" panose="020B0509000000000004" pitchFamily="49" charset="0"/>
              </a:rPr>
              <a:t>: 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underline</a:t>
            </a:r>
            <a:r>
              <a:rPr lang="en-GB" dirty="0">
                <a:latin typeface="Andale Mono" panose="020B0509000000000004" pitchFamily="49" charset="0"/>
              </a:rPr>
              <a:t>;</a:t>
            </a:r>
          </a:p>
          <a:p>
            <a:r>
              <a:rPr lang="en-GB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F6E36-A4B7-2242-BBFB-5A220EA6ACAC}"/>
              </a:ext>
            </a:extLst>
          </p:cNvPr>
          <p:cNvSpPr txBox="1"/>
          <p:nvPr/>
        </p:nvSpPr>
        <p:spPr>
          <a:xfrm>
            <a:off x="637250" y="3340184"/>
            <a:ext cx="11197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&lt;h1&gt;</a:t>
            </a:r>
            <a:r>
              <a:rPr lang="en-GB" dirty="0">
                <a:latin typeface="Andale Mono" panose="020B0509000000000004" pitchFamily="49" charset="0"/>
              </a:rPr>
              <a:t> A poem for you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&lt;/h1&gt;</a:t>
            </a:r>
          </a:p>
          <a:p>
            <a:endParaRPr lang="en-GB" dirty="0">
              <a:latin typeface="Andale Mono" panose="020B0509000000000004" pitchFamily="49" charset="0"/>
            </a:endParaRP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&lt;p&gt;&lt;span</a:t>
            </a:r>
            <a:r>
              <a:rPr lang="en-GB" dirty="0">
                <a:latin typeface="Andale Mono" panose="020B0509000000000004" pitchFamily="49" charset="0"/>
              </a:rPr>
              <a:t>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class</a:t>
            </a:r>
            <a:r>
              <a:rPr lang="en-GB" dirty="0">
                <a:latin typeface="Andale Mono" panose="020B0509000000000004" pitchFamily="49" charset="0"/>
              </a:rPr>
              <a:t>=“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flowers</a:t>
            </a:r>
            <a:r>
              <a:rPr lang="en-GB" dirty="0">
                <a:latin typeface="Andale Mono" panose="020B0509000000000004" pitchFamily="49" charset="0"/>
              </a:rPr>
              <a:t>”&gt;Roses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&lt;/span&gt;</a:t>
            </a:r>
            <a:r>
              <a:rPr lang="en-GB" dirty="0">
                <a:latin typeface="Andale Mono" panose="020B0509000000000004" pitchFamily="49" charset="0"/>
              </a:rPr>
              <a:t> are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&lt;span</a:t>
            </a:r>
            <a:r>
              <a:rPr lang="en-GB" dirty="0">
                <a:latin typeface="Andale Mono" panose="020B0509000000000004" pitchFamily="49" charset="0"/>
              </a:rPr>
              <a:t>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class</a:t>
            </a:r>
            <a:r>
              <a:rPr lang="en-GB" dirty="0">
                <a:latin typeface="Andale Mono" panose="020B0509000000000004" pitchFamily="49" charset="0"/>
              </a:rPr>
              <a:t>=“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colours</a:t>
            </a:r>
            <a:r>
              <a:rPr lang="en-GB" dirty="0">
                <a:latin typeface="Andale Mono" panose="020B0509000000000004" pitchFamily="49" charset="0"/>
              </a:rPr>
              <a:t>”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&gt;</a:t>
            </a:r>
            <a:r>
              <a:rPr lang="en-GB" dirty="0">
                <a:latin typeface="Andale Mono" panose="020B0509000000000004" pitchFamily="49" charset="0"/>
              </a:rPr>
              <a:t>red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&lt;/span&gt;&lt;/p&gt;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&lt;p&gt;&lt;span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class</a:t>
            </a:r>
            <a:r>
              <a:rPr lang="en-GB" dirty="0">
                <a:latin typeface="Andale Mono" panose="020B0509000000000004" pitchFamily="49" charset="0"/>
              </a:rPr>
              <a:t>=“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flowers colours</a:t>
            </a:r>
            <a:r>
              <a:rPr lang="en-GB" dirty="0">
                <a:latin typeface="Andale Mono" panose="020B0509000000000004" pitchFamily="49" charset="0"/>
              </a:rPr>
              <a:t>”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&gt;</a:t>
            </a:r>
            <a:r>
              <a:rPr lang="en-GB" dirty="0">
                <a:latin typeface="Andale Mono" panose="020B0509000000000004" pitchFamily="49" charset="0"/>
              </a:rPr>
              <a:t>Violets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&lt;/span&gt;</a:t>
            </a:r>
            <a:r>
              <a:rPr lang="en-GB" dirty="0">
                <a:latin typeface="Andale Mono" panose="020B0509000000000004" pitchFamily="49" charset="0"/>
              </a:rPr>
              <a:t> are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&lt;span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class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=“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colours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”&gt; </a:t>
            </a:r>
            <a:r>
              <a:rPr lang="en-GB" dirty="0">
                <a:latin typeface="Andale Mono" panose="020B0509000000000004" pitchFamily="49" charset="0"/>
              </a:rPr>
              <a:t>blue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&lt;/span&gt;&lt;/p&gt;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DF1C30-8DEE-CE44-9565-EDD15DF999D2}"/>
              </a:ext>
            </a:extLst>
          </p:cNvPr>
          <p:cNvSpPr txBox="1"/>
          <p:nvPr/>
        </p:nvSpPr>
        <p:spPr>
          <a:xfrm>
            <a:off x="637250" y="5048797"/>
            <a:ext cx="1088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 careful about conflicting style declarations. The later CSS declarations will take precedence.</a:t>
            </a:r>
          </a:p>
        </p:txBody>
      </p:sp>
    </p:spTree>
    <p:extLst>
      <p:ext uri="{BB962C8B-B14F-4D97-AF65-F5344CB8AC3E}">
        <p14:creationId xmlns:p14="http://schemas.microsoft.com/office/powerpoint/2010/main" val="186332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9D38-9A2B-1C44-ACD5-8F10C508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Selectors – Combining Everything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807F9-7132-8740-8DBA-5DDADA438527}"/>
              </a:ext>
            </a:extLst>
          </p:cNvPr>
          <p:cNvSpPr txBox="1"/>
          <p:nvPr/>
        </p:nvSpPr>
        <p:spPr>
          <a:xfrm>
            <a:off x="604911" y="2489982"/>
            <a:ext cx="1146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p .flowers</a:t>
            </a:r>
            <a:r>
              <a:rPr lang="en-GB" dirty="0">
                <a:latin typeface="Andale Mono" panose="020B0509000000000004" pitchFamily="49" charset="0"/>
              </a:rPr>
              <a:t>{</a:t>
            </a:r>
          </a:p>
          <a:p>
            <a:r>
              <a:rPr lang="en-GB" dirty="0">
                <a:latin typeface="Andale Mono" panose="020B0509000000000004" pitchFamily="49" charset="0"/>
              </a:rPr>
              <a:t>	/* This targets all elements with </a:t>
            </a:r>
            <a:r>
              <a:rPr lang="en-GB" dirty="0" err="1">
                <a:latin typeface="Andale Mono" panose="020B0509000000000004" pitchFamily="49" charset="0"/>
              </a:rPr>
              <a:t>classname</a:t>
            </a:r>
            <a:r>
              <a:rPr lang="en-GB" dirty="0">
                <a:latin typeface="Andale Mono" panose="020B0509000000000004" pitchFamily="49" charset="0"/>
              </a:rPr>
              <a:t> “flower” inside a &lt;p&gt; element.  */</a:t>
            </a:r>
          </a:p>
          <a:p>
            <a:r>
              <a:rPr lang="en-GB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D4BAC-B26E-7948-A8D4-CBF6D8AB35CE}"/>
              </a:ext>
            </a:extLst>
          </p:cNvPr>
          <p:cNvSpPr txBox="1"/>
          <p:nvPr/>
        </p:nvSpPr>
        <p:spPr>
          <a:xfrm>
            <a:off x="604911" y="3562326"/>
            <a:ext cx="11015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p.headers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 .flowers</a:t>
            </a:r>
            <a:r>
              <a:rPr lang="en-GB" dirty="0">
                <a:latin typeface="Andale Mono" panose="020B0509000000000004" pitchFamily="49" charset="0"/>
              </a:rPr>
              <a:t>{</a:t>
            </a:r>
          </a:p>
          <a:p>
            <a:r>
              <a:rPr lang="en-GB" dirty="0">
                <a:latin typeface="Andale Mono" panose="020B0509000000000004" pitchFamily="49" charset="0"/>
              </a:rPr>
              <a:t>	/* This targets all elements with </a:t>
            </a:r>
            <a:r>
              <a:rPr lang="en-GB" dirty="0" err="1">
                <a:latin typeface="Andale Mono" panose="020B0509000000000004" pitchFamily="49" charset="0"/>
              </a:rPr>
              <a:t>classname</a:t>
            </a:r>
            <a:r>
              <a:rPr lang="en-GB" dirty="0">
                <a:latin typeface="Andale Mono" panose="020B0509000000000004" pitchFamily="49" charset="0"/>
              </a:rPr>
              <a:t> “flower” inside a &lt;p&gt; element that has the </a:t>
            </a:r>
            <a:r>
              <a:rPr lang="en-GB" dirty="0" err="1">
                <a:latin typeface="Andale Mono" panose="020B0509000000000004" pitchFamily="49" charset="0"/>
              </a:rPr>
              <a:t>classname</a:t>
            </a:r>
            <a:r>
              <a:rPr lang="en-GB" dirty="0">
                <a:latin typeface="Andale Mono" panose="020B0509000000000004" pitchFamily="49" charset="0"/>
              </a:rPr>
              <a:t> “headers”. */</a:t>
            </a:r>
          </a:p>
          <a:p>
            <a:r>
              <a:rPr lang="en-GB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49C62-DC91-F249-A8C1-EAE126A59AA9}"/>
              </a:ext>
            </a:extLst>
          </p:cNvPr>
          <p:cNvSpPr txBox="1"/>
          <p:nvPr/>
        </p:nvSpPr>
        <p:spPr>
          <a:xfrm>
            <a:off x="588497" y="4911669"/>
            <a:ext cx="11015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span.colours.flowers</a:t>
            </a:r>
            <a:r>
              <a:rPr lang="en-GB" dirty="0">
                <a:latin typeface="Andale Mono" panose="020B0509000000000004" pitchFamily="49" charset="0"/>
              </a:rPr>
              <a:t>{</a:t>
            </a:r>
          </a:p>
          <a:p>
            <a:r>
              <a:rPr lang="en-GB" dirty="0">
                <a:latin typeface="Andale Mono" panose="020B0509000000000004" pitchFamily="49" charset="0"/>
              </a:rPr>
              <a:t>	/* This targets all &lt;span&gt; elements with </a:t>
            </a:r>
            <a:r>
              <a:rPr lang="en-GB" b="1" dirty="0">
                <a:latin typeface="Andale Mono" panose="020B0509000000000004" pitchFamily="49" charset="0"/>
              </a:rPr>
              <a:t>BOTH</a:t>
            </a:r>
            <a:r>
              <a:rPr lang="en-GB" dirty="0">
                <a:latin typeface="Andale Mono" panose="020B0509000000000004" pitchFamily="49" charset="0"/>
              </a:rPr>
              <a:t> </a:t>
            </a:r>
            <a:r>
              <a:rPr lang="en-GB" dirty="0" err="1">
                <a:latin typeface="Andale Mono" panose="020B0509000000000004" pitchFamily="49" charset="0"/>
              </a:rPr>
              <a:t>classnames</a:t>
            </a:r>
            <a:r>
              <a:rPr lang="en-GB" dirty="0">
                <a:latin typeface="Andale Mono" panose="020B0509000000000004" pitchFamily="49" charset="0"/>
              </a:rPr>
              <a:t> “colours” and “flowers”. */</a:t>
            </a:r>
            <a:endParaRPr lang="en-GB" b="1" dirty="0">
              <a:latin typeface="Andale Mono" panose="020B0509000000000004" pitchFamily="49" charset="0"/>
            </a:endParaRPr>
          </a:p>
          <a:p>
            <a:r>
              <a:rPr lang="en-GB" dirty="0">
                <a:latin typeface="Andale Mono" panose="020B050900000000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33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50F3-BF46-7644-B622-F35CDCE81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3DC Web Dev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2B211-59C1-C340-9E25-A377BB497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2 – Introduction to CSS and the Developer Tools*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07C5B-3734-7B46-A223-CB7ACA248C48}"/>
              </a:ext>
            </a:extLst>
          </p:cNvPr>
          <p:cNvSpPr txBox="1"/>
          <p:nvPr/>
        </p:nvSpPr>
        <p:spPr>
          <a:xfrm>
            <a:off x="4586514" y="6391804"/>
            <a:ext cx="796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*if we spend more than 2 hours on CSS, I will save this for next week.</a:t>
            </a:r>
          </a:p>
        </p:txBody>
      </p:sp>
    </p:spTree>
    <p:extLst>
      <p:ext uri="{BB962C8B-B14F-4D97-AF65-F5344CB8AC3E}">
        <p14:creationId xmlns:p14="http://schemas.microsoft.com/office/powerpoint/2010/main" val="562449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E603-5CCC-F241-81AE-4B024D13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CSS box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D653-1448-E049-AC5A-ADD72362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single element on the webpage is rendered as a </a:t>
            </a:r>
            <a:r>
              <a:rPr lang="en-GB" b="1" dirty="0"/>
              <a:t>box.</a:t>
            </a:r>
            <a:r>
              <a:rPr lang="en-GB" dirty="0"/>
              <a:t> This includes text, images and even empty space.</a:t>
            </a:r>
          </a:p>
          <a:p>
            <a:r>
              <a:rPr lang="en-GB" dirty="0"/>
              <a:t>You can add ”invisible space” around this box using different properties of the CSS box model.</a:t>
            </a:r>
          </a:p>
          <a:p>
            <a:r>
              <a:rPr lang="en-GB" dirty="0"/>
              <a:t>Webpages are effectively just boxes inside boxes inside boxes stacked next to each other.</a:t>
            </a:r>
          </a:p>
          <a:p>
            <a:r>
              <a:rPr lang="en-GB" dirty="0"/>
              <a:t>Understanding this model and being able to deduce (or at least guess) how these “boxes” are stacked just by looking at the page is imperative in </a:t>
            </a:r>
            <a:r>
              <a:rPr lang="en-GB"/>
              <a:t>web development.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0938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210A-3E4A-F844-B50F-DCF38173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CSS box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8C9E1-AA14-904C-98F6-3DFF62DE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4" y="2372809"/>
            <a:ext cx="6992332" cy="4124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5A6B09-11FB-0E48-AC63-E5E2D9C86B8A}"/>
              </a:ext>
            </a:extLst>
          </p:cNvPr>
          <p:cNvSpPr txBox="1"/>
          <p:nvPr/>
        </p:nvSpPr>
        <p:spPr>
          <a:xfrm>
            <a:off x="7342909" y="2372809"/>
            <a:ext cx="44888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Padding: </a:t>
            </a:r>
            <a:r>
              <a:rPr lang="en-GB" b="1" dirty="0"/>
              <a:t>transparent</a:t>
            </a:r>
            <a:r>
              <a:rPr lang="en-GB" dirty="0"/>
              <a:t> space to put around the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Border: the layer outside the padding that </a:t>
            </a:r>
            <a:r>
              <a:rPr lang="en-GB" b="1" dirty="0"/>
              <a:t>can be coloured.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Margin: more transparent space outside the border. </a:t>
            </a:r>
            <a:r>
              <a:rPr lang="en-GB" b="1" dirty="0"/>
              <a:t>Margins of different elements can overlap with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of these are optional, and you can specify sizes in each specific direction.</a:t>
            </a:r>
          </a:p>
        </p:txBody>
      </p:sp>
    </p:spTree>
    <p:extLst>
      <p:ext uri="{BB962C8B-B14F-4D97-AF65-F5344CB8AC3E}">
        <p14:creationId xmlns:p14="http://schemas.microsoft.com/office/powerpoint/2010/main" val="2514349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4E5E-09E5-8E43-AAE0-3E58B42F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CSS box model – 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F8A8-87C1-AA4F-8471-181440113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190056"/>
          </a:xfrm>
        </p:spPr>
        <p:txBody>
          <a:bodyPr/>
          <a:lstStyle/>
          <a:p>
            <a:r>
              <a:rPr lang="en-GB" dirty="0"/>
              <a:t>Your web browser will try to stack the boxes as close to each other as possible, overlapping margins wherever possible.</a:t>
            </a:r>
          </a:p>
          <a:p>
            <a:r>
              <a:rPr lang="en-GB" dirty="0"/>
              <a:t>Therefore, if you want to separate elements, you need to change the properties of each box such as the padding or the margin.</a:t>
            </a:r>
          </a:p>
          <a:p>
            <a:r>
              <a:rPr lang="en-GB" dirty="0"/>
              <a:t>In case of unequal margins, the element with the larger margin will take precedence.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540AC-F44A-4E4B-B9B5-4DD2A47BA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7" t="18840" r="11164" b="18304"/>
          <a:stretch/>
        </p:blipFill>
        <p:spPr>
          <a:xfrm>
            <a:off x="1536773" y="4272112"/>
            <a:ext cx="3938017" cy="1889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AB0C93-CCEA-804A-9C3F-B2C83F13D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7" t="18840" r="11164" b="18304"/>
          <a:stretch/>
        </p:blipFill>
        <p:spPr>
          <a:xfrm>
            <a:off x="6455029" y="4272112"/>
            <a:ext cx="3938017" cy="1889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397ABC-D4C9-434B-8136-F37C48A2ECBD}"/>
              </a:ext>
            </a:extLst>
          </p:cNvPr>
          <p:cNvSpPr txBox="1"/>
          <p:nvPr/>
        </p:nvSpPr>
        <p:spPr>
          <a:xfrm>
            <a:off x="1226457" y="6277502"/>
            <a:ext cx="973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would your browser arrange these elements to save as much space as possible?</a:t>
            </a:r>
          </a:p>
        </p:txBody>
      </p:sp>
    </p:spTree>
    <p:extLst>
      <p:ext uri="{BB962C8B-B14F-4D97-AF65-F5344CB8AC3E}">
        <p14:creationId xmlns:p14="http://schemas.microsoft.com/office/powerpoint/2010/main" val="3676615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81BB4F-275F-C245-96C5-7ABD36C5A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44" t="40601" r="23531" b="40552"/>
          <a:stretch/>
        </p:blipFill>
        <p:spPr>
          <a:xfrm>
            <a:off x="7358158" y="3742944"/>
            <a:ext cx="2992850" cy="5666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CD1463D-025D-C643-9DE1-B79852150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06" t="41103" r="23862" b="40552"/>
          <a:stretch/>
        </p:blipFill>
        <p:spPr>
          <a:xfrm>
            <a:off x="7590970" y="725713"/>
            <a:ext cx="2641601" cy="5515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D987C1-6453-BC41-AF5A-C5B55A447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26" t="41103" r="24441" b="40552"/>
          <a:stretch/>
        </p:blipFill>
        <p:spPr>
          <a:xfrm>
            <a:off x="1596571" y="725713"/>
            <a:ext cx="2641600" cy="551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BD7FE3-CD95-CB48-90F4-77F458AA58DB}"/>
              </a:ext>
            </a:extLst>
          </p:cNvPr>
          <p:cNvSpPr txBox="1"/>
          <p:nvPr/>
        </p:nvSpPr>
        <p:spPr>
          <a:xfrm>
            <a:off x="4345288" y="1447476"/>
            <a:ext cx="367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padding</a:t>
            </a:r>
            <a:r>
              <a:rPr lang="en-GB" dirty="0"/>
              <a:t>, 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border</a:t>
            </a:r>
            <a:r>
              <a:rPr lang="en-GB" dirty="0"/>
              <a:t> or 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margin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14B9C-24C9-2641-933A-3BFAB0560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91" t="40844" r="23898" b="40323"/>
          <a:stretch/>
        </p:blipFill>
        <p:spPr>
          <a:xfrm>
            <a:off x="7560200" y="2014001"/>
            <a:ext cx="2625253" cy="566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324AAE-B460-C740-976F-56EB57B2D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10" t="40843" r="17891" b="30191"/>
          <a:stretch/>
        </p:blipFill>
        <p:spPr>
          <a:xfrm>
            <a:off x="1565801" y="2014002"/>
            <a:ext cx="2960914" cy="870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6C1AE8-3564-EA44-AA43-B7D1E43A8516}"/>
              </a:ext>
            </a:extLst>
          </p:cNvPr>
          <p:cNvSpPr txBox="1"/>
          <p:nvPr/>
        </p:nvSpPr>
        <p:spPr>
          <a:xfrm>
            <a:off x="2653685" y="3179586"/>
            <a:ext cx="705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left element has 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padding-bottom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padding-right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26034F-A0BD-3E44-9F2A-825D95460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7" t="18840" r="11164" b="18304"/>
          <a:stretch/>
        </p:blipFill>
        <p:spPr>
          <a:xfrm>
            <a:off x="1565801" y="3742944"/>
            <a:ext cx="3938017" cy="1889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3AA7AC-9C09-844A-AAC3-18AF6ED35895}"/>
              </a:ext>
            </a:extLst>
          </p:cNvPr>
          <p:cNvSpPr txBox="1"/>
          <p:nvPr/>
        </p:nvSpPr>
        <p:spPr>
          <a:xfrm>
            <a:off x="1402080" y="5839968"/>
            <a:ext cx="955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 element has 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padding</a:t>
            </a:r>
            <a:r>
              <a:rPr lang="en-GB" dirty="0"/>
              <a:t> and coloured 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border</a:t>
            </a:r>
            <a:r>
              <a:rPr lang="en-GB" dirty="0"/>
              <a:t>, right element has 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padding-left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C57A4-4B50-2443-9469-095F520376BB}"/>
              </a:ext>
            </a:extLst>
          </p:cNvPr>
          <p:cNvSpPr txBox="1"/>
          <p:nvPr/>
        </p:nvSpPr>
        <p:spPr>
          <a:xfrm>
            <a:off x="2820078" y="63500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Reminder</a:t>
            </a:r>
            <a:r>
              <a:rPr lang="en-GB" dirty="0"/>
              <a:t>: 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padding</a:t>
            </a:r>
            <a:r>
              <a:rPr lang="en-GB" dirty="0"/>
              <a:t> is transparent and 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border</a:t>
            </a:r>
            <a:r>
              <a:rPr lang="en-GB" dirty="0"/>
              <a:t> is coloured</a:t>
            </a:r>
          </a:p>
        </p:txBody>
      </p:sp>
    </p:spTree>
    <p:extLst>
      <p:ext uri="{BB962C8B-B14F-4D97-AF65-F5344CB8AC3E}">
        <p14:creationId xmlns:p14="http://schemas.microsoft.com/office/powerpoint/2010/main" val="25962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-0.275 -4.81481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-0.24987 -3.7037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21 2.96296E-6 L -0.17982 2.96296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AD99B0-2E27-4145-A943-35FD16970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2" t="5071" r="4615" b="6912"/>
          <a:stretch/>
        </p:blipFill>
        <p:spPr>
          <a:xfrm>
            <a:off x="6682948" y="3818700"/>
            <a:ext cx="4699050" cy="2646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5B9290-7F38-4949-A77E-D45BA09F5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2" t="5071" r="4615" b="6912"/>
          <a:stretch/>
        </p:blipFill>
        <p:spPr>
          <a:xfrm>
            <a:off x="651163" y="3818701"/>
            <a:ext cx="4699050" cy="26462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90BF85B-85EF-524E-91B9-75334079A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2" t="5071" r="3302" b="6912"/>
          <a:stretch/>
        </p:blipFill>
        <p:spPr>
          <a:xfrm>
            <a:off x="6616034" y="871297"/>
            <a:ext cx="4765964" cy="26462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D60E0F-2FE9-8C42-85E7-BCD9DCC7CD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2" t="5071" r="4615" b="6912"/>
          <a:stretch/>
        </p:blipFill>
        <p:spPr>
          <a:xfrm>
            <a:off x="651163" y="871297"/>
            <a:ext cx="4699050" cy="26462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AE1DC1-FDBF-A749-8360-EF3575D73EC7}"/>
              </a:ext>
            </a:extLst>
          </p:cNvPr>
          <p:cNvSpPr txBox="1"/>
          <p:nvPr/>
        </p:nvSpPr>
        <p:spPr>
          <a:xfrm>
            <a:off x="3701143" y="200780"/>
            <a:ext cx="478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margin</a:t>
            </a:r>
            <a:r>
              <a:rPr lang="en-GB" dirty="0"/>
              <a:t>, 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border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padding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D6BBF-B9B6-BF4F-BDA5-D6CE6530700C}"/>
              </a:ext>
            </a:extLst>
          </p:cNvPr>
          <p:cNvSpPr txBox="1"/>
          <p:nvPr/>
        </p:nvSpPr>
        <p:spPr>
          <a:xfrm>
            <a:off x="4505475" y="6422570"/>
            <a:ext cx="31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Reminder</a:t>
            </a:r>
            <a:r>
              <a:rPr lang="en-GB" dirty="0"/>
              <a:t>: 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margin</a:t>
            </a:r>
            <a:r>
              <a:rPr lang="en-GB" dirty="0"/>
              <a:t>s merge!</a:t>
            </a:r>
          </a:p>
        </p:txBody>
      </p:sp>
    </p:spTree>
    <p:extLst>
      <p:ext uri="{BB962C8B-B14F-4D97-AF65-F5344CB8AC3E}">
        <p14:creationId xmlns:p14="http://schemas.microsoft.com/office/powerpoint/2010/main" val="185131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-0.13698 0.000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023 L -3.75E-6 -0.1076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96296E-6 L -0.14167 -0.109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3BA76E-6F3D-C949-A0FA-1AC24EAC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937"/>
            <a:ext cx="12192000" cy="61341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C3F076-837F-7F42-A9B6-04D79F585B00}"/>
              </a:ext>
            </a:extLst>
          </p:cNvPr>
          <p:cNvSpPr/>
          <p:nvPr/>
        </p:nvSpPr>
        <p:spPr>
          <a:xfrm>
            <a:off x="0" y="361937"/>
            <a:ext cx="12192000" cy="282640"/>
          </a:xfrm>
          <a:prstGeom prst="rect">
            <a:avLst/>
          </a:prstGeom>
          <a:solidFill>
            <a:schemeClr val="accent6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00C78-5180-0C4D-A354-A94C3016123B}"/>
              </a:ext>
            </a:extLst>
          </p:cNvPr>
          <p:cNvSpPr/>
          <p:nvPr/>
        </p:nvSpPr>
        <p:spPr>
          <a:xfrm>
            <a:off x="0" y="644577"/>
            <a:ext cx="12192000" cy="3762531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alpha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E2944-2024-D446-9587-EE22534782EA}"/>
              </a:ext>
            </a:extLst>
          </p:cNvPr>
          <p:cNvSpPr/>
          <p:nvPr/>
        </p:nvSpPr>
        <p:spPr>
          <a:xfrm>
            <a:off x="3687580" y="644577"/>
            <a:ext cx="4527030" cy="376253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1008F0-90EB-544F-AE8C-7C42EBA33B71}"/>
              </a:ext>
            </a:extLst>
          </p:cNvPr>
          <p:cNvSpPr/>
          <p:nvPr/>
        </p:nvSpPr>
        <p:spPr>
          <a:xfrm>
            <a:off x="0" y="644577"/>
            <a:ext cx="3687580" cy="376253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9353DC-F234-8D4D-875D-9793ABAFE577}"/>
              </a:ext>
            </a:extLst>
          </p:cNvPr>
          <p:cNvSpPr/>
          <p:nvPr/>
        </p:nvSpPr>
        <p:spPr>
          <a:xfrm>
            <a:off x="8214610" y="644577"/>
            <a:ext cx="3977390" cy="376253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C3593-8307-C440-92D7-1CD397916592}"/>
              </a:ext>
            </a:extLst>
          </p:cNvPr>
          <p:cNvSpPr txBox="1"/>
          <p:nvPr/>
        </p:nvSpPr>
        <p:spPr>
          <a:xfrm>
            <a:off x="5096656" y="4505082"/>
            <a:ext cx="191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Actual 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43B4B-4622-BF44-99A0-06828A178C9B}"/>
              </a:ext>
            </a:extLst>
          </p:cNvPr>
          <p:cNvSpPr txBox="1"/>
          <p:nvPr/>
        </p:nvSpPr>
        <p:spPr>
          <a:xfrm>
            <a:off x="719528" y="4505082"/>
            <a:ext cx="248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Left margin (“empty space”)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15C0C-F6AA-9040-B9C7-BF84173D7E8F}"/>
              </a:ext>
            </a:extLst>
          </p:cNvPr>
          <p:cNvSpPr txBox="1"/>
          <p:nvPr/>
        </p:nvSpPr>
        <p:spPr>
          <a:xfrm>
            <a:off x="9313889" y="4407108"/>
            <a:ext cx="248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Right margin (“empty space”)</a:t>
            </a:r>
          </a:p>
        </p:txBody>
      </p:sp>
    </p:spTree>
    <p:extLst>
      <p:ext uri="{BB962C8B-B14F-4D97-AF65-F5344CB8AC3E}">
        <p14:creationId xmlns:p14="http://schemas.microsoft.com/office/powerpoint/2010/main" val="418941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03CD7E-8DFB-EB4E-9E8C-1EE0FF9BD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66" t="13894" r="33114" b="34055"/>
          <a:stretch/>
        </p:blipFill>
        <p:spPr>
          <a:xfrm>
            <a:off x="164891" y="839448"/>
            <a:ext cx="5988607" cy="47069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E2B7A1-1A71-A944-9D08-83965CE7B01B}"/>
              </a:ext>
            </a:extLst>
          </p:cNvPr>
          <p:cNvSpPr/>
          <p:nvPr/>
        </p:nvSpPr>
        <p:spPr>
          <a:xfrm>
            <a:off x="1394085" y="839448"/>
            <a:ext cx="3462728" cy="149901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9A278A-F118-284F-AD76-867D76E2D279}"/>
              </a:ext>
            </a:extLst>
          </p:cNvPr>
          <p:cNvSpPr/>
          <p:nvPr/>
        </p:nvSpPr>
        <p:spPr>
          <a:xfrm>
            <a:off x="164891" y="2338466"/>
            <a:ext cx="5988606" cy="494675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69918-0721-694B-A4F8-6FE8CD521753}"/>
              </a:ext>
            </a:extLst>
          </p:cNvPr>
          <p:cNvSpPr/>
          <p:nvPr/>
        </p:nvSpPr>
        <p:spPr>
          <a:xfrm>
            <a:off x="164891" y="839448"/>
            <a:ext cx="1229194" cy="199369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37417D-EBB5-9843-97D2-A8697D302569}"/>
              </a:ext>
            </a:extLst>
          </p:cNvPr>
          <p:cNvSpPr/>
          <p:nvPr/>
        </p:nvSpPr>
        <p:spPr>
          <a:xfrm>
            <a:off x="4856812" y="839448"/>
            <a:ext cx="1296685" cy="199369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1331DF-6DC6-EA40-A6DF-8E71C5E89CE5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164891" y="1836295"/>
            <a:ext cx="1229194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81E409-6C8A-8341-8CC2-20B85A18BF15}"/>
              </a:ext>
            </a:extLst>
          </p:cNvPr>
          <p:cNvSpPr txBox="1"/>
          <p:nvPr/>
        </p:nvSpPr>
        <p:spPr>
          <a:xfrm>
            <a:off x="382248" y="1400544"/>
            <a:ext cx="79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20px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818FF7-9A35-4C4F-8440-A83048F6C7C6}"/>
              </a:ext>
            </a:extLst>
          </p:cNvPr>
          <p:cNvCxnSpPr/>
          <p:nvPr/>
        </p:nvCxnSpPr>
        <p:spPr>
          <a:xfrm>
            <a:off x="4901801" y="1805279"/>
            <a:ext cx="1229194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B67142-3EA0-B447-90C2-AC067574C88D}"/>
              </a:ext>
            </a:extLst>
          </p:cNvPr>
          <p:cNvSpPr txBox="1"/>
          <p:nvPr/>
        </p:nvSpPr>
        <p:spPr>
          <a:xfrm>
            <a:off x="5119158" y="1369528"/>
            <a:ext cx="79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20px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37916E-1488-2541-B6EE-B9675BBC9BBB}"/>
              </a:ext>
            </a:extLst>
          </p:cNvPr>
          <p:cNvCxnSpPr>
            <a:stCxn id="9" idx="2"/>
            <a:endCxn id="9" idx="0"/>
          </p:cNvCxnSpPr>
          <p:nvPr/>
        </p:nvCxnSpPr>
        <p:spPr>
          <a:xfrm flipV="1">
            <a:off x="3159194" y="2338466"/>
            <a:ext cx="0" cy="49467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61FF4C-BC68-8742-B13C-382A48089D4C}"/>
              </a:ext>
            </a:extLst>
          </p:cNvPr>
          <p:cNvSpPr txBox="1"/>
          <p:nvPr/>
        </p:nvSpPr>
        <p:spPr>
          <a:xfrm>
            <a:off x="3144203" y="2396353"/>
            <a:ext cx="97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10px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9DDBD-5525-4143-A31F-C61F43FF920A}"/>
              </a:ext>
            </a:extLst>
          </p:cNvPr>
          <p:cNvSpPr txBox="1"/>
          <p:nvPr/>
        </p:nvSpPr>
        <p:spPr>
          <a:xfrm>
            <a:off x="6175982" y="839448"/>
            <a:ext cx="6016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&lt;</a:t>
            </a:r>
            <a:r>
              <a:rPr lang="en-GB" sz="2400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img</a:t>
            </a:r>
            <a:r>
              <a:rPr lang="en-GB" sz="2400" dirty="0">
                <a:latin typeface="Andale Mono" panose="020B0509000000000004" pitchFamily="49" charset="0"/>
              </a:rPr>
              <a:t> </a:t>
            </a:r>
            <a:r>
              <a:rPr lang="en-GB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src</a:t>
            </a:r>
            <a:r>
              <a:rPr lang="en-GB" sz="2400" dirty="0">
                <a:latin typeface="Andale Mono" panose="020B0509000000000004" pitchFamily="49" charset="0"/>
              </a:rPr>
              <a:t>=“</a:t>
            </a:r>
            <a:r>
              <a:rPr lang="en-GB" sz="2400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sutd_logo.png</a:t>
            </a:r>
            <a:r>
              <a:rPr lang="en-GB" sz="2400" dirty="0">
                <a:latin typeface="Andale Mono" panose="020B0509000000000004" pitchFamily="49" charset="0"/>
              </a:rPr>
              <a:t>”</a:t>
            </a:r>
          </a:p>
          <a:p>
            <a:r>
              <a:rPr lang="en-GB" sz="2400" dirty="0">
                <a:latin typeface="Andale Mono" panose="020B0509000000000004" pitchFamily="49" charset="0"/>
              </a:rPr>
              <a:t> </a:t>
            </a:r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style</a:t>
            </a:r>
            <a:r>
              <a:rPr lang="en-GB" sz="2400" dirty="0">
                <a:latin typeface="Andale Mono" panose="020B0509000000000004" pitchFamily="49" charset="0"/>
              </a:rPr>
              <a:t>=“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padding-left</a:t>
            </a:r>
            <a:r>
              <a:rPr lang="en-GB" sz="2400" dirty="0">
                <a:latin typeface="Andale Mono" panose="020B0509000000000004" pitchFamily="49" charset="0"/>
              </a:rPr>
              <a:t>:</a:t>
            </a:r>
            <a:r>
              <a:rPr lang="en-GB" sz="2400" dirty="0">
                <a:solidFill>
                  <a:schemeClr val="accent4"/>
                </a:solidFill>
                <a:latin typeface="Andale Mono" panose="020B0509000000000004" pitchFamily="49" charset="0"/>
              </a:rPr>
              <a:t>20px</a:t>
            </a:r>
            <a:r>
              <a:rPr lang="en-GB" sz="2400" dirty="0">
                <a:latin typeface="Andale Mono" panose="020B0509000000000004" pitchFamily="49" charset="0"/>
              </a:rPr>
              <a:t>;</a:t>
            </a:r>
          </a:p>
          <a:p>
            <a:r>
              <a:rPr lang="en-GB" sz="2400" dirty="0">
                <a:latin typeface="Andale Mono" panose="020B0509000000000004" pitchFamily="49" charset="0"/>
              </a:rPr>
              <a:t>        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padding-right</a:t>
            </a:r>
            <a:r>
              <a:rPr lang="en-GB" sz="2400" dirty="0">
                <a:latin typeface="Andale Mono" panose="020B0509000000000004" pitchFamily="49" charset="0"/>
              </a:rPr>
              <a:t>:</a:t>
            </a:r>
            <a:r>
              <a:rPr lang="en-GB" sz="2400" dirty="0">
                <a:solidFill>
                  <a:schemeClr val="accent4"/>
                </a:solidFill>
                <a:latin typeface="Andale Mono" panose="020B0509000000000004" pitchFamily="49" charset="0"/>
              </a:rPr>
              <a:t>20px</a:t>
            </a:r>
            <a:r>
              <a:rPr lang="en-GB" sz="2400" dirty="0">
                <a:latin typeface="Andale Mono" panose="020B0509000000000004" pitchFamily="49" charset="0"/>
              </a:rPr>
              <a:t>;</a:t>
            </a:r>
          </a:p>
          <a:p>
            <a:r>
              <a:rPr lang="en-GB" sz="2400" dirty="0">
                <a:latin typeface="Andale Mono" panose="020B0509000000000004" pitchFamily="49" charset="0"/>
              </a:rPr>
              <a:t>        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padding-bottom</a:t>
            </a:r>
            <a:r>
              <a:rPr lang="en-GB" sz="2400" dirty="0">
                <a:latin typeface="Andale Mono" panose="020B0509000000000004" pitchFamily="49" charset="0"/>
              </a:rPr>
              <a:t>:</a:t>
            </a:r>
            <a:r>
              <a:rPr lang="en-GB" sz="2400" dirty="0">
                <a:solidFill>
                  <a:schemeClr val="accent4"/>
                </a:solidFill>
                <a:latin typeface="Andale Mono" panose="020B0509000000000004" pitchFamily="49" charset="0"/>
              </a:rPr>
              <a:t>10px</a:t>
            </a:r>
            <a:r>
              <a:rPr lang="en-GB" sz="2400" dirty="0">
                <a:latin typeface="Andale Mono" panose="020B0509000000000004" pitchFamily="49" charset="0"/>
              </a:rPr>
              <a:t>;”</a:t>
            </a:r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/&gt;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EEB009-BF8D-CA4E-A682-CD1D8792D529}"/>
              </a:ext>
            </a:extLst>
          </p:cNvPr>
          <p:cNvSpPr/>
          <p:nvPr/>
        </p:nvSpPr>
        <p:spPr>
          <a:xfrm>
            <a:off x="164891" y="2833142"/>
            <a:ext cx="1229194" cy="329784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802461-F072-4C4B-B05B-4590C88B327A}"/>
              </a:ext>
            </a:extLst>
          </p:cNvPr>
          <p:cNvSpPr/>
          <p:nvPr/>
        </p:nvSpPr>
        <p:spPr>
          <a:xfrm>
            <a:off x="1394084" y="2855625"/>
            <a:ext cx="3462728" cy="30730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986BB5-E998-D44D-AE48-A0358DD84907}"/>
              </a:ext>
            </a:extLst>
          </p:cNvPr>
          <p:cNvSpPr/>
          <p:nvPr/>
        </p:nvSpPr>
        <p:spPr>
          <a:xfrm>
            <a:off x="4856812" y="2855625"/>
            <a:ext cx="1296685" cy="30730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9B1262-BBCC-5D48-8F70-3A9A9771B7A7}"/>
              </a:ext>
            </a:extLst>
          </p:cNvPr>
          <p:cNvCxnSpPr/>
          <p:nvPr/>
        </p:nvCxnSpPr>
        <p:spPr>
          <a:xfrm>
            <a:off x="4904300" y="3021980"/>
            <a:ext cx="1229194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92C82B3-2B35-3043-87F7-9AF42455F9E2}"/>
              </a:ext>
            </a:extLst>
          </p:cNvPr>
          <p:cNvSpPr txBox="1"/>
          <p:nvPr/>
        </p:nvSpPr>
        <p:spPr>
          <a:xfrm>
            <a:off x="5121657" y="2975972"/>
            <a:ext cx="79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20px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C9D596-6B4E-404C-ACA7-C8D65582C3D1}"/>
              </a:ext>
            </a:extLst>
          </p:cNvPr>
          <p:cNvCxnSpPr/>
          <p:nvPr/>
        </p:nvCxnSpPr>
        <p:spPr>
          <a:xfrm>
            <a:off x="184893" y="3024476"/>
            <a:ext cx="1229194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6DEA04-8074-4040-9264-757BCA4ED465}"/>
              </a:ext>
            </a:extLst>
          </p:cNvPr>
          <p:cNvSpPr txBox="1"/>
          <p:nvPr/>
        </p:nvSpPr>
        <p:spPr>
          <a:xfrm>
            <a:off x="402250" y="2978468"/>
            <a:ext cx="79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20px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DEEFD2-441E-744A-9E6A-C8182FA48A2F}"/>
              </a:ext>
            </a:extLst>
          </p:cNvPr>
          <p:cNvSpPr txBox="1"/>
          <p:nvPr/>
        </p:nvSpPr>
        <p:spPr>
          <a:xfrm>
            <a:off x="6175983" y="2765685"/>
            <a:ext cx="6016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&lt;span</a:t>
            </a:r>
            <a:endParaRPr lang="en-GB" sz="2400" dirty="0">
              <a:latin typeface="Andale Mono" panose="020B0509000000000004" pitchFamily="49" charset="0"/>
            </a:endParaRPr>
          </a:p>
          <a:p>
            <a:r>
              <a:rPr lang="en-GB" sz="2400" dirty="0">
                <a:latin typeface="Andale Mono" panose="020B0509000000000004" pitchFamily="49" charset="0"/>
              </a:rPr>
              <a:t> </a:t>
            </a:r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style</a:t>
            </a:r>
            <a:r>
              <a:rPr lang="en-GB" sz="2400" dirty="0">
                <a:latin typeface="Andale Mono" panose="020B0509000000000004" pitchFamily="49" charset="0"/>
              </a:rPr>
              <a:t>=“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padding-left</a:t>
            </a:r>
            <a:r>
              <a:rPr lang="en-GB" sz="2400" dirty="0">
                <a:latin typeface="Andale Mono" panose="020B0509000000000004" pitchFamily="49" charset="0"/>
              </a:rPr>
              <a:t>:</a:t>
            </a:r>
            <a:r>
              <a:rPr lang="en-GB" sz="2400" dirty="0">
                <a:solidFill>
                  <a:schemeClr val="accent4"/>
                </a:solidFill>
                <a:latin typeface="Andale Mono" panose="020B0509000000000004" pitchFamily="49" charset="0"/>
              </a:rPr>
              <a:t>20px</a:t>
            </a:r>
            <a:r>
              <a:rPr lang="en-GB" sz="2400" dirty="0">
                <a:latin typeface="Andale Mono" panose="020B0509000000000004" pitchFamily="49" charset="0"/>
              </a:rPr>
              <a:t>;</a:t>
            </a:r>
          </a:p>
          <a:p>
            <a:r>
              <a:rPr lang="en-GB" sz="2400" dirty="0">
                <a:latin typeface="Andale Mono" panose="020B0509000000000004" pitchFamily="49" charset="0"/>
              </a:rPr>
              <a:t>        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padding-right</a:t>
            </a:r>
            <a:r>
              <a:rPr lang="en-GB" sz="2400" dirty="0">
                <a:latin typeface="Andale Mono" panose="020B0509000000000004" pitchFamily="49" charset="0"/>
              </a:rPr>
              <a:t>:</a:t>
            </a:r>
            <a:r>
              <a:rPr lang="en-GB" sz="2400" dirty="0">
                <a:solidFill>
                  <a:schemeClr val="accent4"/>
                </a:solidFill>
                <a:latin typeface="Andale Mono" panose="020B0509000000000004" pitchFamily="49" charset="0"/>
              </a:rPr>
              <a:t>20px</a:t>
            </a:r>
            <a:r>
              <a:rPr lang="en-GB" sz="2400" dirty="0">
                <a:latin typeface="Andale Mono" panose="020B0509000000000004" pitchFamily="49" charset="0"/>
              </a:rPr>
              <a:t>;”</a:t>
            </a:r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&gt;</a:t>
            </a:r>
          </a:p>
          <a:p>
            <a:r>
              <a:rPr lang="en-GB" sz="2400" dirty="0">
                <a:latin typeface="Andale Mono" panose="020B0509000000000004" pitchFamily="49" charset="0"/>
              </a:rPr>
              <a:t> Please select from the following login options</a:t>
            </a:r>
          </a:p>
          <a:p>
            <a:r>
              <a:rPr lang="en-GB" sz="2400" dirty="0">
                <a:solidFill>
                  <a:schemeClr val="accent6"/>
                </a:solidFill>
                <a:latin typeface="Andale Mono" panose="020B0509000000000004" pitchFamily="49" charset="0"/>
              </a:rPr>
              <a:t>&lt;/span&gt;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206DD6-78E3-0B42-8CC4-2582A9DCADCF}"/>
              </a:ext>
            </a:extLst>
          </p:cNvPr>
          <p:cNvSpPr txBox="1"/>
          <p:nvPr/>
        </p:nvSpPr>
        <p:spPr>
          <a:xfrm>
            <a:off x="7162800" y="6414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51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 animBg="1"/>
      <p:bldP spid="6" grpId="0" animBg="1"/>
      <p:bldP spid="13" grpId="0"/>
      <p:bldP spid="15" grpId="0"/>
      <p:bldP spid="20" grpId="0"/>
      <p:bldP spid="23" grpId="0" animBg="1"/>
      <p:bldP spid="24" grpId="0" animBg="1"/>
      <p:bldP spid="25" grpId="0" animBg="1"/>
      <p:bldP spid="27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3BA76E-6F3D-C949-A0FA-1AC24EAC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937"/>
            <a:ext cx="12192000" cy="61341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C3F076-837F-7F42-A9B6-04D79F585B00}"/>
              </a:ext>
            </a:extLst>
          </p:cNvPr>
          <p:cNvSpPr/>
          <p:nvPr/>
        </p:nvSpPr>
        <p:spPr>
          <a:xfrm>
            <a:off x="0" y="361937"/>
            <a:ext cx="12192000" cy="282640"/>
          </a:xfrm>
          <a:prstGeom prst="rect">
            <a:avLst/>
          </a:prstGeom>
          <a:solidFill>
            <a:schemeClr val="accent6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00C78-5180-0C4D-A354-A94C3016123B}"/>
              </a:ext>
            </a:extLst>
          </p:cNvPr>
          <p:cNvSpPr/>
          <p:nvPr/>
        </p:nvSpPr>
        <p:spPr>
          <a:xfrm>
            <a:off x="0" y="644577"/>
            <a:ext cx="12192000" cy="3762531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alpha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E2944-2024-D446-9587-EE22534782EA}"/>
              </a:ext>
            </a:extLst>
          </p:cNvPr>
          <p:cNvSpPr/>
          <p:nvPr/>
        </p:nvSpPr>
        <p:spPr>
          <a:xfrm>
            <a:off x="3687580" y="644577"/>
            <a:ext cx="4527030" cy="376253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1008F0-90EB-544F-AE8C-7C42EBA33B71}"/>
              </a:ext>
            </a:extLst>
          </p:cNvPr>
          <p:cNvSpPr/>
          <p:nvPr/>
        </p:nvSpPr>
        <p:spPr>
          <a:xfrm>
            <a:off x="0" y="644577"/>
            <a:ext cx="3687580" cy="376253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9353DC-F234-8D4D-875D-9793ABAFE577}"/>
              </a:ext>
            </a:extLst>
          </p:cNvPr>
          <p:cNvSpPr/>
          <p:nvPr/>
        </p:nvSpPr>
        <p:spPr>
          <a:xfrm>
            <a:off x="8214610" y="644577"/>
            <a:ext cx="3977390" cy="376253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310703-7403-3D44-93C4-D9D5D468C643}"/>
              </a:ext>
            </a:extLst>
          </p:cNvPr>
          <p:cNvSpPr/>
          <p:nvPr/>
        </p:nvSpPr>
        <p:spPr>
          <a:xfrm>
            <a:off x="0" y="4407108"/>
            <a:ext cx="12192000" cy="208895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C3593-8307-C440-92D7-1CD397916592}"/>
              </a:ext>
            </a:extLst>
          </p:cNvPr>
          <p:cNvSpPr txBox="1"/>
          <p:nvPr/>
        </p:nvSpPr>
        <p:spPr>
          <a:xfrm>
            <a:off x="5096656" y="4505082"/>
            <a:ext cx="191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Actual 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43B4B-4622-BF44-99A0-06828A178C9B}"/>
              </a:ext>
            </a:extLst>
          </p:cNvPr>
          <p:cNvSpPr txBox="1"/>
          <p:nvPr/>
        </p:nvSpPr>
        <p:spPr>
          <a:xfrm>
            <a:off x="719528" y="4505082"/>
            <a:ext cx="248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Left padding (“empty space”)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15C0C-F6AA-9040-B9C7-BF84173D7E8F}"/>
              </a:ext>
            </a:extLst>
          </p:cNvPr>
          <p:cNvSpPr txBox="1"/>
          <p:nvPr/>
        </p:nvSpPr>
        <p:spPr>
          <a:xfrm>
            <a:off x="9313889" y="4407108"/>
            <a:ext cx="2488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Right padding (“empty space”)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4D0445-92DD-2940-8D6A-F384A22203D8}"/>
              </a:ext>
            </a:extLst>
          </p:cNvPr>
          <p:cNvSpPr txBox="1"/>
          <p:nvPr/>
        </p:nvSpPr>
        <p:spPr>
          <a:xfrm>
            <a:off x="4729852" y="5266919"/>
            <a:ext cx="404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Also empty space??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3400FB-561B-A04B-92E1-37D433B3222F}"/>
              </a:ext>
            </a:extLst>
          </p:cNvPr>
          <p:cNvSpPr txBox="1"/>
          <p:nvPr/>
        </p:nvSpPr>
        <p:spPr>
          <a:xfrm>
            <a:off x="3580833" y="5755243"/>
            <a:ext cx="634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Padding will push other elements away!</a:t>
            </a:r>
          </a:p>
        </p:txBody>
      </p:sp>
    </p:spTree>
    <p:extLst>
      <p:ext uri="{BB962C8B-B14F-4D97-AF65-F5344CB8AC3E}">
        <p14:creationId xmlns:p14="http://schemas.microsoft.com/office/powerpoint/2010/main" val="326154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5175-4C24-124E-8432-DDEF35B7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&lt;div&gt;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C8C5C-A585-F749-A370-B46012716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&lt;div&gt; </a:t>
            </a:r>
            <a:r>
              <a:rPr lang="en-GB" dirty="0"/>
              <a:t>element is similar to your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&lt;span&gt;</a:t>
            </a:r>
            <a:r>
              <a:rPr lang="en-GB" dirty="0"/>
              <a:t>, it is a generic empty element for you to logically separate elements on the page.</a:t>
            </a:r>
          </a:p>
          <a:p>
            <a:r>
              <a:rPr lang="en-GB" dirty="0"/>
              <a:t>You can put elements inside a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&lt;div&gt; </a:t>
            </a:r>
            <a:r>
              <a:rPr lang="en-GB" dirty="0"/>
              <a:t>and apply attributes such as 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padding</a:t>
            </a:r>
            <a:r>
              <a:rPr lang="en-GB" dirty="0"/>
              <a:t> or 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margin</a:t>
            </a:r>
            <a:r>
              <a:rPr lang="en-GB" dirty="0"/>
              <a:t> to move all of them at once.</a:t>
            </a:r>
          </a:p>
          <a:p>
            <a:r>
              <a:rPr lang="en-GB" dirty="0"/>
              <a:t>Unlike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&lt;span&gt; </a:t>
            </a:r>
            <a:r>
              <a:rPr lang="en-GB" dirty="0"/>
              <a:t>however,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&lt;div&gt; </a:t>
            </a:r>
            <a:r>
              <a:rPr lang="en-GB" dirty="0"/>
              <a:t>is a </a:t>
            </a:r>
            <a:r>
              <a:rPr lang="en-GB" b="1" dirty="0"/>
              <a:t>block</a:t>
            </a:r>
            <a:r>
              <a:rPr lang="en-GB" dirty="0"/>
              <a:t> level element: its default width is always set to 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100%</a:t>
            </a:r>
            <a:r>
              <a:rPr lang="en-GB" dirty="0"/>
              <a:t>. (i.e. it occupies the full width of the parent) If you want to change this you must use the 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width</a:t>
            </a:r>
            <a:r>
              <a:rPr lang="en-GB" dirty="0"/>
              <a:t> CSS property.</a:t>
            </a:r>
          </a:p>
          <a:p>
            <a:pPr lvl="1"/>
            <a:r>
              <a:rPr lang="en-GB" dirty="0"/>
              <a:t>This is similar to how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&lt;h1&gt; </a:t>
            </a:r>
            <a:r>
              <a:rPr lang="en-GB" dirty="0"/>
              <a:t>will push other elements below itself.</a:t>
            </a:r>
          </a:p>
        </p:txBody>
      </p:sp>
    </p:spTree>
    <p:extLst>
      <p:ext uri="{BB962C8B-B14F-4D97-AF65-F5344CB8AC3E}">
        <p14:creationId xmlns:p14="http://schemas.microsoft.com/office/powerpoint/2010/main" val="2296209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BFCB-BDF7-D44D-B310-A11BE252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display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6A43-1979-5C4A-87BD-2F7D0A4D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234133"/>
          </a:xfrm>
        </p:spPr>
        <p:txBody>
          <a:bodyPr/>
          <a:lstStyle/>
          <a:p>
            <a:r>
              <a:rPr lang="en-GB" dirty="0"/>
              <a:t>This attempts to answer why tags like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&lt;h1&gt;</a:t>
            </a:r>
            <a:r>
              <a:rPr lang="en-GB" dirty="0"/>
              <a:t> and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&lt;p&gt;</a:t>
            </a:r>
            <a:r>
              <a:rPr lang="en-GB" dirty="0"/>
              <a:t> take up their own special line while elements like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&lt;span&gt;</a:t>
            </a:r>
            <a:r>
              <a:rPr lang="en-GB" dirty="0"/>
              <a:t> do not.</a:t>
            </a:r>
          </a:p>
          <a:p>
            <a:r>
              <a:rPr lang="en-GB" dirty="0"/>
              <a:t>The browser can render the boxes in a few different modes, 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inline</a:t>
            </a:r>
            <a:r>
              <a:rPr lang="en-GB" dirty="0"/>
              <a:t>, 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block</a:t>
            </a:r>
            <a:r>
              <a:rPr lang="en-GB" dirty="0"/>
              <a:t> and 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inline-block</a:t>
            </a:r>
            <a:r>
              <a:rPr lang="en-GB" dirty="0"/>
              <a:t>.</a:t>
            </a:r>
          </a:p>
          <a:p>
            <a:r>
              <a:rPr lang="en-GB" dirty="0"/>
              <a:t>This is defined by the 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display</a:t>
            </a:r>
            <a:r>
              <a:rPr lang="en-GB" dirty="0"/>
              <a:t> CSS property, and some HTML elements have 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block</a:t>
            </a:r>
            <a:r>
              <a:rPr lang="en-GB" dirty="0"/>
              <a:t> set as default (but can be overridden in your stylesheets.)</a:t>
            </a:r>
          </a:p>
        </p:txBody>
      </p:sp>
    </p:spTree>
    <p:extLst>
      <p:ext uri="{BB962C8B-B14F-4D97-AF65-F5344CB8AC3E}">
        <p14:creationId xmlns:p14="http://schemas.microsoft.com/office/powerpoint/2010/main" val="147435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39C1-1C0E-DA4E-90C9-5214518C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Continuation from last week – font colours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7C9E-D33B-864A-8D18-3BB7B6982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set font colours using the following style property: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color</a:t>
            </a:r>
            <a:r>
              <a:rPr lang="en-GB" dirty="0" err="1">
                <a:latin typeface="Andale Mono" panose="020B0509000000000004" pitchFamily="49" charset="0"/>
              </a:rPr>
              <a:t>:</a:t>
            </a:r>
            <a:r>
              <a:rPr lang="en-GB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green</a:t>
            </a:r>
            <a:endParaRPr lang="en-GB" dirty="0">
              <a:solidFill>
                <a:schemeClr val="accent2"/>
              </a:solidFill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GB" dirty="0">
                <a:solidFill>
                  <a:schemeClr val="tx1">
                    <a:lumMod val="85000"/>
                  </a:schemeClr>
                </a:solidFill>
                <a:latin typeface="Andale Mono" panose="020B0509000000000004" pitchFamily="49" charset="0"/>
              </a:rPr>
              <a:t>/* Note the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  <a:latin typeface="Andale Mono" panose="020B0509000000000004" pitchFamily="49" charset="0"/>
              </a:rPr>
              <a:t>murican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  <a:latin typeface="Andale Mono" panose="020B05090000000000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  <a:latin typeface="Andale Mono" panose="020B0509000000000004" pitchFamily="49" charset="0"/>
              </a:rPr>
              <a:t>engrish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  <a:latin typeface="Andale Mono" panose="020B0509000000000004" pitchFamily="49" charset="0"/>
              </a:rPr>
              <a:t> spelling: “</a:t>
            </a:r>
            <a:r>
              <a:rPr lang="en-GB" dirty="0" err="1">
                <a:solidFill>
                  <a:schemeClr val="tx1">
                    <a:lumMod val="85000"/>
                  </a:schemeClr>
                </a:solidFill>
                <a:latin typeface="Andale Mono" panose="020B0509000000000004" pitchFamily="49" charset="0"/>
              </a:rPr>
              <a:t>color</a:t>
            </a:r>
            <a:r>
              <a:rPr lang="en-GB" dirty="0">
                <a:solidFill>
                  <a:schemeClr val="tx1">
                    <a:lumMod val="85000"/>
                  </a:schemeClr>
                </a:solidFill>
                <a:latin typeface="Andale Mono" panose="020B0509000000000004" pitchFamily="49" charset="0"/>
              </a:rPr>
              <a:t>” not “colour” */</a:t>
            </a:r>
          </a:p>
          <a:p>
            <a:r>
              <a:rPr lang="en-GB" dirty="0"/>
              <a:t>You can use either the common names in </a:t>
            </a:r>
            <a:r>
              <a:rPr lang="en-GB" dirty="0" err="1"/>
              <a:t>Engrish</a:t>
            </a:r>
            <a:r>
              <a:rPr lang="en-GB" dirty="0"/>
              <a:t> names “red”, “green”, “blue”, but to specify an exact colour you’ll need to use colour codes.</a:t>
            </a:r>
          </a:p>
        </p:txBody>
      </p:sp>
    </p:spTree>
    <p:extLst>
      <p:ext uri="{BB962C8B-B14F-4D97-AF65-F5344CB8AC3E}">
        <p14:creationId xmlns:p14="http://schemas.microsoft.com/office/powerpoint/2010/main" val="2384229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CE9D-1024-0945-8F07-046FCDCA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display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813126-725B-4947-821D-984594FC0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42" y="2467859"/>
            <a:ext cx="8115300" cy="3721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52AA07-AF31-9C4F-975E-94CB6B111E62}"/>
              </a:ext>
            </a:extLst>
          </p:cNvPr>
          <p:cNvSpPr txBox="1"/>
          <p:nvPr/>
        </p:nvSpPr>
        <p:spPr>
          <a:xfrm>
            <a:off x="8694295" y="2467859"/>
            <a:ext cx="2687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4"/>
                </a:solidFill>
                <a:latin typeface="Andale Mono" panose="020B0509000000000004" pitchFamily="49" charset="0"/>
              </a:rPr>
              <a:t>Inline</a:t>
            </a:r>
          </a:p>
          <a:p>
            <a:endParaRPr lang="en-GB" sz="2800" dirty="0">
              <a:solidFill>
                <a:schemeClr val="accent4"/>
              </a:solidFill>
              <a:latin typeface="Andale Mono" panose="020B050900000000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3AF17-F2A9-7046-889A-E505C46A9A68}"/>
              </a:ext>
            </a:extLst>
          </p:cNvPr>
          <p:cNvSpPr txBox="1"/>
          <p:nvPr/>
        </p:nvSpPr>
        <p:spPr>
          <a:xfrm>
            <a:off x="8694295" y="3871017"/>
            <a:ext cx="2687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4"/>
                </a:solidFill>
                <a:latin typeface="Andale Mono" panose="020B0509000000000004" pitchFamily="49" charset="0"/>
              </a:rPr>
              <a:t>Block</a:t>
            </a:r>
            <a:endParaRPr lang="en-GB" sz="2400" dirty="0">
              <a:solidFill>
                <a:schemeClr val="accent4"/>
              </a:solidFill>
              <a:latin typeface="Andale Mono" panose="020B050900000000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74CE77-9BB4-3E43-BD15-43C1678E0D30}"/>
              </a:ext>
            </a:extLst>
          </p:cNvPr>
          <p:cNvSpPr txBox="1"/>
          <p:nvPr/>
        </p:nvSpPr>
        <p:spPr>
          <a:xfrm>
            <a:off x="8694295" y="5234915"/>
            <a:ext cx="3028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4"/>
                </a:solidFill>
                <a:latin typeface="Andale Mono" panose="020B0509000000000004" pitchFamily="49" charset="0"/>
                <a:cs typeface="Apple Chancery" panose="03020702040506060504" pitchFamily="66" charset="-79"/>
              </a:rPr>
              <a:t>Inline-Block</a:t>
            </a:r>
            <a:endParaRPr lang="en-GB" sz="2400" dirty="0">
              <a:solidFill>
                <a:schemeClr val="accent4"/>
              </a:solidFill>
              <a:latin typeface="Andale Mono" panose="020B0509000000000004" pitchFamily="49" charset="0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17856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D882-B636-214A-BBCE-462C53CC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display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B5220-4322-074B-A6E6-9CDC4E31B1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278"/>
          <a:stretch/>
        </p:blipFill>
        <p:spPr>
          <a:xfrm>
            <a:off x="554323" y="2512829"/>
            <a:ext cx="8115300" cy="919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A21958-C5E1-C348-95CA-94D4A4C76540}"/>
              </a:ext>
            </a:extLst>
          </p:cNvPr>
          <p:cNvSpPr txBox="1"/>
          <p:nvPr/>
        </p:nvSpPr>
        <p:spPr>
          <a:xfrm>
            <a:off x="9114020" y="2707701"/>
            <a:ext cx="2687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4"/>
                </a:solidFill>
                <a:latin typeface="Andale Mono" panose="020B0509000000000004" pitchFamily="49" charset="0"/>
              </a:rPr>
              <a:t>Inline</a:t>
            </a:r>
          </a:p>
          <a:p>
            <a:endParaRPr lang="en-GB" sz="2800" dirty="0">
              <a:solidFill>
                <a:schemeClr val="accent4"/>
              </a:solidFill>
              <a:latin typeface="Andale Mono" panose="020B050900000000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1A1E2-10F4-6B4D-8336-0A469121DF35}"/>
              </a:ext>
            </a:extLst>
          </p:cNvPr>
          <p:cNvSpPr txBox="1"/>
          <p:nvPr/>
        </p:nvSpPr>
        <p:spPr>
          <a:xfrm>
            <a:off x="554323" y="3927423"/>
            <a:ext cx="8005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Flows with the surrounding elements and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Content will be broken across lines if there is not enough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width</a:t>
            </a:r>
            <a:r>
              <a:rPr lang="en-GB" sz="2400" dirty="0"/>
              <a:t> and 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height</a:t>
            </a:r>
            <a:r>
              <a:rPr lang="en-GB" sz="2400" dirty="0"/>
              <a:t> cannot be set</a:t>
            </a:r>
          </a:p>
        </p:txBody>
      </p:sp>
    </p:spTree>
    <p:extLst>
      <p:ext uri="{BB962C8B-B14F-4D97-AF65-F5344CB8AC3E}">
        <p14:creationId xmlns:p14="http://schemas.microsoft.com/office/powerpoint/2010/main" val="857869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6D59-88BE-9645-A744-D25D0F0B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display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E0BF2-ACDA-D24A-9010-6E50D4256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52" b="39426"/>
          <a:stretch/>
        </p:blipFill>
        <p:spPr>
          <a:xfrm>
            <a:off x="374442" y="2578308"/>
            <a:ext cx="8115300" cy="1169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E68EF7-21A0-6C46-AEBA-31D3517DBEA9}"/>
              </a:ext>
            </a:extLst>
          </p:cNvPr>
          <p:cNvSpPr txBox="1"/>
          <p:nvPr/>
        </p:nvSpPr>
        <p:spPr>
          <a:xfrm>
            <a:off x="8694295" y="2901314"/>
            <a:ext cx="2687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4"/>
                </a:solidFill>
                <a:latin typeface="Andale Mono" panose="020B0509000000000004" pitchFamily="49" charset="0"/>
              </a:rPr>
              <a:t>Block</a:t>
            </a:r>
            <a:endParaRPr lang="en-GB" sz="2400" dirty="0">
              <a:solidFill>
                <a:schemeClr val="accent4"/>
              </a:solidFill>
              <a:latin typeface="Andale Mono" panose="020B050900000000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62E39-B647-3043-9225-C0239EEF9073}"/>
              </a:ext>
            </a:extLst>
          </p:cNvPr>
          <p:cNvSpPr txBox="1"/>
          <p:nvPr/>
        </p:nvSpPr>
        <p:spPr>
          <a:xfrm>
            <a:off x="494675" y="4272197"/>
            <a:ext cx="79950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Gets its own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Content will not “spill over” to other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Width will be set to 100% of parent (by 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width</a:t>
            </a:r>
            <a:r>
              <a:rPr lang="en-GB" sz="2400" dirty="0"/>
              <a:t> and 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height</a:t>
            </a:r>
            <a:r>
              <a:rPr lang="en-GB" sz="2400" dirty="0"/>
              <a:t> can be set via CSS</a:t>
            </a:r>
          </a:p>
        </p:txBody>
      </p:sp>
    </p:spTree>
    <p:extLst>
      <p:ext uri="{BB962C8B-B14F-4D97-AF65-F5344CB8AC3E}">
        <p14:creationId xmlns:p14="http://schemas.microsoft.com/office/powerpoint/2010/main" val="2396494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6E7C-14FF-6E43-AF10-BD407B94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display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C3F01-6A89-454B-B771-A133882D7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200"/>
          <a:stretch/>
        </p:blipFill>
        <p:spPr>
          <a:xfrm>
            <a:off x="329471" y="2323476"/>
            <a:ext cx="8115300" cy="1332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92EC88-3D18-0A4C-8173-6AAA2BB2358F}"/>
              </a:ext>
            </a:extLst>
          </p:cNvPr>
          <p:cNvSpPr txBox="1"/>
          <p:nvPr/>
        </p:nvSpPr>
        <p:spPr>
          <a:xfrm>
            <a:off x="8619344" y="2727939"/>
            <a:ext cx="3028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4"/>
                </a:solidFill>
                <a:latin typeface="Andale Mono" panose="020B0509000000000004" pitchFamily="49" charset="0"/>
                <a:cs typeface="Apple Chancery" panose="03020702040506060504" pitchFamily="66" charset="-79"/>
              </a:rPr>
              <a:t>Inline-Block</a:t>
            </a:r>
            <a:endParaRPr lang="en-GB" sz="2400" dirty="0">
              <a:solidFill>
                <a:schemeClr val="accent4"/>
              </a:solidFill>
              <a:latin typeface="Andale Mono" panose="020B0509000000000004" pitchFamily="49" charset="0"/>
              <a:cs typeface="Apple Chancery" panose="03020702040506060504" pitchFamily="66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AE860-AE66-AA41-8071-63E8D63273F3}"/>
              </a:ext>
            </a:extLst>
          </p:cNvPr>
          <p:cNvSpPr txBox="1"/>
          <p:nvPr/>
        </p:nvSpPr>
        <p:spPr>
          <a:xfrm>
            <a:off x="569626" y="4017364"/>
            <a:ext cx="83944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Flows with the surrounding text and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Content will not “spill over” to other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Width will be set to match content by default (</a:t>
            </a:r>
            <a:r>
              <a:rPr lang="en-GB" sz="2400" dirty="0">
                <a:solidFill>
                  <a:schemeClr val="accent4"/>
                </a:solidFill>
                <a:latin typeface="Andale Mono" panose="020B0509000000000004" pitchFamily="49" charset="0"/>
                <a:cs typeface="Apple Chancery" panose="03020702040506060504" pitchFamily="66" charset="-79"/>
              </a:rPr>
              <a:t>auto</a:t>
            </a:r>
            <a:r>
              <a:rPr lang="en-GB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width</a:t>
            </a:r>
            <a:r>
              <a:rPr lang="en-GB" sz="2400" dirty="0"/>
              <a:t> and </a:t>
            </a:r>
            <a:r>
              <a:rPr lang="en-GB" sz="2400" dirty="0">
                <a:solidFill>
                  <a:schemeClr val="accent2"/>
                </a:solidFill>
                <a:latin typeface="Andale Mono" panose="020B0509000000000004" pitchFamily="49" charset="0"/>
              </a:rPr>
              <a:t>height</a:t>
            </a:r>
            <a:r>
              <a:rPr lang="en-GB" sz="2400" dirty="0"/>
              <a:t> can be set via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65872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8186-B7E2-7B46-8752-54398FC1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 display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F763E-006C-2744-B8BA-B80408FA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728" y="2579607"/>
            <a:ext cx="5189857" cy="576262"/>
          </a:xfrm>
        </p:spPr>
        <p:txBody>
          <a:bodyPr/>
          <a:lstStyle/>
          <a:p>
            <a:r>
              <a:rPr lang="en-GB" dirty="0"/>
              <a:t>Elements that are </a:t>
            </a:r>
            <a:r>
              <a:rPr lang="en-GB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display</a:t>
            </a:r>
            <a:r>
              <a:rPr lang="en-GB" dirty="0" err="1">
                <a:latin typeface="Andale Mono" panose="020B0509000000000004" pitchFamily="49" charset="0"/>
              </a:rPr>
              <a:t>:</a:t>
            </a:r>
            <a:r>
              <a:rPr lang="en-GB" dirty="0" err="1">
                <a:solidFill>
                  <a:schemeClr val="accent4"/>
                </a:solidFill>
                <a:latin typeface="Andale Mono" panose="020B0509000000000004" pitchFamily="49" charset="0"/>
              </a:rPr>
              <a:t>inline</a:t>
            </a:r>
            <a:r>
              <a:rPr lang="en-GB" dirty="0"/>
              <a:t> by default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4162D-165A-8F46-87CA-D9F1D15D4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3155870"/>
            <a:ext cx="5189856" cy="3109913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  <a:cs typeface="Apple Chancery" panose="03020702040506060504" pitchFamily="66" charset="-79"/>
              </a:rPr>
              <a:t>&lt;span&gt;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  <a:cs typeface="Apple Chancery" panose="03020702040506060504" pitchFamily="66" charset="-79"/>
              </a:rPr>
              <a:t>&lt;</a:t>
            </a:r>
            <a:r>
              <a:rPr lang="en-GB" dirty="0" err="1">
                <a:solidFill>
                  <a:schemeClr val="accent6"/>
                </a:solidFill>
                <a:latin typeface="Andale Mono" panose="020B0509000000000004" pitchFamily="49" charset="0"/>
                <a:cs typeface="Apple Chancery" panose="03020702040506060504" pitchFamily="66" charset="-79"/>
              </a:rPr>
              <a:t>em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  <a:cs typeface="Apple Chancery" panose="03020702040506060504" pitchFamily="66" charset="-79"/>
              </a:rPr>
              <a:t>&gt;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  <a:cs typeface="Apple Chancery" panose="03020702040506060504" pitchFamily="66" charset="-79"/>
              </a:rPr>
              <a:t>&lt;b&gt;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  <a:cs typeface="Apple Chancery" panose="03020702040506060504" pitchFamily="66" charset="-79"/>
              </a:rPr>
              <a:t>&lt;strong&gt;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  <a:cs typeface="Apple Chancery" panose="03020702040506060504" pitchFamily="66" charset="-79"/>
              </a:rPr>
              <a:t>&lt;</a:t>
            </a:r>
            <a:r>
              <a:rPr lang="en-GB" dirty="0" err="1">
                <a:solidFill>
                  <a:schemeClr val="accent6"/>
                </a:solidFill>
                <a:latin typeface="Andale Mono" panose="020B0509000000000004" pitchFamily="49" charset="0"/>
                <a:cs typeface="Apple Chancery" panose="03020702040506060504" pitchFamily="66" charset="-79"/>
              </a:rPr>
              <a:t>img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  <a:cs typeface="Apple Chancery" panose="03020702040506060504" pitchFamily="66" charset="-79"/>
              </a:rPr>
              <a:t>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61DCB-E723-2741-9C2D-9D062F283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7415" y="2579607"/>
            <a:ext cx="5194583" cy="576262"/>
          </a:xfrm>
        </p:spPr>
        <p:txBody>
          <a:bodyPr/>
          <a:lstStyle/>
          <a:p>
            <a:r>
              <a:rPr lang="en-GB" dirty="0"/>
              <a:t>Elements that are </a:t>
            </a:r>
            <a:r>
              <a:rPr lang="en-GB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display</a:t>
            </a:r>
            <a:r>
              <a:rPr lang="en-GB" dirty="0" err="1">
                <a:latin typeface="Andale Mono" panose="020B0509000000000004" pitchFamily="49" charset="0"/>
              </a:rPr>
              <a:t>:</a:t>
            </a:r>
            <a:r>
              <a:rPr lang="en-GB" dirty="0" err="1">
                <a:solidFill>
                  <a:schemeClr val="accent4"/>
                </a:solidFill>
                <a:latin typeface="Andale Mono" panose="020B0509000000000004" pitchFamily="49" charset="0"/>
              </a:rPr>
              <a:t>block</a:t>
            </a:r>
            <a:r>
              <a:rPr lang="en-GB" dirty="0"/>
              <a:t> by default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F3349-0DB1-904C-95CD-D0AE909C2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3155870"/>
            <a:ext cx="5194583" cy="3109913"/>
          </a:xfrm>
        </p:spPr>
        <p:txBody>
          <a:bodyPr/>
          <a:lstStyle/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&lt;div&gt;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&lt;p&gt;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&lt;h1&gt; &lt;h2&gt; &lt;h3&gt;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</a:t>
            </a:r>
            <a:r>
              <a:rPr lang="en-GB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ol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&gt;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</a:t>
            </a:r>
            <a:r>
              <a:rPr lang="en-GB" dirty="0" err="1">
                <a:solidFill>
                  <a:schemeClr val="accent6"/>
                </a:solidFill>
                <a:latin typeface="Andale Mono" panose="020B0509000000000004" pitchFamily="49" charset="0"/>
              </a:rPr>
              <a:t>ul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&gt;</a:t>
            </a:r>
          </a:p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&lt;li&gt;</a:t>
            </a:r>
          </a:p>
        </p:txBody>
      </p:sp>
    </p:spTree>
    <p:extLst>
      <p:ext uri="{BB962C8B-B14F-4D97-AF65-F5344CB8AC3E}">
        <p14:creationId xmlns:p14="http://schemas.microsoft.com/office/powerpoint/2010/main" val="98841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23C9-4FF2-EB44-A679-162FE149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Specifying Colours in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FA09-51D9-5846-B2EE-827F3AEE5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42" y="1628049"/>
            <a:ext cx="10519848" cy="3149691"/>
          </a:xfrm>
        </p:spPr>
        <p:txBody>
          <a:bodyPr/>
          <a:lstStyle/>
          <a:p>
            <a:r>
              <a:rPr lang="en-GB" dirty="0"/>
              <a:t>RGB Hex codes are a universal (but “old”) way computers use to specify colour. </a:t>
            </a:r>
          </a:p>
          <a:p>
            <a:r>
              <a:rPr lang="en-GB" dirty="0"/>
              <a:t>A hex code consists of 3 2-digit hexadecimal numbers (starts from 0, ends at F – in decimal 0 to 255) to specify how much red, green and blue (primary colours) the colour should contain.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93456-C865-704A-A20A-60DD9AB6C6A4}"/>
              </a:ext>
            </a:extLst>
          </p:cNvPr>
          <p:cNvSpPr txBox="1"/>
          <p:nvPr/>
        </p:nvSpPr>
        <p:spPr>
          <a:xfrm>
            <a:off x="3509010" y="4008299"/>
            <a:ext cx="2617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Andale Mono" panose="020B0509000000000004" pitchFamily="49" charset="0"/>
              </a:rPr>
              <a:t>#</a:t>
            </a:r>
            <a:r>
              <a:rPr lang="en-GB" sz="44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ndale Mono" panose="020B0509000000000004" pitchFamily="49" charset="0"/>
              </a:rPr>
              <a:t>FF</a:t>
            </a:r>
            <a:r>
              <a:rPr lang="en-GB" sz="4400" dirty="0">
                <a:ln>
                  <a:solidFill>
                    <a:schemeClr val="tx1"/>
                  </a:solidFill>
                </a:ln>
                <a:solidFill>
                  <a:srgbClr val="00B300"/>
                </a:solidFill>
                <a:latin typeface="Andale Mono" panose="020B0509000000000004" pitchFamily="49" charset="0"/>
              </a:rPr>
              <a:t>B3</a:t>
            </a:r>
            <a:r>
              <a:rPr lang="en-GB" sz="4400" dirty="0">
                <a:ln>
                  <a:solidFill>
                    <a:schemeClr val="tx1"/>
                  </a:solidFill>
                </a:ln>
                <a:solidFill>
                  <a:srgbClr val="0000AC"/>
                </a:solidFill>
                <a:latin typeface="Andale Mono" panose="020B0509000000000004" pitchFamily="49" charset="0"/>
              </a:rPr>
              <a:t>AC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305F24-0749-4148-B1AC-CD98664D8AD6}"/>
              </a:ext>
            </a:extLst>
          </p:cNvPr>
          <p:cNvCxnSpPr>
            <a:cxnSpLocks/>
          </p:cNvCxnSpPr>
          <p:nvPr/>
        </p:nvCxnSpPr>
        <p:spPr>
          <a:xfrm flipV="1">
            <a:off x="2137410" y="4567329"/>
            <a:ext cx="1371600" cy="21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2B513B-5786-384C-B073-F4B4A6E8AC0C}"/>
              </a:ext>
            </a:extLst>
          </p:cNvPr>
          <p:cNvSpPr txBox="1"/>
          <p:nvPr/>
        </p:nvSpPr>
        <p:spPr>
          <a:xfrm>
            <a:off x="352584" y="4762062"/>
            <a:ext cx="184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 with a 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BE3D8-2A23-B242-BE82-F77D7B61955C}"/>
              </a:ext>
            </a:extLst>
          </p:cNvPr>
          <p:cNvSpPr txBox="1"/>
          <p:nvPr/>
        </p:nvSpPr>
        <p:spPr>
          <a:xfrm>
            <a:off x="2857500" y="5424579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FF = 255</a:t>
            </a:r>
          </a:p>
          <a:p>
            <a:r>
              <a:rPr lang="en-GB" dirty="0"/>
              <a:t>100% red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87AB69-C063-A446-8B2F-1E7E42486105}"/>
              </a:ext>
            </a:extLst>
          </p:cNvPr>
          <p:cNvCxnSpPr>
            <a:stCxn id="9" idx="0"/>
          </p:cNvCxnSpPr>
          <p:nvPr/>
        </p:nvCxnSpPr>
        <p:spPr>
          <a:xfrm flipV="1">
            <a:off x="3486150" y="4777741"/>
            <a:ext cx="628650" cy="64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C259C-45A0-4B42-9B0F-D3AFDE4341EE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4817745" y="4777740"/>
            <a:ext cx="62865" cy="64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70D57C-2399-EE48-9239-E9BD147B74DC}"/>
              </a:ext>
            </a:extLst>
          </p:cNvPr>
          <p:cNvSpPr txBox="1"/>
          <p:nvPr/>
        </p:nvSpPr>
        <p:spPr>
          <a:xfrm>
            <a:off x="4333656" y="5496814"/>
            <a:ext cx="1221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B3 =179</a:t>
            </a:r>
          </a:p>
          <a:p>
            <a:r>
              <a:rPr lang="en-GB" dirty="0"/>
              <a:t>~70% green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0DE842-DA76-834A-8A2C-B3757A1D064B}"/>
              </a:ext>
            </a:extLst>
          </p:cNvPr>
          <p:cNvCxnSpPr/>
          <p:nvPr/>
        </p:nvCxnSpPr>
        <p:spPr>
          <a:xfrm flipH="1" flipV="1">
            <a:off x="5840730" y="4777740"/>
            <a:ext cx="88011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1773DB-6535-364D-9F9D-70BB5EE460AA}"/>
              </a:ext>
            </a:extLst>
          </p:cNvPr>
          <p:cNvSpPr txBox="1"/>
          <p:nvPr/>
        </p:nvSpPr>
        <p:spPr>
          <a:xfrm>
            <a:off x="6120765" y="5176498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 = 172</a:t>
            </a:r>
          </a:p>
          <a:p>
            <a:r>
              <a:rPr lang="en-GB" dirty="0"/>
              <a:t>~67% blue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9C0AD8-AED3-5E41-9EED-03A00ABC9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568" y="3823010"/>
            <a:ext cx="3251200" cy="2247900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B43AF3E8-B0B9-6247-9DD3-4B967FC4DCEC}"/>
              </a:ext>
            </a:extLst>
          </p:cNvPr>
          <p:cNvSpPr/>
          <p:nvPr/>
        </p:nvSpPr>
        <p:spPr>
          <a:xfrm>
            <a:off x="6120765" y="4263390"/>
            <a:ext cx="862965" cy="303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5C80BD-6FE4-9847-A6DC-A208E0EE6B26}"/>
              </a:ext>
            </a:extLst>
          </p:cNvPr>
          <p:cNvSpPr/>
          <p:nvPr/>
        </p:nvSpPr>
        <p:spPr>
          <a:xfrm>
            <a:off x="7261543" y="3924389"/>
            <a:ext cx="937260" cy="937260"/>
          </a:xfrm>
          <a:prstGeom prst="rect">
            <a:avLst/>
          </a:prstGeom>
          <a:solidFill>
            <a:srgbClr val="FFB3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FD10DA-DFC8-FC4F-B71A-50F57BCD67C5}"/>
              </a:ext>
            </a:extLst>
          </p:cNvPr>
          <p:cNvSpPr txBox="1"/>
          <p:nvPr/>
        </p:nvSpPr>
        <p:spPr>
          <a:xfrm>
            <a:off x="5214939" y="6200775"/>
            <a:ext cx="6786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Trivia: You can specify up to (16</a:t>
            </a:r>
            <a:r>
              <a:rPr lang="en-GB" baseline="30000" dirty="0"/>
              <a:t>2</a:t>
            </a:r>
            <a:r>
              <a:rPr lang="en-GB" dirty="0"/>
              <a:t>)</a:t>
            </a:r>
            <a:r>
              <a:rPr lang="en-GB" baseline="30000" dirty="0"/>
              <a:t>3 </a:t>
            </a:r>
            <a:r>
              <a:rPr lang="en-GB" dirty="0"/>
              <a:t> = (2</a:t>
            </a:r>
            <a:r>
              <a:rPr lang="en-GB" baseline="30000" dirty="0"/>
              <a:t>8</a:t>
            </a:r>
            <a:r>
              <a:rPr lang="en-GB" dirty="0"/>
              <a:t>)</a:t>
            </a:r>
            <a:r>
              <a:rPr lang="en-GB" baseline="30000" dirty="0"/>
              <a:t>3 </a:t>
            </a:r>
            <a:r>
              <a:rPr lang="en-GB" dirty="0"/>
              <a:t>colours in this notation. This is what computers mean by “24 bit </a:t>
            </a:r>
            <a:r>
              <a:rPr lang="en-GB" dirty="0" err="1"/>
              <a:t>color</a:t>
            </a:r>
            <a:r>
              <a:rPr lang="en-GB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99254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B2E5-55C7-B540-AF54-56B2AEE0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Specifying Colours in CSS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C288-C6CE-8A4B-BDAC-25DFA3865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892388"/>
          </a:xfrm>
        </p:spPr>
        <p:txBody>
          <a:bodyPr/>
          <a:lstStyle/>
          <a:p>
            <a:r>
              <a:rPr lang="en-GB" dirty="0"/>
              <a:t>You can specify RGB values in a “newer” format using decimal numbers instead of hexadecimal in the format below: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47508-7BCF-FE45-9C29-025E3391ACEF}"/>
              </a:ext>
            </a:extLst>
          </p:cNvPr>
          <p:cNvSpPr txBox="1"/>
          <p:nvPr/>
        </p:nvSpPr>
        <p:spPr>
          <a:xfrm>
            <a:off x="2843213" y="3322498"/>
            <a:ext cx="5186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err="1">
                <a:latin typeface="Andale Mono" panose="020B0509000000000004" pitchFamily="49" charset="0"/>
              </a:rPr>
              <a:t>rgb</a:t>
            </a:r>
            <a:r>
              <a:rPr lang="en-GB" sz="4400" dirty="0">
                <a:latin typeface="Andale Mono" panose="020B0509000000000004" pitchFamily="49" charset="0"/>
              </a:rPr>
              <a:t>(</a:t>
            </a:r>
            <a:r>
              <a:rPr lang="en-GB" sz="44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ndale Mono" panose="020B0509000000000004" pitchFamily="49" charset="0"/>
              </a:rPr>
              <a:t>123</a:t>
            </a:r>
            <a:r>
              <a:rPr lang="en-GB" sz="4400" dirty="0">
                <a:latin typeface="Andale Mono" panose="020B0509000000000004" pitchFamily="49" charset="0"/>
              </a:rPr>
              <a:t>,</a:t>
            </a:r>
            <a:r>
              <a:rPr lang="en-GB" sz="4400" dirty="0">
                <a:ln>
                  <a:solidFill>
                    <a:schemeClr val="tx1"/>
                  </a:solidFill>
                </a:ln>
                <a:solidFill>
                  <a:srgbClr val="00B300"/>
                </a:solidFill>
                <a:latin typeface="Andale Mono" panose="020B0509000000000004" pitchFamily="49" charset="0"/>
              </a:rPr>
              <a:t>45</a:t>
            </a:r>
            <a:r>
              <a:rPr lang="en-GB" sz="4400" dirty="0">
                <a:latin typeface="Andale Mono" panose="020B0509000000000004" pitchFamily="49" charset="0"/>
              </a:rPr>
              <a:t>,</a:t>
            </a:r>
            <a:r>
              <a:rPr lang="en-GB" sz="4400" dirty="0">
                <a:ln>
                  <a:solidFill>
                    <a:schemeClr val="tx1"/>
                  </a:solidFill>
                </a:ln>
                <a:solidFill>
                  <a:srgbClr val="0000AC"/>
                </a:solidFill>
                <a:latin typeface="Andale Mono" panose="020B0509000000000004" pitchFamily="49" charset="0"/>
              </a:rPr>
              <a:t>67</a:t>
            </a:r>
            <a:r>
              <a:rPr lang="en-GB" sz="4400" dirty="0">
                <a:latin typeface="Andale Mono" panose="020B0509000000000004" pitchFamily="49" charset="0"/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9EE923-7997-FA47-A96A-0BE5C98AF95A}"/>
              </a:ext>
            </a:extLst>
          </p:cNvPr>
          <p:cNvCxnSpPr/>
          <p:nvPr/>
        </p:nvCxnSpPr>
        <p:spPr>
          <a:xfrm flipV="1">
            <a:off x="1857375" y="3986213"/>
            <a:ext cx="871538" cy="60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9B57D3-2ED2-7247-A4F1-21CF8E75F913}"/>
              </a:ext>
            </a:extLst>
          </p:cNvPr>
          <p:cNvSpPr txBox="1"/>
          <p:nvPr/>
        </p:nvSpPr>
        <p:spPr>
          <a:xfrm>
            <a:off x="671513" y="5014913"/>
            <a:ext cx="187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 with </a:t>
            </a:r>
            <a:r>
              <a:rPr lang="en-GB" dirty="0" err="1">
                <a:latin typeface="Andale Mono" panose="020B0509000000000004" pitchFamily="49" charset="0"/>
              </a:rPr>
              <a:t>rgb</a:t>
            </a:r>
            <a:r>
              <a:rPr lang="en-GB" dirty="0">
                <a:latin typeface="Andale Mono" panose="020B0509000000000004" pitchFamily="49" charset="0"/>
              </a:rPr>
              <a:t>(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7F09F6-048C-C848-B401-A9591A2F4F9A}"/>
              </a:ext>
            </a:extLst>
          </p:cNvPr>
          <p:cNvCxnSpPr/>
          <p:nvPr/>
        </p:nvCxnSpPr>
        <p:spPr>
          <a:xfrm flipV="1">
            <a:off x="4343400" y="4091939"/>
            <a:ext cx="314325" cy="92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ABC9A3-D8CD-8B4D-9660-585358F63C53}"/>
              </a:ext>
            </a:extLst>
          </p:cNvPr>
          <p:cNvSpPr txBox="1"/>
          <p:nvPr/>
        </p:nvSpPr>
        <p:spPr>
          <a:xfrm>
            <a:off x="3557588" y="5200650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~52% red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0B8963-EF96-FD4F-82EB-45B57A5369D0}"/>
              </a:ext>
            </a:extLst>
          </p:cNvPr>
          <p:cNvCxnSpPr/>
          <p:nvPr/>
        </p:nvCxnSpPr>
        <p:spPr>
          <a:xfrm flipV="1">
            <a:off x="5786438" y="4200525"/>
            <a:ext cx="0" cy="81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6E936C-FDD7-CC49-9079-73DF586F97C4}"/>
              </a:ext>
            </a:extLst>
          </p:cNvPr>
          <p:cNvSpPr txBox="1"/>
          <p:nvPr/>
        </p:nvSpPr>
        <p:spPr>
          <a:xfrm>
            <a:off x="5307808" y="5123499"/>
            <a:ext cx="950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~18% green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CC88F3-3035-D243-BA64-99E2B0148DAA}"/>
              </a:ext>
            </a:extLst>
          </p:cNvPr>
          <p:cNvCxnSpPr/>
          <p:nvPr/>
        </p:nvCxnSpPr>
        <p:spPr>
          <a:xfrm flipH="1" flipV="1">
            <a:off x="7000875" y="4200525"/>
            <a:ext cx="100013" cy="81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8F8DAF-D977-1742-829F-178300446879}"/>
              </a:ext>
            </a:extLst>
          </p:cNvPr>
          <p:cNvSpPr txBox="1"/>
          <p:nvPr/>
        </p:nvSpPr>
        <p:spPr>
          <a:xfrm>
            <a:off x="6786563" y="5200650"/>
            <a:ext cx="80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~22% blue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CC6D03-9385-6644-B2AA-2B407BDC1B4B}"/>
              </a:ext>
            </a:extLst>
          </p:cNvPr>
          <p:cNvCxnSpPr/>
          <p:nvPr/>
        </p:nvCxnSpPr>
        <p:spPr>
          <a:xfrm flipH="1" flipV="1">
            <a:off x="7586663" y="4091939"/>
            <a:ext cx="714375" cy="92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EA54F63-E36C-E84C-B531-10588EF1D235}"/>
              </a:ext>
            </a:extLst>
          </p:cNvPr>
          <p:cNvSpPr txBox="1"/>
          <p:nvPr/>
        </p:nvSpPr>
        <p:spPr>
          <a:xfrm>
            <a:off x="8486775" y="5200650"/>
            <a:ext cx="177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Close the bracket!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EBD16E8-B7D0-694F-BC26-005A214317BB}"/>
              </a:ext>
            </a:extLst>
          </p:cNvPr>
          <p:cNvSpPr/>
          <p:nvPr/>
        </p:nvSpPr>
        <p:spPr>
          <a:xfrm>
            <a:off x="7915275" y="3438892"/>
            <a:ext cx="1143000" cy="566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B0B156-FF68-C949-A182-D72C59557A51}"/>
              </a:ext>
            </a:extLst>
          </p:cNvPr>
          <p:cNvSpPr/>
          <p:nvPr/>
        </p:nvSpPr>
        <p:spPr>
          <a:xfrm>
            <a:off x="9829800" y="2920364"/>
            <a:ext cx="1300163" cy="1300163"/>
          </a:xfrm>
          <a:prstGeom prst="rect">
            <a:avLst/>
          </a:prstGeom>
          <a:solidFill>
            <a:srgbClr val="7B2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7A7933-A123-2948-912F-26A240200C81}"/>
              </a:ext>
            </a:extLst>
          </p:cNvPr>
          <p:cNvSpPr txBox="1"/>
          <p:nvPr/>
        </p:nvSpPr>
        <p:spPr>
          <a:xfrm>
            <a:off x="9829800" y="4310275"/>
            <a:ext cx="141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#7B2D43</a:t>
            </a:r>
          </a:p>
        </p:txBody>
      </p:sp>
    </p:spTree>
    <p:extLst>
      <p:ext uri="{BB962C8B-B14F-4D97-AF65-F5344CB8AC3E}">
        <p14:creationId xmlns:p14="http://schemas.microsoft.com/office/powerpoint/2010/main" val="162657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B2E5-55C7-B540-AF54-56B2AEE0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Specifying Colours in CSS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C288-C6CE-8A4B-BDAC-25DFA3865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892388"/>
          </a:xfrm>
        </p:spPr>
        <p:txBody>
          <a:bodyPr/>
          <a:lstStyle/>
          <a:p>
            <a:r>
              <a:rPr lang="en-GB" dirty="0"/>
              <a:t>As an extension, you can specify opacity using the RGBA format, as a number between 0 and 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47508-7BCF-FE45-9C29-025E3391ACEF}"/>
              </a:ext>
            </a:extLst>
          </p:cNvPr>
          <p:cNvSpPr txBox="1"/>
          <p:nvPr/>
        </p:nvSpPr>
        <p:spPr>
          <a:xfrm>
            <a:off x="1184223" y="3322498"/>
            <a:ext cx="6845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err="1">
                <a:latin typeface="Andale Mono" panose="020B0509000000000004" pitchFamily="49" charset="0"/>
              </a:rPr>
              <a:t>rgba</a:t>
            </a:r>
            <a:r>
              <a:rPr lang="en-GB" sz="4400" dirty="0">
                <a:latin typeface="Andale Mono" panose="020B0509000000000004" pitchFamily="49" charset="0"/>
              </a:rPr>
              <a:t>(</a:t>
            </a:r>
            <a:r>
              <a:rPr lang="en-GB" sz="44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Andale Mono" panose="020B0509000000000004" pitchFamily="49" charset="0"/>
              </a:rPr>
              <a:t>123</a:t>
            </a:r>
            <a:r>
              <a:rPr lang="en-GB" sz="4400" dirty="0">
                <a:latin typeface="Andale Mono" panose="020B0509000000000004" pitchFamily="49" charset="0"/>
              </a:rPr>
              <a:t>,</a:t>
            </a:r>
            <a:r>
              <a:rPr lang="en-GB" sz="4400" dirty="0">
                <a:ln>
                  <a:solidFill>
                    <a:schemeClr val="tx1"/>
                  </a:solidFill>
                </a:ln>
                <a:solidFill>
                  <a:srgbClr val="00B300"/>
                </a:solidFill>
                <a:latin typeface="Andale Mono" panose="020B0509000000000004" pitchFamily="49" charset="0"/>
              </a:rPr>
              <a:t>45</a:t>
            </a:r>
            <a:r>
              <a:rPr lang="en-GB" sz="4400" dirty="0">
                <a:latin typeface="Andale Mono" panose="020B0509000000000004" pitchFamily="49" charset="0"/>
              </a:rPr>
              <a:t>,</a:t>
            </a:r>
            <a:r>
              <a:rPr lang="en-GB" sz="4400" dirty="0">
                <a:ln>
                  <a:solidFill>
                    <a:schemeClr val="tx1"/>
                  </a:solidFill>
                </a:ln>
                <a:solidFill>
                  <a:srgbClr val="0000AC"/>
                </a:solidFill>
                <a:latin typeface="Andale Mono" panose="020B0509000000000004" pitchFamily="49" charset="0"/>
              </a:rPr>
              <a:t>67</a:t>
            </a:r>
            <a:r>
              <a:rPr lang="en-GB" sz="4400" dirty="0">
                <a:latin typeface="Andale Mono" panose="020B0509000000000004" pitchFamily="49" charset="0"/>
              </a:rPr>
              <a:t>,</a:t>
            </a:r>
            <a:r>
              <a:rPr lang="en-GB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ndale Mono" panose="020B0509000000000004" pitchFamily="49" charset="0"/>
              </a:rPr>
              <a:t>0.5</a:t>
            </a:r>
            <a:r>
              <a:rPr lang="en-GB" sz="4400" dirty="0">
                <a:latin typeface="Andale Mono" panose="020B0509000000000004" pitchFamily="49" charset="0"/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9EE923-7997-FA47-A96A-0BE5C98AF95A}"/>
              </a:ext>
            </a:extLst>
          </p:cNvPr>
          <p:cNvCxnSpPr>
            <a:cxnSpLocks/>
          </p:cNvCxnSpPr>
          <p:nvPr/>
        </p:nvCxnSpPr>
        <p:spPr>
          <a:xfrm flipV="1">
            <a:off x="1857375" y="4005051"/>
            <a:ext cx="142875" cy="58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89B57D3-2ED2-7247-A4F1-21CF8E75F913}"/>
              </a:ext>
            </a:extLst>
          </p:cNvPr>
          <p:cNvSpPr txBox="1"/>
          <p:nvPr/>
        </p:nvSpPr>
        <p:spPr>
          <a:xfrm>
            <a:off x="344774" y="5014913"/>
            <a:ext cx="219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 with </a:t>
            </a:r>
            <a:r>
              <a:rPr lang="en-GB" dirty="0" err="1">
                <a:latin typeface="Andale Mono" panose="020B0509000000000004" pitchFamily="49" charset="0"/>
              </a:rPr>
              <a:t>rgba</a:t>
            </a:r>
            <a:r>
              <a:rPr lang="en-GB" dirty="0">
                <a:latin typeface="Andale Mono" panose="020B0509000000000004" pitchFamily="49" charset="0"/>
              </a:rPr>
              <a:t>(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7F09F6-048C-C848-B401-A9591A2F4F9A}"/>
              </a:ext>
            </a:extLst>
          </p:cNvPr>
          <p:cNvCxnSpPr>
            <a:cxnSpLocks/>
          </p:cNvCxnSpPr>
          <p:nvPr/>
        </p:nvCxnSpPr>
        <p:spPr>
          <a:xfrm flipV="1">
            <a:off x="3314700" y="4005051"/>
            <a:ext cx="43566" cy="100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ABC9A3-D8CD-8B4D-9660-585358F63C53}"/>
              </a:ext>
            </a:extLst>
          </p:cNvPr>
          <p:cNvSpPr txBox="1"/>
          <p:nvPr/>
        </p:nvSpPr>
        <p:spPr>
          <a:xfrm>
            <a:off x="2668483" y="523360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~52% red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0B8963-EF96-FD4F-82EB-45B57A5369D0}"/>
              </a:ext>
            </a:extLst>
          </p:cNvPr>
          <p:cNvCxnSpPr/>
          <p:nvPr/>
        </p:nvCxnSpPr>
        <p:spPr>
          <a:xfrm flipV="1">
            <a:off x="4489064" y="4082094"/>
            <a:ext cx="0" cy="81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6E936C-FDD7-CC49-9079-73DF586F97C4}"/>
              </a:ext>
            </a:extLst>
          </p:cNvPr>
          <p:cNvSpPr txBox="1"/>
          <p:nvPr/>
        </p:nvSpPr>
        <p:spPr>
          <a:xfrm>
            <a:off x="4010434" y="5005068"/>
            <a:ext cx="950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~18% green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CC88F3-3035-D243-BA64-99E2B0148DAA}"/>
              </a:ext>
            </a:extLst>
          </p:cNvPr>
          <p:cNvCxnSpPr>
            <a:cxnSpLocks/>
          </p:cNvCxnSpPr>
          <p:nvPr/>
        </p:nvCxnSpPr>
        <p:spPr>
          <a:xfrm flipV="1">
            <a:off x="5586764" y="4082094"/>
            <a:ext cx="116738" cy="92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8F8DAF-D977-1742-829F-178300446879}"/>
              </a:ext>
            </a:extLst>
          </p:cNvPr>
          <p:cNvSpPr txBox="1"/>
          <p:nvPr/>
        </p:nvSpPr>
        <p:spPr>
          <a:xfrm>
            <a:off x="5055198" y="5096551"/>
            <a:ext cx="80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~22% blue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CC6D03-9385-6644-B2AA-2B407BDC1B4B}"/>
              </a:ext>
            </a:extLst>
          </p:cNvPr>
          <p:cNvCxnSpPr/>
          <p:nvPr/>
        </p:nvCxnSpPr>
        <p:spPr>
          <a:xfrm flipH="1" flipV="1">
            <a:off x="7586663" y="4091939"/>
            <a:ext cx="714375" cy="92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EA54F63-E36C-E84C-B531-10588EF1D235}"/>
              </a:ext>
            </a:extLst>
          </p:cNvPr>
          <p:cNvSpPr txBox="1"/>
          <p:nvPr/>
        </p:nvSpPr>
        <p:spPr>
          <a:xfrm>
            <a:off x="8486775" y="5200650"/>
            <a:ext cx="177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Close the bracket!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EBD16E8-B7D0-694F-BC26-005A214317BB}"/>
              </a:ext>
            </a:extLst>
          </p:cNvPr>
          <p:cNvSpPr/>
          <p:nvPr/>
        </p:nvSpPr>
        <p:spPr>
          <a:xfrm>
            <a:off x="7915275" y="3438892"/>
            <a:ext cx="1143000" cy="5661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B0B156-FF68-C949-A182-D72C59557A51}"/>
              </a:ext>
            </a:extLst>
          </p:cNvPr>
          <p:cNvSpPr/>
          <p:nvPr/>
        </p:nvSpPr>
        <p:spPr>
          <a:xfrm>
            <a:off x="9829800" y="2920364"/>
            <a:ext cx="1300163" cy="1300163"/>
          </a:xfrm>
          <a:prstGeom prst="rect">
            <a:avLst/>
          </a:prstGeom>
          <a:solidFill>
            <a:srgbClr val="7B2D4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7A7933-A123-2948-912F-26A240200C81}"/>
              </a:ext>
            </a:extLst>
          </p:cNvPr>
          <p:cNvSpPr txBox="1"/>
          <p:nvPr/>
        </p:nvSpPr>
        <p:spPr>
          <a:xfrm>
            <a:off x="9844790" y="4310275"/>
            <a:ext cx="2042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#7B2D43</a:t>
            </a:r>
          </a:p>
          <a:p>
            <a:r>
              <a:rPr lang="en-GB" dirty="0"/>
              <a:t>+50% transparent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4C3C7F-E6E9-4641-8F28-FF8EB044E6FC}"/>
              </a:ext>
            </a:extLst>
          </p:cNvPr>
          <p:cNvCxnSpPr/>
          <p:nvPr/>
        </p:nvCxnSpPr>
        <p:spPr>
          <a:xfrm flipV="1">
            <a:off x="6625652" y="4220527"/>
            <a:ext cx="0" cy="78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3C9C20-BB67-FB4E-ABB6-693E375633A5}"/>
              </a:ext>
            </a:extLst>
          </p:cNvPr>
          <p:cNvSpPr txBox="1"/>
          <p:nvPr/>
        </p:nvSpPr>
        <p:spPr>
          <a:xfrm>
            <a:off x="6265889" y="5233605"/>
            <a:ext cx="164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50% transparent</a:t>
            </a:r>
          </a:p>
        </p:txBody>
      </p:sp>
    </p:spTree>
    <p:extLst>
      <p:ext uri="{BB962C8B-B14F-4D97-AF65-F5344CB8AC3E}">
        <p14:creationId xmlns:p14="http://schemas.microsoft.com/office/powerpoint/2010/main" val="217351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F11A48E-D5EE-7749-8F4C-0DE14527F782}"/>
              </a:ext>
            </a:extLst>
          </p:cNvPr>
          <p:cNvSpPr/>
          <p:nvPr/>
        </p:nvSpPr>
        <p:spPr>
          <a:xfrm>
            <a:off x="2322286" y="3809129"/>
            <a:ext cx="6846098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D863E-38F7-0345-B05B-C7B8432D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Formatting in CSS - 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6826-8F13-E840-B858-6E11A7770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618449"/>
          </a:xfrm>
        </p:spPr>
        <p:txBody>
          <a:bodyPr/>
          <a:lstStyle/>
          <a:p>
            <a:r>
              <a:rPr lang="en-GB" dirty="0"/>
              <a:t>You can change the font of the text using the </a:t>
            </a:r>
            <a:r>
              <a:rPr lang="en-GB" dirty="0">
                <a:solidFill>
                  <a:schemeClr val="accent2"/>
                </a:solidFill>
                <a:latin typeface="Andale Mono" panose="020B0509000000000004" pitchFamily="49" charset="0"/>
              </a:rPr>
              <a:t>font-family</a:t>
            </a:r>
            <a:r>
              <a:rPr lang="en-GB" dirty="0"/>
              <a:t> style declaration.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F281B-A2B4-7140-819F-5737828E27C7}"/>
              </a:ext>
            </a:extLst>
          </p:cNvPr>
          <p:cNvSpPr txBox="1"/>
          <p:nvPr/>
        </p:nvSpPr>
        <p:spPr>
          <a:xfrm>
            <a:off x="957943" y="2764101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&lt;span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style</a:t>
            </a:r>
            <a:r>
              <a:rPr lang="en-GB" dirty="0">
                <a:latin typeface="Andale Mono" panose="020B0509000000000004" pitchFamily="49" charset="0"/>
              </a:rPr>
              <a:t>=“</a:t>
            </a:r>
            <a:r>
              <a:rPr lang="en-GB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font-family</a:t>
            </a:r>
            <a:r>
              <a:rPr lang="en-GB" dirty="0" err="1">
                <a:latin typeface="Andale Mono" panose="020B0509000000000004" pitchFamily="49" charset="0"/>
              </a:rPr>
              <a:t>:</a:t>
            </a:r>
            <a:r>
              <a:rPr lang="en-GB" dirty="0" err="1">
                <a:solidFill>
                  <a:schemeClr val="accent4"/>
                </a:solidFill>
                <a:latin typeface="Andale Mono" panose="020B0509000000000004" pitchFamily="49" charset="0"/>
              </a:rPr>
              <a:t>’Times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 New Roman’</a:t>
            </a:r>
            <a:r>
              <a:rPr lang="en-GB" dirty="0">
                <a:latin typeface="Andale Mono" panose="020B0509000000000004" pitchFamily="49" charset="0"/>
              </a:rPr>
              <a:t>”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&gt;</a:t>
            </a:r>
            <a:r>
              <a:rPr lang="en-GB" dirty="0">
                <a:latin typeface="Andale Mono" panose="020B0509000000000004" pitchFamily="49" charset="0"/>
              </a:rPr>
              <a:t> Hello World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&lt;/span&gt;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67139B-DE86-D74E-A7CD-370C88384406}"/>
              </a:ext>
            </a:extLst>
          </p:cNvPr>
          <p:cNvCxnSpPr/>
          <p:nvPr/>
        </p:nvCxnSpPr>
        <p:spPr>
          <a:xfrm flipH="1" flipV="1">
            <a:off x="4601029" y="3133433"/>
            <a:ext cx="362857" cy="632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A70BD8-463D-5B40-89B3-F5FDC79C4A60}"/>
              </a:ext>
            </a:extLst>
          </p:cNvPr>
          <p:cNvCxnSpPr>
            <a:cxnSpLocks/>
          </p:cNvCxnSpPr>
          <p:nvPr/>
        </p:nvCxnSpPr>
        <p:spPr>
          <a:xfrm flipV="1">
            <a:off x="5617029" y="3133433"/>
            <a:ext cx="1030514" cy="632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D50756-7EF9-B540-BE94-4B9A7BF645DA}"/>
              </a:ext>
            </a:extLst>
          </p:cNvPr>
          <p:cNvSpPr txBox="1"/>
          <p:nvPr/>
        </p:nvSpPr>
        <p:spPr>
          <a:xfrm>
            <a:off x="2322286" y="3809129"/>
            <a:ext cx="7170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must quote the name of the font if it contains spaces or numbers, and the quotes used must differ from the quotes used to quote the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style</a:t>
            </a:r>
            <a:r>
              <a:rPr lang="en-GB" dirty="0"/>
              <a:t> attribute.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573E9-D963-9C4B-AF79-7F60C4CA7B1A}"/>
              </a:ext>
            </a:extLst>
          </p:cNvPr>
          <p:cNvSpPr txBox="1"/>
          <p:nvPr/>
        </p:nvSpPr>
        <p:spPr>
          <a:xfrm>
            <a:off x="747302" y="4901184"/>
            <a:ext cx="113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&lt;span</a:t>
            </a:r>
            <a:r>
              <a:rPr lang="en-GB" dirty="0">
                <a:latin typeface="Andale Mono" panose="020B0509000000000004" pitchFamily="49" charset="0"/>
              </a:rPr>
              <a:t>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style</a:t>
            </a:r>
            <a:r>
              <a:rPr lang="en-GB" dirty="0">
                <a:latin typeface="Andale Mono" panose="020B0509000000000004" pitchFamily="49" charset="0"/>
              </a:rPr>
              <a:t>=“</a:t>
            </a:r>
            <a:r>
              <a:rPr lang="en-GB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font-family</a:t>
            </a:r>
            <a:r>
              <a:rPr lang="en-GB" dirty="0" err="1">
                <a:latin typeface="Andale Mono" panose="020B0509000000000004" pitchFamily="49" charset="0"/>
              </a:rPr>
              <a:t>:</a:t>
            </a:r>
            <a:r>
              <a:rPr lang="en-GB" dirty="0" err="1">
                <a:solidFill>
                  <a:schemeClr val="accent4"/>
                </a:solidFill>
                <a:latin typeface="Andale Mono" panose="020B0509000000000004" pitchFamily="49" charset="0"/>
              </a:rPr>
              <a:t>Helvetica</a:t>
            </a:r>
            <a:r>
              <a:rPr lang="en-GB" dirty="0">
                <a:latin typeface="Andale Mono" panose="020B0509000000000004" pitchFamily="49" charset="0"/>
              </a:rPr>
              <a:t>,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’Times New Roman’</a:t>
            </a:r>
            <a:r>
              <a:rPr lang="en-GB" dirty="0">
                <a:latin typeface="Andale Mono" panose="020B0509000000000004" pitchFamily="49" charset="0"/>
              </a:rPr>
              <a:t>”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&gt;</a:t>
            </a:r>
            <a:r>
              <a:rPr lang="en-GB" dirty="0">
                <a:latin typeface="Andale Mono" panose="020B0509000000000004" pitchFamily="49" charset="0"/>
              </a:rPr>
              <a:t> Hello World!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&lt;/span&gt;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0AF23-9A24-A94B-9451-F2ED24DB6464}"/>
              </a:ext>
            </a:extLst>
          </p:cNvPr>
          <p:cNvSpPr txBox="1"/>
          <p:nvPr/>
        </p:nvSpPr>
        <p:spPr>
          <a:xfrm>
            <a:off x="979530" y="5510784"/>
            <a:ext cx="971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Tries to use 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Helvetica</a:t>
            </a:r>
            <a:r>
              <a:rPr lang="en-GB" dirty="0"/>
              <a:t> (Apple font), but if the user doesn’t have the font installed, it falls back to 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Times New Roman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15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982DE9-878E-8C4F-B1ED-A8F90BF09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757304"/>
              </p:ext>
            </p:extLst>
          </p:nvPr>
        </p:nvGraphicFramePr>
        <p:xfrm>
          <a:off x="928914" y="1184123"/>
          <a:ext cx="10189029" cy="388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902">
                  <a:extLst>
                    <a:ext uri="{9D8B030D-6E8A-4147-A177-3AD203B41FA5}">
                      <a16:colId xmlns:a16="http://schemas.microsoft.com/office/drawing/2014/main" val="1306194304"/>
                    </a:ext>
                  </a:extLst>
                </a:gridCol>
                <a:gridCol w="7614127">
                  <a:extLst>
                    <a:ext uri="{9D8B030D-6E8A-4147-A177-3AD203B41FA5}">
                      <a16:colId xmlns:a16="http://schemas.microsoft.com/office/drawing/2014/main" val="126217004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r>
                        <a:rPr lang="en-GB" sz="1600" dirty="0"/>
                        <a:t>Font-Family</a:t>
                      </a:r>
                    </a:p>
                  </a:txBody>
                  <a:tcPr marL="130569" marR="130569" marT="65284" marB="65284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Description</a:t>
                      </a:r>
                    </a:p>
                  </a:txBody>
                  <a:tcPr marL="130569" marR="130569" marT="65284" marB="65284"/>
                </a:tc>
                <a:extLst>
                  <a:ext uri="{0D108BD9-81ED-4DB2-BD59-A6C34878D82A}">
                    <a16:rowId xmlns:a16="http://schemas.microsoft.com/office/drawing/2014/main" val="2413008414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r>
                        <a:rPr lang="en-GB" sz="1600" dirty="0"/>
                        <a:t>serif</a:t>
                      </a:r>
                    </a:p>
                  </a:txBody>
                  <a:tcPr marL="130569" marR="130569" marT="65284" marB="6528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0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Glyphs have finishing strokes, flared or tapering ends, or have actual </a:t>
                      </a:r>
                      <a:r>
                        <a:rPr lang="en-SG" sz="1600" b="0" i="0" dirty="0" err="1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serifed</a:t>
                      </a:r>
                      <a:r>
                        <a:rPr lang="en-SG" sz="1600" b="0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</a:rPr>
                        <a:t> endings.</a:t>
                      </a:r>
                      <a:endParaRPr lang="en-GB" sz="1600" dirty="0"/>
                    </a:p>
                  </a:txBody>
                  <a:tcPr marL="130569" marR="130569" marT="65284" marB="65284"/>
                </a:tc>
                <a:extLst>
                  <a:ext uri="{0D108BD9-81ED-4DB2-BD59-A6C34878D82A}">
                    <a16:rowId xmlns:a16="http://schemas.microsoft.com/office/drawing/2014/main" val="34517967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r>
                        <a:rPr lang="en-GB" sz="1600" dirty="0"/>
                        <a:t>sans-serif</a:t>
                      </a:r>
                    </a:p>
                  </a:txBody>
                  <a:tcPr marL="130569" marR="130569" marT="65284" marB="6528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0" i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Glyphs have stroke endings that are plain.</a:t>
                      </a:r>
                      <a:endParaRPr lang="en-GB" sz="1600" dirty="0"/>
                    </a:p>
                  </a:txBody>
                  <a:tcPr marL="130569" marR="130569" marT="65284" marB="65284"/>
                </a:tc>
                <a:extLst>
                  <a:ext uri="{0D108BD9-81ED-4DB2-BD59-A6C34878D82A}">
                    <a16:rowId xmlns:a16="http://schemas.microsoft.com/office/drawing/2014/main" val="173164591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r>
                        <a:rPr lang="en-GB" sz="1600" dirty="0"/>
                        <a:t>monospace</a:t>
                      </a:r>
                    </a:p>
                  </a:txBody>
                  <a:tcPr marL="130569" marR="130569" marT="65284" marB="6528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0" i="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</a:rPr>
                        <a:t>All glyphs have the same fixed width.</a:t>
                      </a:r>
                      <a:endParaRPr lang="en-GB" sz="1600" dirty="0"/>
                    </a:p>
                  </a:txBody>
                  <a:tcPr marL="130569" marR="130569" marT="65284" marB="65284"/>
                </a:tc>
                <a:extLst>
                  <a:ext uri="{0D108BD9-81ED-4DB2-BD59-A6C34878D82A}">
                    <a16:rowId xmlns:a16="http://schemas.microsoft.com/office/drawing/2014/main" val="346965230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r>
                        <a:rPr lang="en-GB" sz="1600" dirty="0"/>
                        <a:t>cursive</a:t>
                      </a:r>
                    </a:p>
                  </a:txBody>
                  <a:tcPr marL="130569" marR="130569" marT="65284" marB="6528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0" i="0" dirty="0">
                          <a:solidFill>
                            <a:srgbClr val="333333"/>
                          </a:solidFill>
                          <a:effectLst/>
                          <a:latin typeface="Apple Chancery" panose="03020702040506060504" pitchFamily="66" charset="-79"/>
                          <a:cs typeface="Apple Chancery" panose="03020702040506060504" pitchFamily="66" charset="-79"/>
                        </a:rPr>
                        <a:t>Glyphs in cursive fonts generally have either joining strokes or other cursive characteristics beyond those of italic typefaces</a:t>
                      </a:r>
                      <a:endParaRPr lang="en-GB" sz="1600" dirty="0">
                        <a:latin typeface="Apple Chancery" panose="03020702040506060504" pitchFamily="66" charset="-79"/>
                        <a:cs typeface="Apple Chancery" panose="03020702040506060504" pitchFamily="66" charset="-79"/>
                      </a:endParaRPr>
                    </a:p>
                  </a:txBody>
                  <a:tcPr marL="130569" marR="130569" marT="65284" marB="65284"/>
                </a:tc>
                <a:extLst>
                  <a:ext uri="{0D108BD9-81ED-4DB2-BD59-A6C34878D82A}">
                    <a16:rowId xmlns:a16="http://schemas.microsoft.com/office/drawing/2014/main" val="3781580638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r>
                        <a:rPr lang="en-GB" sz="1600" dirty="0"/>
                        <a:t>fantasy</a:t>
                      </a:r>
                    </a:p>
                  </a:txBody>
                  <a:tcPr marL="130569" marR="130569" marT="65284" marB="6528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0" i="0" dirty="0">
                          <a:solidFill>
                            <a:srgbClr val="333333"/>
                          </a:solidFill>
                          <a:effectLst/>
                          <a:latin typeface="Algerian" pitchFamily="82" charset="77"/>
                        </a:rPr>
                        <a:t>Fantasy fonts are primarily decorative fonts that contain playful representations of characters.</a:t>
                      </a:r>
                      <a:endParaRPr lang="en-GB" sz="1600" dirty="0"/>
                    </a:p>
                  </a:txBody>
                  <a:tcPr marL="130569" marR="130569" marT="65284" marB="65284"/>
                </a:tc>
                <a:extLst>
                  <a:ext uri="{0D108BD9-81ED-4DB2-BD59-A6C34878D82A}">
                    <a16:rowId xmlns:a16="http://schemas.microsoft.com/office/drawing/2014/main" val="96064297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r>
                        <a:rPr lang="en-GB" sz="1600" dirty="0"/>
                        <a:t>system-</a:t>
                      </a:r>
                      <a:r>
                        <a:rPr lang="en-GB" sz="1600" dirty="0" err="1"/>
                        <a:t>ui</a:t>
                      </a:r>
                      <a:endParaRPr lang="en-GB" sz="1600" dirty="0"/>
                    </a:p>
                  </a:txBody>
                  <a:tcPr marL="130569" marR="130569" marT="65284" marB="6528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0" i="0" dirty="0">
                          <a:solidFill>
                            <a:srgbClr val="333333"/>
                          </a:solidFill>
                          <a:effectLst/>
                          <a:latin typeface="Open Sans"/>
                        </a:rPr>
                        <a:t>Glyphs are taken from the default user interface font on a given platform.</a:t>
                      </a:r>
                      <a:endParaRPr lang="en-GB" sz="1600" dirty="0"/>
                    </a:p>
                  </a:txBody>
                  <a:tcPr marL="130569" marR="130569" marT="65284" marB="65284"/>
                </a:tc>
                <a:extLst>
                  <a:ext uri="{0D108BD9-81ED-4DB2-BD59-A6C34878D82A}">
                    <a16:rowId xmlns:a16="http://schemas.microsoft.com/office/drawing/2014/main" val="11718206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8DE18E-8427-C949-9384-2C2625F8C5B0}"/>
              </a:ext>
            </a:extLst>
          </p:cNvPr>
          <p:cNvSpPr txBox="1"/>
          <p:nvPr/>
        </p:nvSpPr>
        <p:spPr>
          <a:xfrm>
            <a:off x="768096" y="426720"/>
            <a:ext cx="1049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can also provide the name of a generic font family, and let the browser / operating system choose on its own.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FD9CF-D067-1349-9CB2-65001824D482}"/>
              </a:ext>
            </a:extLst>
          </p:cNvPr>
          <p:cNvSpPr txBox="1"/>
          <p:nvPr/>
        </p:nvSpPr>
        <p:spPr>
          <a:xfrm>
            <a:off x="768096" y="5266944"/>
            <a:ext cx="1137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&lt;span</a:t>
            </a:r>
            <a:r>
              <a:rPr lang="en-GB" dirty="0">
                <a:latin typeface="Andale Mono" panose="020B0509000000000004" pitchFamily="49" charset="0"/>
              </a:rPr>
              <a:t>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style</a:t>
            </a:r>
            <a:r>
              <a:rPr lang="en-GB" dirty="0">
                <a:latin typeface="Andale Mono" panose="020B0509000000000004" pitchFamily="49" charset="0"/>
              </a:rPr>
              <a:t>=“</a:t>
            </a:r>
            <a:r>
              <a:rPr lang="en-GB" dirty="0" err="1">
                <a:solidFill>
                  <a:schemeClr val="accent2"/>
                </a:solidFill>
                <a:latin typeface="Andale Mono" panose="020B0509000000000004" pitchFamily="49" charset="0"/>
              </a:rPr>
              <a:t>font-family</a:t>
            </a:r>
            <a:r>
              <a:rPr lang="en-GB" dirty="0" err="1">
                <a:latin typeface="Andale Mono" panose="020B0509000000000004" pitchFamily="49" charset="0"/>
              </a:rPr>
              <a:t>:</a:t>
            </a:r>
            <a:r>
              <a:rPr lang="en-GB" dirty="0" err="1">
                <a:solidFill>
                  <a:schemeClr val="accent4"/>
                </a:solidFill>
                <a:latin typeface="Andale Mono" panose="020B0509000000000004" pitchFamily="49" charset="0"/>
              </a:rPr>
              <a:t>’Ubuntu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 </a:t>
            </a:r>
            <a:r>
              <a:rPr lang="en-GB" dirty="0" err="1">
                <a:solidFill>
                  <a:schemeClr val="accent4"/>
                </a:solidFill>
                <a:latin typeface="Andale Mono" panose="020B0509000000000004" pitchFamily="49" charset="0"/>
              </a:rPr>
              <a:t>Mono’</a:t>
            </a:r>
            <a:r>
              <a:rPr lang="en-GB" dirty="0" err="1">
                <a:latin typeface="Andale Mono" panose="020B0509000000000004" pitchFamily="49" charset="0"/>
              </a:rPr>
              <a:t>,</a:t>
            </a:r>
            <a:r>
              <a:rPr lang="en-GB" dirty="0" err="1">
                <a:solidFill>
                  <a:schemeClr val="accent4"/>
                </a:solidFill>
                <a:latin typeface="Andale Mono" panose="020B0509000000000004" pitchFamily="49" charset="0"/>
              </a:rPr>
              <a:t>monospace</a:t>
            </a:r>
            <a:r>
              <a:rPr lang="en-GB" dirty="0">
                <a:latin typeface="Andale Mono" panose="020B0509000000000004" pitchFamily="49" charset="0"/>
              </a:rPr>
              <a:t>;”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&gt;</a:t>
            </a:r>
            <a:r>
              <a:rPr lang="en-GB" dirty="0">
                <a:latin typeface="Andale Mono" panose="020B0509000000000004" pitchFamily="49" charset="0"/>
              </a:rPr>
              <a:t>Hello World! </a:t>
            </a:r>
            <a:r>
              <a:rPr lang="en-GB" dirty="0">
                <a:solidFill>
                  <a:schemeClr val="accent6"/>
                </a:solidFill>
                <a:latin typeface="Andale Mono" panose="020B0509000000000004" pitchFamily="49" charset="0"/>
              </a:rPr>
              <a:t>&lt;/span&gt;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4E35C-433A-D84D-809F-D82F88FEF74E}"/>
              </a:ext>
            </a:extLst>
          </p:cNvPr>
          <p:cNvSpPr txBox="1"/>
          <p:nvPr/>
        </p:nvSpPr>
        <p:spPr>
          <a:xfrm>
            <a:off x="1609344" y="5810567"/>
            <a:ext cx="881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Tries to use </a:t>
            </a:r>
            <a:r>
              <a:rPr lang="en-GB" dirty="0">
                <a:solidFill>
                  <a:schemeClr val="accent4"/>
                </a:solidFill>
                <a:latin typeface="Andale Mono" panose="020B0509000000000004" pitchFamily="49" charset="0"/>
              </a:rPr>
              <a:t>‘Ubuntu Mono’</a:t>
            </a:r>
            <a:r>
              <a:rPr lang="en-GB" dirty="0"/>
              <a:t>, but if it is not installed, let the system choose its default monospace font.  </a:t>
            </a:r>
          </a:p>
        </p:txBody>
      </p:sp>
    </p:spTree>
    <p:extLst>
      <p:ext uri="{BB962C8B-B14F-4D97-AF65-F5344CB8AC3E}">
        <p14:creationId xmlns:p14="http://schemas.microsoft.com/office/powerpoint/2010/main" val="7350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809A-D254-8248-BCBD-8504BEA8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Specifying sizes in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354B6-355B-AC4D-9B26-D9E5CAAD9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20" y="2107186"/>
            <a:ext cx="10554574" cy="1970139"/>
          </a:xfrm>
        </p:spPr>
        <p:txBody>
          <a:bodyPr/>
          <a:lstStyle/>
          <a:p>
            <a:r>
              <a:rPr lang="en-GB" dirty="0"/>
              <a:t>CSS has different units you can use for lengths, heights and font sizes.</a:t>
            </a:r>
          </a:p>
          <a:p>
            <a:r>
              <a:rPr lang="en-GB" dirty="0"/>
              <a:t>The most commonly used unit was </a:t>
            </a:r>
            <a:r>
              <a:rPr lang="en-GB" dirty="0" err="1">
                <a:latin typeface="Andale Mono" panose="020B0509000000000004" pitchFamily="49" charset="0"/>
              </a:rPr>
              <a:t>px</a:t>
            </a:r>
            <a:r>
              <a:rPr lang="en-GB" dirty="0"/>
              <a:t> for pixels, but making responsive sites completely in pixels is difficult because the size of one pixel differs per device.</a:t>
            </a:r>
          </a:p>
          <a:p>
            <a:r>
              <a:rPr lang="en-GB" dirty="0"/>
              <a:t>The common ones are shown below: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DF2359-88A4-D04D-8986-2E4335336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553371"/>
              </p:ext>
            </p:extLst>
          </p:nvPr>
        </p:nvGraphicFramePr>
        <p:xfrm>
          <a:off x="810000" y="3852473"/>
          <a:ext cx="10571998" cy="2685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807">
                  <a:extLst>
                    <a:ext uri="{9D8B030D-6E8A-4147-A177-3AD203B41FA5}">
                      <a16:colId xmlns:a16="http://schemas.microsoft.com/office/drawing/2014/main" val="3458542065"/>
                    </a:ext>
                  </a:extLst>
                </a:gridCol>
                <a:gridCol w="8718191">
                  <a:extLst>
                    <a:ext uri="{9D8B030D-6E8A-4147-A177-3AD203B41FA5}">
                      <a16:colId xmlns:a16="http://schemas.microsoft.com/office/drawing/2014/main" val="2483607832"/>
                    </a:ext>
                  </a:extLst>
                </a:gridCol>
              </a:tblGrid>
              <a:tr h="460781">
                <a:tc>
                  <a:txBody>
                    <a:bodyPr/>
                    <a:lstStyle/>
                    <a:p>
                      <a:r>
                        <a:rPr lang="en-GB" dirty="0"/>
                        <a:t>Unit 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7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ndale Mono" panose="020B0509000000000004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Percentage of the parent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481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Andale Mono" panose="020B0509000000000004" pitchFamily="49" charset="0"/>
                        </a:rPr>
                        <a:t>em</a:t>
                      </a:r>
                      <a:endParaRPr lang="en-GB" dirty="0"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Multiplier of font-size of the current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47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Andale Mono" panose="020B0509000000000004" pitchFamily="49" charset="0"/>
                        </a:rPr>
                        <a:t>vw</a:t>
                      </a:r>
                      <a:endParaRPr lang="en-GB" dirty="0"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Percentage of the screen’s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53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Andale Mono" panose="020B0509000000000004" pitchFamily="49" charset="0"/>
                        </a:rPr>
                        <a:t>vh</a:t>
                      </a:r>
                      <a:endParaRPr lang="en-GB" dirty="0"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Percentage of the screen’s 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6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Andale Mono" panose="020B0509000000000004" pitchFamily="49" charset="0"/>
                        </a:rPr>
                        <a:t>vmin</a:t>
                      </a:r>
                      <a:endParaRPr lang="en-GB" dirty="0"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Percentage of the screen’s smaller dimension (either width or height)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Andale Mono" panose="020B0509000000000004" pitchFamily="49" charset="0"/>
                        </a:rPr>
                        <a:t>vmax</a:t>
                      </a:r>
                      <a:endParaRPr lang="en-GB" dirty="0">
                        <a:latin typeface="Andale Mono" panose="020B050900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n-lt"/>
                        </a:rPr>
                        <a:t>Percentage of the screen’s larger dimension (either width or height)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62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697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2988</TotalTime>
  <Words>2189</Words>
  <Application>Microsoft Macintosh PowerPoint</Application>
  <PresentationFormat>Widescreen</PresentationFormat>
  <Paragraphs>305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Open Sans</vt:lpstr>
      <vt:lpstr>Algerian</vt:lpstr>
      <vt:lpstr>Andale Mono</vt:lpstr>
      <vt:lpstr>Apple Chancery</vt:lpstr>
      <vt:lpstr>Arial</vt:lpstr>
      <vt:lpstr>Century Gothic</vt:lpstr>
      <vt:lpstr>Courier New</vt:lpstr>
      <vt:lpstr>Times New Roman</vt:lpstr>
      <vt:lpstr>Wingdings 2</vt:lpstr>
      <vt:lpstr>Quotable</vt:lpstr>
      <vt:lpstr>PowerPoint Presentation</vt:lpstr>
      <vt:lpstr>3DC Web Dev Series</vt:lpstr>
      <vt:lpstr>Continuation from last week – font colours</vt:lpstr>
      <vt:lpstr>Specifying Colours in CSS</vt:lpstr>
      <vt:lpstr>Specifying Colours in CSS – cont.</vt:lpstr>
      <vt:lpstr>Specifying Colours in CSS – cont.</vt:lpstr>
      <vt:lpstr>Text Formatting in CSS - Fonts</vt:lpstr>
      <vt:lpstr>PowerPoint Presentation</vt:lpstr>
      <vt:lpstr>Specifying sizes in CSS</vt:lpstr>
      <vt:lpstr>Different ways to insert CSS</vt:lpstr>
      <vt:lpstr>Different ways to insert CSS</vt:lpstr>
      <vt:lpstr>Different ways to insert CSS</vt:lpstr>
      <vt:lpstr>Internal Stylesheets</vt:lpstr>
      <vt:lpstr>CSS Selectors – Element Selectors</vt:lpstr>
      <vt:lpstr>CSS Selectors – Descendant Elements</vt:lpstr>
      <vt:lpstr>CSS Selectors - IDs</vt:lpstr>
      <vt:lpstr>CSS Selectors - Classes</vt:lpstr>
      <vt:lpstr>PowerPoint Presentation</vt:lpstr>
      <vt:lpstr>CSS Selectors – Combining Everything</vt:lpstr>
      <vt:lpstr>The CSS box model</vt:lpstr>
      <vt:lpstr>The CSS box model</vt:lpstr>
      <vt:lpstr>The CSS box model – so what?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&lt;div&gt; element</vt:lpstr>
      <vt:lpstr>Box display types</vt:lpstr>
      <vt:lpstr>Box display types</vt:lpstr>
      <vt:lpstr>Box display types</vt:lpstr>
      <vt:lpstr>Box display types</vt:lpstr>
      <vt:lpstr>Box display types</vt:lpstr>
      <vt:lpstr>Box display types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3DC Web Dev Series</dc:title>
  <dc:creator>Microsoft Office User</dc:creator>
  <cp:lastModifiedBy>Microsoft Office User</cp:lastModifiedBy>
  <cp:revision>205</cp:revision>
  <dcterms:created xsi:type="dcterms:W3CDTF">2018-07-08T06:36:31Z</dcterms:created>
  <dcterms:modified xsi:type="dcterms:W3CDTF">2018-07-17T05:22:09Z</dcterms:modified>
</cp:coreProperties>
</file>