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4" r:id="rId2"/>
    <p:sldId id="256" r:id="rId3"/>
    <p:sldId id="257" r:id="rId4"/>
    <p:sldId id="258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82" r:id="rId19"/>
    <p:sldId id="271" r:id="rId20"/>
    <p:sldId id="272" r:id="rId21"/>
    <p:sldId id="273" r:id="rId22"/>
    <p:sldId id="274" r:id="rId23"/>
    <p:sldId id="275" r:id="rId24"/>
    <p:sldId id="283" r:id="rId25"/>
    <p:sldId id="277" r:id="rId26"/>
    <p:sldId id="278" r:id="rId27"/>
    <p:sldId id="279" r:id="rId28"/>
    <p:sldId id="280" r:id="rId29"/>
    <p:sldId id="281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9"/>
    <p:restoredTop sz="94676"/>
  </p:normalViewPr>
  <p:slideViewPr>
    <p:cSldViewPr snapToGrid="0" snapToObjects="1">
      <p:cViewPr>
        <p:scale>
          <a:sx n="93" d="100"/>
          <a:sy n="93" d="100"/>
        </p:scale>
        <p:origin x="2040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9DF226-70F3-C241-81B7-1F171BF46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496454"/>
            <a:ext cx="3049732" cy="5513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79CCF1-08C1-7F44-98C7-7E511435A9D7}"/>
              </a:ext>
            </a:extLst>
          </p:cNvPr>
          <p:cNvSpPr txBox="1"/>
          <p:nvPr/>
        </p:nvSpPr>
        <p:spPr>
          <a:xfrm>
            <a:off x="4904510" y="1208780"/>
            <a:ext cx="59020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 guys</a:t>
            </a:r>
          </a:p>
          <a:p>
            <a:endParaRPr lang="en-GB" dirty="0"/>
          </a:p>
          <a:p>
            <a:r>
              <a:rPr lang="en-GB" dirty="0"/>
              <a:t>Please download today’s starting files at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https://chesnot.moe/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start.zip</a:t>
            </a:r>
            <a:endParaRPr lang="en-GB" dirty="0"/>
          </a:p>
          <a:p>
            <a:endParaRPr lang="en-GB" dirty="0"/>
          </a:p>
          <a:p>
            <a:r>
              <a:rPr lang="en-GB" dirty="0"/>
              <a:t>And extract the files.</a:t>
            </a:r>
          </a:p>
          <a:p>
            <a:endParaRPr lang="en-GB" dirty="0"/>
          </a:p>
          <a:p>
            <a:r>
              <a:rPr lang="en-GB" dirty="0"/>
              <a:t>I forgot my presenter so I’m going back to take it.</a:t>
            </a:r>
          </a:p>
          <a:p>
            <a:endParaRPr lang="en-GB" dirty="0"/>
          </a:p>
          <a:p>
            <a:r>
              <a:rPr lang="en-GB" dirty="0"/>
              <a:t>We start at 7:15.</a:t>
            </a:r>
          </a:p>
          <a:p>
            <a:endParaRPr lang="en-GB" dirty="0"/>
          </a:p>
          <a:p>
            <a:r>
              <a:rPr lang="en-GB" dirty="0"/>
              <a:t>Today’s session is going to be </a:t>
            </a:r>
            <a:r>
              <a:rPr lang="en-GB" dirty="0" err="1"/>
              <a:t>looooooooooooooooong</a:t>
            </a:r>
            <a:endParaRPr lang="en-GB" dirty="0"/>
          </a:p>
          <a:p>
            <a:endParaRPr lang="en-GB" dirty="0"/>
          </a:p>
          <a:p>
            <a:r>
              <a:rPr lang="en-GB" dirty="0"/>
              <a:t>As long as </a:t>
            </a:r>
            <a:r>
              <a:rPr lang="en-GB" dirty="0" err="1"/>
              <a:t>longcat</a:t>
            </a:r>
            <a:r>
              <a:rPr lang="en-GB" dirty="0"/>
              <a:t> on the left</a:t>
            </a:r>
          </a:p>
        </p:txBody>
      </p:sp>
    </p:spTree>
    <p:extLst>
      <p:ext uri="{BB962C8B-B14F-4D97-AF65-F5344CB8AC3E}">
        <p14:creationId xmlns:p14="http://schemas.microsoft.com/office/powerpoint/2010/main" val="105002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D8E7-4B04-F84B-9840-D9DE8D3E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functions are called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4293-5207-7841-A28E-D874AA2B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885290"/>
          </a:xfrm>
        </p:spPr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has some predefined function names such as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</a:p>
          <a:p>
            <a:r>
              <a:rPr lang="en-GB" dirty="0"/>
              <a:t>To invoke (call) these functions, you write the function name followed by parentheses </a:t>
            </a:r>
            <a:r>
              <a:rPr lang="en-GB" dirty="0">
                <a:latin typeface="Andale Mono" panose="020B0509000000000004" pitchFamily="49" charset="0"/>
              </a:rPr>
              <a:t>()</a:t>
            </a:r>
          </a:p>
          <a:p>
            <a:r>
              <a:rPr lang="en-GB" dirty="0"/>
              <a:t>When you call functions, whatever goes inside the brackets are called </a:t>
            </a:r>
            <a:r>
              <a:rPr lang="en-GB" i="1" dirty="0"/>
              <a:t>arguments</a:t>
            </a:r>
            <a:r>
              <a:rPr lang="en-GB" dirty="0"/>
              <a:t> (sometimes called </a:t>
            </a:r>
            <a:r>
              <a:rPr lang="en-GB" i="1" dirty="0"/>
              <a:t>parameters</a:t>
            </a:r>
            <a:r>
              <a:rPr lang="en-GB" dirty="0"/>
              <a:t>)</a:t>
            </a:r>
          </a:p>
          <a:p>
            <a:r>
              <a:rPr lang="en-GB" dirty="0"/>
              <a:t>Arguments are data you pass into a function for the function to manipulate, just like math.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A9E3C-DD1D-DF44-B33D-8156B54F5E37}"/>
              </a:ext>
            </a:extLst>
          </p:cNvPr>
          <p:cNvSpPr txBox="1"/>
          <p:nvPr/>
        </p:nvSpPr>
        <p:spPr>
          <a:xfrm>
            <a:off x="2769324" y="5107578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f(x)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D98459-39C2-4B42-8CE7-8C2C16B157D2}"/>
              </a:ext>
            </a:extLst>
          </p:cNvPr>
          <p:cNvCxnSpPr/>
          <p:nvPr/>
        </p:nvCxnSpPr>
        <p:spPr>
          <a:xfrm flipV="1">
            <a:off x="1959429" y="5577840"/>
            <a:ext cx="809895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61C478-88D8-8947-80C9-8BB164DD23C9}"/>
              </a:ext>
            </a:extLst>
          </p:cNvPr>
          <p:cNvSpPr txBox="1"/>
          <p:nvPr/>
        </p:nvSpPr>
        <p:spPr>
          <a:xfrm>
            <a:off x="613954" y="607065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EE000-4D83-1D49-9496-4C2DCED410AB}"/>
              </a:ext>
            </a:extLst>
          </p:cNvPr>
          <p:cNvSpPr txBox="1"/>
          <p:nvPr/>
        </p:nvSpPr>
        <p:spPr>
          <a:xfrm>
            <a:off x="3291838" y="6255320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argument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1FCE49-2FAA-7E41-9EAD-E7615EAD785D}"/>
              </a:ext>
            </a:extLst>
          </p:cNvPr>
          <p:cNvCxnSpPr>
            <a:cxnSpLocks/>
          </p:cNvCxnSpPr>
          <p:nvPr/>
        </p:nvCxnSpPr>
        <p:spPr>
          <a:xfrm flipH="1" flipV="1">
            <a:off x="3422469" y="5577840"/>
            <a:ext cx="391884" cy="67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C9C94C-6EF1-A547-BA25-1797D86904A7}"/>
              </a:ext>
            </a:extLst>
          </p:cNvPr>
          <p:cNvSpPr txBox="1"/>
          <p:nvPr/>
        </p:nvSpPr>
        <p:spPr>
          <a:xfrm>
            <a:off x="5826034" y="5107578"/>
            <a:ext cx="538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3200" dirty="0">
                <a:latin typeface="Andale Mono" panose="020B0509000000000004" pitchFamily="49" charset="0"/>
              </a:rPr>
              <a:t>(</a:t>
            </a:r>
            <a:r>
              <a:rPr lang="en-GB" sz="3200" dirty="0">
                <a:solidFill>
                  <a:schemeClr val="accent2"/>
                </a:solidFill>
                <a:latin typeface="Andale Mono" panose="020B0509000000000004" pitchFamily="49" charset="0"/>
              </a:rPr>
              <a:t>“Hello World”</a:t>
            </a:r>
            <a:r>
              <a:rPr lang="en-GB" sz="3200" dirty="0">
                <a:latin typeface="Andale Mono" panose="020B05090000000000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DD466-221B-8348-B7CC-4CDCB177785B}"/>
              </a:ext>
            </a:extLst>
          </p:cNvPr>
          <p:cNvSpPr txBox="1"/>
          <p:nvPr/>
        </p:nvSpPr>
        <p:spPr>
          <a:xfrm>
            <a:off x="5826034" y="625532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2C24B-84C7-764A-8605-999860040D86}"/>
              </a:ext>
            </a:extLst>
          </p:cNvPr>
          <p:cNvSpPr txBox="1"/>
          <p:nvPr/>
        </p:nvSpPr>
        <p:spPr>
          <a:xfrm>
            <a:off x="8987246" y="625532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argument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A6DE15-1949-3B4C-BCA7-8ABAA61A264C}"/>
              </a:ext>
            </a:extLst>
          </p:cNvPr>
          <p:cNvCxnSpPr/>
          <p:nvPr/>
        </p:nvCxnSpPr>
        <p:spPr>
          <a:xfrm flipV="1">
            <a:off x="6270171" y="5692353"/>
            <a:ext cx="0" cy="56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474962-A3F3-2F4B-AD73-F6BCF1882563}"/>
              </a:ext>
            </a:extLst>
          </p:cNvPr>
          <p:cNvCxnSpPr/>
          <p:nvPr/>
        </p:nvCxnSpPr>
        <p:spPr>
          <a:xfrm flipV="1">
            <a:off x="9392194" y="5692353"/>
            <a:ext cx="0" cy="56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8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F61B-F994-194F-8373-AD20043F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E0BDD-D537-F241-8FA5-AE7125D6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924797" cy="1409187"/>
          </a:xfrm>
        </p:spPr>
        <p:txBody>
          <a:bodyPr/>
          <a:lstStyle/>
          <a:p>
            <a:r>
              <a:rPr lang="en-GB" dirty="0"/>
              <a:t>Functions can return values (like math), but can also return nothing</a:t>
            </a:r>
          </a:p>
          <a:p>
            <a:r>
              <a:rPr lang="en-GB" dirty="0"/>
              <a:t>Functions can take multiple arguments/parameters (like math), but can also accept nothing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14E6A-92E8-744A-A313-604C87708666}"/>
              </a:ext>
            </a:extLst>
          </p:cNvPr>
          <p:cNvSpPr txBox="1"/>
          <p:nvPr/>
        </p:nvSpPr>
        <p:spPr>
          <a:xfrm>
            <a:off x="2429692" y="3735977"/>
            <a:ext cx="859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chemeClr val="accent4"/>
                </a:solidFill>
                <a:latin typeface="Andale Mono" panose="020B0509000000000004" pitchFamily="49" charset="0"/>
              </a:rPr>
              <a:t>Math</a:t>
            </a:r>
            <a:r>
              <a:rPr lang="en-GB" sz="2800" dirty="0" err="1">
                <a:latin typeface="Andale Mono" panose="020B0509000000000004" pitchFamily="49" charset="0"/>
              </a:rPr>
              <a:t>.</a:t>
            </a:r>
            <a:r>
              <a:rPr lang="en-GB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max</a:t>
            </a:r>
            <a:r>
              <a:rPr lang="en-GB" sz="2800" dirty="0">
                <a:latin typeface="Andale Mono" panose="020B0509000000000004" pitchFamily="49" charset="0"/>
              </a:rPr>
              <a:t>(</a:t>
            </a:r>
            <a:r>
              <a:rPr lang="en-GB" sz="2800" dirty="0">
                <a:solidFill>
                  <a:schemeClr val="accent2"/>
                </a:solidFill>
                <a:latin typeface="Andale Mono" panose="020B0509000000000004" pitchFamily="49" charset="0"/>
              </a:rPr>
              <a:t>100</a:t>
            </a:r>
            <a:r>
              <a:rPr lang="en-GB" sz="2800" dirty="0">
                <a:latin typeface="Andale Mono" panose="020B0509000000000004" pitchFamily="49" charset="0"/>
              </a:rPr>
              <a:t>, </a:t>
            </a:r>
            <a:r>
              <a:rPr lang="en-GB" sz="28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givenInteger</a:t>
            </a:r>
            <a:r>
              <a:rPr lang="en-GB" sz="2800" dirty="0">
                <a:latin typeface="Andale Mono" panose="020B05090000000000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DA0ED-C5B9-8041-B4B3-740CA67C47A1}"/>
              </a:ext>
            </a:extLst>
          </p:cNvPr>
          <p:cNvSpPr txBox="1"/>
          <p:nvPr/>
        </p:nvSpPr>
        <p:spPr>
          <a:xfrm>
            <a:off x="1789612" y="4263475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F64A5-AAC9-3547-A361-F018FD8AD4B0}"/>
              </a:ext>
            </a:extLst>
          </p:cNvPr>
          <p:cNvSpPr txBox="1"/>
          <p:nvPr/>
        </p:nvSpPr>
        <p:spPr>
          <a:xfrm>
            <a:off x="4123506" y="4277244"/>
            <a:ext cx="15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argument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28D36-A34E-E44D-9A71-0382BF6D535B}"/>
              </a:ext>
            </a:extLst>
          </p:cNvPr>
          <p:cNvSpPr txBox="1"/>
          <p:nvPr/>
        </p:nvSpPr>
        <p:spPr>
          <a:xfrm>
            <a:off x="6281109" y="4251457"/>
            <a:ext cx="15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argument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E2B87-F05B-3647-9392-BB8F965E2B5D}"/>
              </a:ext>
            </a:extLst>
          </p:cNvPr>
          <p:cNvSpPr txBox="1"/>
          <p:nvPr/>
        </p:nvSpPr>
        <p:spPr>
          <a:xfrm>
            <a:off x="1983429" y="4991180"/>
            <a:ext cx="859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chemeClr val="accent4"/>
                </a:solidFill>
                <a:latin typeface="Andale Mono" panose="020B0509000000000004" pitchFamily="49" charset="0"/>
              </a:rPr>
              <a:t>window</a:t>
            </a:r>
            <a:r>
              <a:rPr lang="en-GB" sz="2800" dirty="0" err="1">
                <a:latin typeface="Andale Mono" panose="020B0509000000000004" pitchFamily="49" charset="0"/>
              </a:rPr>
              <a:t>.</a:t>
            </a:r>
            <a:r>
              <a:rPr lang="en-GB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refreshCurrentPage</a:t>
            </a:r>
            <a:r>
              <a:rPr lang="en-GB" sz="2800" dirty="0">
                <a:latin typeface="Andale Mono" panose="020B05090000000000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0A3B8-1438-5E4A-864F-2F1EBDB9AE9F}"/>
              </a:ext>
            </a:extLst>
          </p:cNvPr>
          <p:cNvSpPr txBox="1"/>
          <p:nvPr/>
        </p:nvSpPr>
        <p:spPr>
          <a:xfrm>
            <a:off x="4306388" y="5489672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269988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7E1-B677-2D44-BCB1-945B6D4D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Andale Mono" panose="020B0509000000000004" pitchFamily="49" charset="0"/>
              </a:rPr>
              <a:t>alert</a:t>
            </a:r>
            <a:r>
              <a:rPr lang="en-GB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043C-F981-D34D-8FF9-999F8DBF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500627"/>
          </a:xfrm>
        </p:spPr>
        <p:txBody>
          <a:bodyPr/>
          <a:lstStyle/>
          <a:p>
            <a:r>
              <a:rPr lang="en-GB" dirty="0"/>
              <a:t>A simple function that takes one argument</a:t>
            </a:r>
          </a:p>
          <a:p>
            <a:r>
              <a:rPr lang="en-GB" dirty="0"/>
              <a:t>Tells the browser to displays a system dialog box with contents being what was passed into the function call as an argument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E9B31-035C-1F44-9A68-9DFDBF098841}"/>
              </a:ext>
            </a:extLst>
          </p:cNvPr>
          <p:cNvSpPr txBox="1"/>
          <p:nvPr/>
        </p:nvSpPr>
        <p:spPr>
          <a:xfrm>
            <a:off x="1071154" y="4235175"/>
            <a:ext cx="538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3200" dirty="0">
                <a:latin typeface="Andale Mono" panose="020B0509000000000004" pitchFamily="49" charset="0"/>
              </a:rPr>
              <a:t>(</a:t>
            </a:r>
            <a:r>
              <a:rPr lang="en-GB" sz="3200" dirty="0">
                <a:solidFill>
                  <a:schemeClr val="accent2"/>
                </a:solidFill>
                <a:latin typeface="Andale Mono" panose="020B0509000000000004" pitchFamily="49" charset="0"/>
              </a:rPr>
              <a:t>“Hello World”</a:t>
            </a:r>
            <a:r>
              <a:rPr lang="en-GB" sz="3200" dirty="0">
                <a:latin typeface="Andale Mono" panose="020B05090000000000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375A6-A1B6-F342-8A1F-2DD581830F42}"/>
              </a:ext>
            </a:extLst>
          </p:cNvPr>
          <p:cNvSpPr txBox="1"/>
          <p:nvPr/>
        </p:nvSpPr>
        <p:spPr>
          <a:xfrm>
            <a:off x="692331" y="481995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3BFBC-CB0C-6147-96F7-80A0F9E8CF58}"/>
              </a:ext>
            </a:extLst>
          </p:cNvPr>
          <p:cNvSpPr txBox="1"/>
          <p:nvPr/>
        </p:nvSpPr>
        <p:spPr>
          <a:xfrm>
            <a:off x="3435531" y="481995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argument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E45833-EC83-B247-BD00-EE2487DA8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33" y="3636137"/>
            <a:ext cx="4929053" cy="178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21E7-ABB7-4647-8E15-478EED1B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“Composite functions”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B5DB-FE59-5F45-8144-85F035B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043427"/>
          </a:xfrm>
        </p:spPr>
        <p:txBody>
          <a:bodyPr/>
          <a:lstStyle/>
          <a:p>
            <a:r>
              <a:rPr lang="en-GB" dirty="0"/>
              <a:t>You can use the output of a function / expression as the input of another function, just like math.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27960-13D5-3042-A686-B10EE62134FB}"/>
              </a:ext>
            </a:extLst>
          </p:cNvPr>
          <p:cNvSpPr txBox="1"/>
          <p:nvPr/>
        </p:nvSpPr>
        <p:spPr>
          <a:xfrm>
            <a:off x="1554479" y="4494756"/>
            <a:ext cx="152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g(f(x))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24C80-4C48-BE45-ABB6-116DBF964CEE}"/>
              </a:ext>
            </a:extLst>
          </p:cNvPr>
          <p:cNvSpPr txBox="1"/>
          <p:nvPr/>
        </p:nvSpPr>
        <p:spPr>
          <a:xfrm>
            <a:off x="1005840" y="1417638"/>
            <a:ext cx="500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Actually called “command substitution”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43D27-E781-F546-9211-FD221BB2BA85}"/>
              </a:ext>
            </a:extLst>
          </p:cNvPr>
          <p:cNvSpPr txBox="1"/>
          <p:nvPr/>
        </p:nvSpPr>
        <p:spPr>
          <a:xfrm>
            <a:off x="4101737" y="3701030"/>
            <a:ext cx="289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3200" dirty="0">
                <a:latin typeface="Andale Mono" panose="020B0509000000000004" pitchFamily="49" charset="0"/>
              </a:rPr>
              <a:t>(</a:t>
            </a:r>
            <a:r>
              <a:rPr lang="en-GB" sz="3200" dirty="0">
                <a:solidFill>
                  <a:schemeClr val="accent4"/>
                </a:solidFill>
                <a:latin typeface="Andale Mono" panose="020B0509000000000004" pitchFamily="49" charset="0"/>
              </a:rPr>
              <a:t>1</a:t>
            </a:r>
            <a:r>
              <a:rPr lang="en-GB" sz="3200" dirty="0">
                <a:latin typeface="Andale Mono" panose="020B0509000000000004" pitchFamily="49" charset="0"/>
              </a:rPr>
              <a:t>+</a:t>
            </a:r>
            <a:r>
              <a:rPr lang="en-GB" sz="3200" dirty="0">
                <a:solidFill>
                  <a:schemeClr val="accent4"/>
                </a:solidFill>
                <a:latin typeface="Andale Mono" panose="020B0509000000000004" pitchFamily="49" charset="0"/>
              </a:rPr>
              <a:t>1</a:t>
            </a:r>
            <a:r>
              <a:rPr lang="en-GB" sz="3200" dirty="0">
                <a:latin typeface="Andale Mono" panose="020B05090000000000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EACEA-E603-D448-B2C4-B86BD3EF1DB2}"/>
              </a:ext>
            </a:extLst>
          </p:cNvPr>
          <p:cNvSpPr txBox="1"/>
          <p:nvPr/>
        </p:nvSpPr>
        <p:spPr>
          <a:xfrm>
            <a:off x="4101737" y="4556312"/>
            <a:ext cx="748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3200" dirty="0">
                <a:latin typeface="Andale Mono" panose="020B0509000000000004" pitchFamily="49" charset="0"/>
              </a:rPr>
              <a:t>(</a:t>
            </a:r>
            <a:r>
              <a:rPr lang="en-GB" sz="3200" dirty="0">
                <a:solidFill>
                  <a:schemeClr val="accent2"/>
                </a:solidFill>
                <a:latin typeface="Andale Mono" panose="020B0509000000000004" pitchFamily="49" charset="0"/>
              </a:rPr>
              <a:t>“hello”</a:t>
            </a:r>
            <a:r>
              <a:rPr lang="en-GB" sz="3200" dirty="0">
                <a:latin typeface="Andale Mono" panose="020B0509000000000004" pitchFamily="49" charset="0"/>
              </a:rPr>
              <a:t>.</a:t>
            </a:r>
            <a:r>
              <a:rPr lang="en-GB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toUpperCase</a:t>
            </a:r>
            <a:r>
              <a:rPr lang="en-GB" sz="3200" dirty="0">
                <a:latin typeface="Andale Mono" panose="020B0509000000000004" pitchFamily="49" charset="0"/>
              </a:rPr>
              <a:t>());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79AB5-B104-D34B-BC8A-9344B17DCA72}"/>
              </a:ext>
            </a:extLst>
          </p:cNvPr>
          <p:cNvSpPr txBox="1"/>
          <p:nvPr/>
        </p:nvSpPr>
        <p:spPr>
          <a:xfrm>
            <a:off x="4101737" y="5411595"/>
            <a:ext cx="748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3200" dirty="0">
                <a:latin typeface="Andale Mono" panose="020B0509000000000004" pitchFamily="49" charset="0"/>
              </a:rPr>
              <a:t>(</a:t>
            </a:r>
            <a:r>
              <a:rPr lang="en-GB" sz="3200" dirty="0" err="1">
                <a:solidFill>
                  <a:schemeClr val="accent4"/>
                </a:solidFill>
                <a:latin typeface="Andale Mono" panose="020B0509000000000004" pitchFamily="49" charset="0"/>
              </a:rPr>
              <a:t>Math</a:t>
            </a:r>
            <a:r>
              <a:rPr lang="en-GB" sz="3200" dirty="0" err="1">
                <a:latin typeface="Andale Mono" panose="020B0509000000000004" pitchFamily="49" charset="0"/>
              </a:rPr>
              <a:t>.</a:t>
            </a:r>
            <a:r>
              <a:rPr lang="en-GB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random</a:t>
            </a:r>
            <a:r>
              <a:rPr lang="en-GB" sz="3200" dirty="0">
                <a:latin typeface="Andale Mono" panose="020B05090000000000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65C42-853D-D043-8157-2E23C0C8FB10}"/>
              </a:ext>
            </a:extLst>
          </p:cNvPr>
          <p:cNvSpPr txBox="1"/>
          <p:nvPr/>
        </p:nvSpPr>
        <p:spPr>
          <a:xfrm>
            <a:off x="1554479" y="3596471"/>
            <a:ext cx="152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g(x+1)</a:t>
            </a:r>
          </a:p>
        </p:txBody>
      </p:sp>
    </p:spTree>
    <p:extLst>
      <p:ext uri="{BB962C8B-B14F-4D97-AF65-F5344CB8AC3E}">
        <p14:creationId xmlns:p14="http://schemas.microsoft.com/office/powerpoint/2010/main" val="187316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6D19-C6AC-F545-930D-30CF195B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97E1-09B3-F84D-8C0F-6BABCC5D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788010"/>
          </a:xfrm>
        </p:spPr>
        <p:txBody>
          <a:bodyPr/>
          <a:lstStyle/>
          <a:p>
            <a:r>
              <a:rPr lang="en-GB" dirty="0"/>
              <a:t>Like math, you can arbitrarily create variables for yourself to store data for later reference.</a:t>
            </a:r>
          </a:p>
          <a:p>
            <a:r>
              <a:rPr lang="en-GB" dirty="0"/>
              <a:t>Variable names can consist of letters, numbers, dashes and underscores, but can only begin with a letter.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BB936-0E3B-AE44-97C4-63446BE9379A}"/>
              </a:ext>
            </a:extLst>
          </p:cNvPr>
          <p:cNvSpPr txBox="1"/>
          <p:nvPr/>
        </p:nvSpPr>
        <p:spPr>
          <a:xfrm>
            <a:off x="818712" y="4214781"/>
            <a:ext cx="4859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58E0"/>
                </a:solidFill>
                <a:latin typeface="Andale Mono" panose="020B0509000000000004" pitchFamily="49" charset="0"/>
              </a:rPr>
              <a:t>var</a:t>
            </a:r>
            <a:r>
              <a:rPr lang="en-GB" sz="2400" dirty="0">
                <a:latin typeface="Andale Mono" panose="020B0509000000000004" pitchFamily="49" charset="0"/>
              </a:rPr>
              <a:t> 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myNumber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>
                <a:solidFill>
                  <a:schemeClr val="accent4"/>
                </a:solidFill>
                <a:latin typeface="Andale Mono" panose="020B0509000000000004" pitchFamily="49" charset="0"/>
              </a:rPr>
              <a:t>100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</a:p>
          <a:p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myNumber</a:t>
            </a:r>
            <a:r>
              <a:rPr lang="en-GB" sz="2400" dirty="0">
                <a:latin typeface="Andale Mono" panose="020B05090000000000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C28DC-20CA-664B-B034-AE441EE72C13}"/>
              </a:ext>
            </a:extLst>
          </p:cNvPr>
          <p:cNvSpPr txBox="1"/>
          <p:nvPr/>
        </p:nvSpPr>
        <p:spPr>
          <a:xfrm>
            <a:off x="6322421" y="4214781"/>
            <a:ext cx="5709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Variable names are case sensitive.</a:t>
            </a:r>
          </a:p>
          <a:p>
            <a:endParaRPr lang="en-GB" sz="2000" dirty="0"/>
          </a:p>
          <a:p>
            <a:r>
              <a:rPr lang="en-GB" sz="2000" dirty="0"/>
              <a:t>You only need to use the keyword </a:t>
            </a:r>
            <a:r>
              <a:rPr lang="en-GB" sz="2000" dirty="0" err="1">
                <a:solidFill>
                  <a:srgbClr val="7058E0"/>
                </a:solidFill>
                <a:latin typeface="Andale Mono" panose="020B0509000000000004" pitchFamily="49" charset="0"/>
              </a:rPr>
              <a:t>var</a:t>
            </a:r>
            <a:r>
              <a:rPr lang="en-GB" sz="2000" dirty="0"/>
              <a:t> when defining it for the first time.</a:t>
            </a:r>
          </a:p>
        </p:txBody>
      </p:sp>
    </p:spTree>
    <p:extLst>
      <p:ext uri="{BB962C8B-B14F-4D97-AF65-F5344CB8AC3E}">
        <p14:creationId xmlns:p14="http://schemas.microsoft.com/office/powerpoint/2010/main" val="293816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FB88-83CA-1C4A-9D4C-5D759E7B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61B7-D813-7D42-89BA-F411C8828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36204"/>
          </a:xfrm>
        </p:spPr>
        <p:txBody>
          <a:bodyPr/>
          <a:lstStyle/>
          <a:p>
            <a:r>
              <a:rPr lang="en-GB" dirty="0"/>
              <a:t>The value of a variable can be changed with the </a:t>
            </a:r>
            <a:r>
              <a:rPr lang="en-GB" dirty="0">
                <a:latin typeface="Andale Mono" panose="020B0509000000000004" pitchFamily="49" charset="0"/>
              </a:rPr>
              <a:t>=</a:t>
            </a:r>
            <a:r>
              <a:rPr lang="en-GB" dirty="0"/>
              <a:t> operator.</a:t>
            </a:r>
          </a:p>
          <a:p>
            <a:r>
              <a:rPr lang="en-GB" dirty="0"/>
              <a:t>When manipulating variables with other operators (</a:t>
            </a:r>
            <a:r>
              <a:rPr lang="en-GB" dirty="0">
                <a:latin typeface="Andale Mono" panose="020B0509000000000004" pitchFamily="49" charset="0"/>
              </a:rPr>
              <a:t>+ - * /</a:t>
            </a:r>
            <a:r>
              <a:rPr lang="en-GB" dirty="0"/>
              <a:t>) and expressions, the value is not changed unless you assign it with the </a:t>
            </a:r>
            <a:r>
              <a:rPr lang="en-GB" dirty="0">
                <a:latin typeface="Andale Mono" panose="020B0509000000000004" pitchFamily="49" charset="0"/>
              </a:rPr>
              <a:t>=</a:t>
            </a:r>
            <a:r>
              <a:rPr lang="en-GB" dirty="0"/>
              <a:t> operator.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DF270-FF65-9946-8072-A1C20CF282E4}"/>
              </a:ext>
            </a:extLst>
          </p:cNvPr>
          <p:cNvSpPr txBox="1"/>
          <p:nvPr/>
        </p:nvSpPr>
        <p:spPr>
          <a:xfrm>
            <a:off x="818712" y="4214781"/>
            <a:ext cx="4859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58E0"/>
                </a:solidFill>
                <a:latin typeface="Andale Mono" panose="020B0509000000000004" pitchFamily="49" charset="0"/>
              </a:rPr>
              <a:t>var</a:t>
            </a:r>
            <a:r>
              <a:rPr lang="en-GB" sz="2400" dirty="0">
                <a:latin typeface="Andale Mono" panose="020B0509000000000004" pitchFamily="49" charset="0"/>
              </a:rPr>
              <a:t> 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myNumber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>
                <a:solidFill>
                  <a:schemeClr val="accent4"/>
                </a:solidFill>
                <a:latin typeface="Andale Mono" panose="020B0509000000000004" pitchFamily="49" charset="0"/>
              </a:rPr>
              <a:t>100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</a:p>
          <a:p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myNumber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GB" sz="2400" dirty="0">
                <a:latin typeface="Andale Mono" panose="020B0509000000000004" pitchFamily="49" charset="0"/>
              </a:rPr>
              <a:t>+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GB" sz="2400" dirty="0">
                <a:solidFill>
                  <a:schemeClr val="accent4"/>
                </a:solidFill>
                <a:latin typeface="Andale Mono" panose="020B0509000000000004" pitchFamily="49" charset="0"/>
              </a:rPr>
              <a:t>100</a:t>
            </a:r>
            <a:r>
              <a:rPr lang="en-GB" sz="2400" dirty="0">
                <a:latin typeface="Andale Mono" panose="020B0509000000000004" pitchFamily="49" charset="0"/>
              </a:rPr>
              <a:t>);</a:t>
            </a:r>
          </a:p>
          <a:p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myNumber</a:t>
            </a:r>
            <a:r>
              <a:rPr lang="en-GB" sz="2400" dirty="0">
                <a:latin typeface="Andale Mono" panose="020B05090000000000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CD930-E607-E14C-8EDA-59D0EA62768E}"/>
              </a:ext>
            </a:extLst>
          </p:cNvPr>
          <p:cNvSpPr txBox="1"/>
          <p:nvPr/>
        </p:nvSpPr>
        <p:spPr>
          <a:xfrm>
            <a:off x="6095999" y="4214780"/>
            <a:ext cx="4859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58E0"/>
                </a:solidFill>
                <a:latin typeface="Andale Mono" panose="020B0509000000000004" pitchFamily="49" charset="0"/>
              </a:rPr>
              <a:t>var</a:t>
            </a:r>
            <a:r>
              <a:rPr lang="en-GB" sz="2400" dirty="0">
                <a:latin typeface="Andale Mono" panose="020B0509000000000004" pitchFamily="49" charset="0"/>
              </a:rPr>
              <a:t> 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myNumber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>
                <a:solidFill>
                  <a:schemeClr val="accent4"/>
                </a:solidFill>
                <a:latin typeface="Andale Mono" panose="020B0509000000000004" pitchFamily="49" charset="0"/>
              </a:rPr>
              <a:t>100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 alert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myNumber</a:t>
            </a:r>
            <a:r>
              <a:rPr lang="en-GB" sz="2400" dirty="0">
                <a:latin typeface="Andale Mono" panose="020B0509000000000004" pitchFamily="49" charset="0"/>
              </a:rPr>
              <a:t>);</a:t>
            </a:r>
          </a:p>
          <a:p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myNumber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myNumber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GB" sz="2400" dirty="0">
                <a:latin typeface="Andale Mono" panose="020B0509000000000004" pitchFamily="49" charset="0"/>
              </a:rPr>
              <a:t>+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GB" sz="2400" dirty="0">
                <a:solidFill>
                  <a:schemeClr val="accent4"/>
                </a:solidFill>
                <a:latin typeface="Andale Mono" panose="020B0509000000000004" pitchFamily="49" charset="0"/>
              </a:rPr>
              <a:t>100 </a:t>
            </a:r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myNumber</a:t>
            </a:r>
            <a:r>
              <a:rPr lang="en-GB" sz="2400" dirty="0">
                <a:latin typeface="Andale Mono" panose="020B050900000000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0772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AAE2-9160-2F4F-97CE-363F68D3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77EE-C37C-0144-9233-FC1B08988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92959"/>
          </a:xfrm>
        </p:spPr>
        <p:txBody>
          <a:bodyPr/>
          <a:lstStyle/>
          <a:p>
            <a:r>
              <a:rPr lang="en-GB" i="1" dirty="0"/>
              <a:t>Unlike</a:t>
            </a:r>
            <a:r>
              <a:rPr lang="en-GB" dirty="0"/>
              <a:t> math, numbers are not the only data type you’ll be dealing with in </a:t>
            </a:r>
            <a:r>
              <a:rPr lang="en-GB" dirty="0" err="1"/>
              <a:t>Javascript</a:t>
            </a:r>
            <a:r>
              <a:rPr lang="en-GB" dirty="0"/>
              <a:t>.</a:t>
            </a:r>
          </a:p>
          <a:p>
            <a:r>
              <a:rPr lang="en-GB" dirty="0"/>
              <a:t>Besides numbers, you can manipulate strings (words), arrays (lists), HTML elements and pretty much any abstract object you can come up with.</a:t>
            </a:r>
          </a:p>
          <a:p>
            <a:r>
              <a:rPr lang="en-GB" dirty="0"/>
              <a:t>Different data types have different properties, rules and functions available for use.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50F2A-1D56-474A-B81C-7AFB6F5A061D}"/>
              </a:ext>
            </a:extLst>
          </p:cNvPr>
          <p:cNvSpPr txBox="1"/>
          <p:nvPr/>
        </p:nvSpPr>
        <p:spPr>
          <a:xfrm>
            <a:off x="818712" y="4214781"/>
            <a:ext cx="4859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58E0"/>
                </a:solidFill>
                <a:latin typeface="Andale Mono" panose="020B0509000000000004" pitchFamily="49" charset="0"/>
              </a:rPr>
              <a:t>var</a:t>
            </a:r>
            <a:r>
              <a:rPr lang="en-GB" sz="2400" dirty="0">
                <a:latin typeface="Andale Mono" panose="020B0509000000000004" pitchFamily="49" charset="0"/>
              </a:rPr>
              <a:t> 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myNumber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>
                <a:solidFill>
                  <a:schemeClr val="accent4"/>
                </a:solidFill>
                <a:latin typeface="Andale Mono" panose="020B0509000000000004" pitchFamily="49" charset="0"/>
              </a:rPr>
              <a:t>100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</a:p>
          <a:p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myNumber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myNumber</a:t>
            </a:r>
            <a:r>
              <a:rPr lang="en-GB" sz="2400" dirty="0">
                <a:latin typeface="Andale Mono" panose="020B0509000000000004" pitchFamily="49" charset="0"/>
              </a:rPr>
              <a:t> + </a:t>
            </a:r>
            <a:r>
              <a:rPr lang="en-GB" sz="2400" dirty="0">
                <a:solidFill>
                  <a:schemeClr val="accent4"/>
                </a:solidFill>
                <a:latin typeface="Andale Mono" panose="020B0509000000000004" pitchFamily="49" charset="0"/>
              </a:rPr>
              <a:t>10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</a:p>
          <a:p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myNumber</a:t>
            </a:r>
            <a:r>
              <a:rPr lang="en-GB" sz="2400" dirty="0">
                <a:latin typeface="Andale Mono" panose="020B05090000000000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B5A1E-0056-0348-AFD0-E2F217836B7D}"/>
              </a:ext>
            </a:extLst>
          </p:cNvPr>
          <p:cNvSpPr txBox="1"/>
          <p:nvPr/>
        </p:nvSpPr>
        <p:spPr>
          <a:xfrm>
            <a:off x="6095999" y="4214780"/>
            <a:ext cx="5791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58E0"/>
                </a:solidFill>
                <a:latin typeface="Andale Mono" panose="020B0509000000000004" pitchFamily="49" charset="0"/>
              </a:rPr>
              <a:t>var</a:t>
            </a:r>
            <a:r>
              <a:rPr lang="en-GB" sz="2400" dirty="0">
                <a:latin typeface="Andale Mono" panose="020B0509000000000004" pitchFamily="49" charset="0"/>
              </a:rPr>
              <a:t> 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myName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“Bob”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</a:p>
          <a:p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myName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myName</a:t>
            </a:r>
            <a:r>
              <a:rPr lang="en-GB" sz="2400" dirty="0">
                <a:latin typeface="Andale Mono" panose="020B0509000000000004" pitchFamily="49" charset="0"/>
              </a:rPr>
              <a:t> +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” Tan”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</a:p>
          <a:p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myName</a:t>
            </a:r>
            <a:r>
              <a:rPr lang="en-GB" sz="2400" dirty="0">
                <a:latin typeface="Andale Mono" panose="020B05090000000000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A4237-5C61-EA43-8F19-2C117353CC3C}"/>
              </a:ext>
            </a:extLst>
          </p:cNvPr>
          <p:cNvSpPr txBox="1"/>
          <p:nvPr/>
        </p:nvSpPr>
        <p:spPr>
          <a:xfrm>
            <a:off x="6095999" y="5630092"/>
            <a:ext cx="458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how strings are enclosed in quotes.</a:t>
            </a:r>
          </a:p>
        </p:txBody>
      </p:sp>
    </p:spTree>
    <p:extLst>
      <p:ext uri="{BB962C8B-B14F-4D97-AF65-F5344CB8AC3E}">
        <p14:creationId xmlns:p14="http://schemas.microsoft.com/office/powerpoint/2010/main" val="71324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C44F-F319-7B47-8CDD-97D384A5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D851-3530-094A-8B30-EA611CB9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 data types have built in functions for you to do certain operations to them.</a:t>
            </a:r>
          </a:p>
          <a:p>
            <a:r>
              <a:rPr lang="en-GB" dirty="0"/>
              <a:t>These functions can be accessed by using a </a:t>
            </a:r>
            <a:r>
              <a:rPr lang="en-GB" dirty="0">
                <a:latin typeface="Andale Mono" panose="020B0509000000000004" pitchFamily="49" charset="0"/>
              </a:rPr>
              <a:t>. </a:t>
            </a:r>
            <a:r>
              <a:rPr lang="en-GB" dirty="0"/>
              <a:t>after your string and can return a variety of different values depending on the function.</a:t>
            </a:r>
          </a:p>
        </p:txBody>
      </p:sp>
    </p:spTree>
    <p:extLst>
      <p:ext uri="{BB962C8B-B14F-4D97-AF65-F5344CB8AC3E}">
        <p14:creationId xmlns:p14="http://schemas.microsoft.com/office/powerpoint/2010/main" val="408621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6AD0-00DA-BE4F-9715-E4368604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D41F-2B4F-4B47-9044-4FBE5433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255204"/>
          </a:xfrm>
        </p:spPr>
        <p:txBody>
          <a:bodyPr/>
          <a:lstStyle/>
          <a:p>
            <a:r>
              <a:rPr lang="en-GB" dirty="0"/>
              <a:t>In JavaScript (and several other languages like python), an object’s functions (methods) and variables (properties) can be accessed with the </a:t>
            </a:r>
            <a:r>
              <a:rPr lang="en-GB" dirty="0">
                <a:latin typeface="Andale Mono" panose="020B0509000000000004" pitchFamily="49" charset="0"/>
              </a:rPr>
              <a:t>.</a:t>
            </a:r>
            <a:r>
              <a:rPr lang="en-GB" dirty="0"/>
              <a:t> symbol.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5DE8F-FADA-F74F-9F93-712206372AC6}"/>
              </a:ext>
            </a:extLst>
          </p:cNvPr>
          <p:cNvSpPr txBox="1"/>
          <p:nvPr/>
        </p:nvSpPr>
        <p:spPr>
          <a:xfrm>
            <a:off x="1170707" y="3740727"/>
            <a:ext cx="53617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speech</a:t>
            </a:r>
            <a:r>
              <a:rPr lang="en-GB" sz="2800" dirty="0" err="1">
                <a:latin typeface="Andale Mono" panose="020B0509000000000004" pitchFamily="49" charset="0"/>
              </a:rPr>
              <a:t>.</a:t>
            </a:r>
            <a:r>
              <a:rPr lang="en-GB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toUpperCase</a:t>
            </a:r>
            <a:r>
              <a:rPr lang="en-GB" sz="2800" dirty="0">
                <a:latin typeface="Andale Mono" panose="020B0509000000000004" pitchFamily="49" charset="0"/>
              </a:rPr>
              <a:t>();</a:t>
            </a:r>
          </a:p>
          <a:p>
            <a:r>
              <a:rPr lang="en-GB" sz="28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speech</a:t>
            </a:r>
            <a:r>
              <a:rPr lang="en-GB" sz="2800" dirty="0" err="1">
                <a:latin typeface="Andale Mono" panose="020B0509000000000004" pitchFamily="49" charset="0"/>
              </a:rPr>
              <a:t>.</a:t>
            </a:r>
            <a:r>
              <a:rPr lang="en-GB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indexOf</a:t>
            </a:r>
            <a:r>
              <a:rPr lang="en-GB" sz="2800" dirty="0">
                <a:latin typeface="Andale Mono" panose="020B0509000000000004" pitchFamily="49" charset="0"/>
              </a:rPr>
              <a:t>(</a:t>
            </a:r>
            <a:r>
              <a:rPr lang="en-GB" sz="2800" dirty="0">
                <a:solidFill>
                  <a:schemeClr val="accent2"/>
                </a:solidFill>
                <a:latin typeface="Andale Mono" panose="020B0509000000000004" pitchFamily="49" charset="0"/>
              </a:rPr>
              <a:t>“hello”</a:t>
            </a:r>
            <a:r>
              <a:rPr lang="en-GB" sz="2800" dirty="0">
                <a:latin typeface="Andale Mono" panose="020B0509000000000004" pitchFamily="49" charset="0"/>
              </a:rPr>
              <a:t>);</a:t>
            </a:r>
          </a:p>
          <a:p>
            <a:endParaRPr lang="en-GB" sz="2800" dirty="0">
              <a:latin typeface="Andale Mono" panose="020B0509000000000004" pitchFamily="49" charset="0"/>
            </a:endParaRPr>
          </a:p>
          <a:p>
            <a:r>
              <a:rPr lang="en-GB" sz="28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speech</a:t>
            </a:r>
            <a:r>
              <a:rPr lang="en-GB" sz="2800" dirty="0" err="1">
                <a:latin typeface="Andale Mono" panose="020B0509000000000004" pitchFamily="49" charset="0"/>
              </a:rPr>
              <a:t>.</a:t>
            </a:r>
            <a:r>
              <a:rPr lang="en-GB" sz="28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length</a:t>
            </a:r>
            <a:r>
              <a:rPr lang="en-GB" sz="2800" dirty="0">
                <a:latin typeface="Andale Mono" panose="020B050900000000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77F05-59F7-154F-A497-0ADB8864EC48}"/>
              </a:ext>
            </a:extLst>
          </p:cNvPr>
          <p:cNvSpPr txBox="1"/>
          <p:nvPr/>
        </p:nvSpPr>
        <p:spPr>
          <a:xfrm>
            <a:off x="6761018" y="3912810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03A81-84BD-DD42-979C-83ABC947FDDA}"/>
              </a:ext>
            </a:extLst>
          </p:cNvPr>
          <p:cNvSpPr txBox="1"/>
          <p:nvPr/>
        </p:nvSpPr>
        <p:spPr>
          <a:xfrm>
            <a:off x="6761018" y="5029200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602626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4434-48AF-FE45-9B31-0B9E3971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toUpperCase</a:t>
            </a:r>
            <a:r>
              <a:rPr lang="en-GB" dirty="0"/>
              <a:t> and </a:t>
            </a:r>
            <a:r>
              <a:rPr lang="en-GB" dirty="0" err="1"/>
              <a:t>toLowerCase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C6FB-025C-B841-81F8-6D39B07B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396124"/>
          </a:xfrm>
        </p:spPr>
        <p:txBody>
          <a:bodyPr/>
          <a:lstStyle/>
          <a:p>
            <a:r>
              <a:rPr lang="en-GB" dirty="0"/>
              <a:t>These functions return a copy of the uppercase and lowercase versions of your string, respectively.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DEF11-CA07-3747-A462-53062E1F5F58}"/>
              </a:ext>
            </a:extLst>
          </p:cNvPr>
          <p:cNvSpPr txBox="1"/>
          <p:nvPr/>
        </p:nvSpPr>
        <p:spPr>
          <a:xfrm>
            <a:off x="1162594" y="3681362"/>
            <a:ext cx="5368835" cy="91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58E0"/>
                </a:solidFill>
                <a:latin typeface="Andale Mono" panose="020B0509000000000004" pitchFamily="49" charset="0"/>
              </a:rPr>
              <a:t>var</a:t>
            </a:r>
            <a:r>
              <a:rPr lang="en-GB" sz="2400" dirty="0">
                <a:latin typeface="Andale Mono" panose="020B0509000000000004" pitchFamily="49" charset="0"/>
              </a:rPr>
              <a:t> 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myName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”Bob Tan”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</a:p>
          <a:p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myName</a:t>
            </a:r>
            <a:r>
              <a:rPr lang="en-GB" sz="2400" dirty="0" err="1">
                <a:latin typeface="Andale Mono" panose="020B0509000000000004" pitchFamily="49" charset="0"/>
              </a:rPr>
              <a:t>.</a:t>
            </a:r>
            <a:r>
              <a:rPr lang="en-GB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toUpperCase</a:t>
            </a:r>
            <a:r>
              <a:rPr lang="en-GB" sz="2400" dirty="0">
                <a:latin typeface="Andale Mono" panose="020B0509000000000004" pitchFamily="49" charset="0"/>
              </a:rPr>
              <a:t>());</a:t>
            </a: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FBECE-C38D-084F-B639-5DDF1A73DD1A}"/>
              </a:ext>
            </a:extLst>
          </p:cNvPr>
          <p:cNvSpPr txBox="1"/>
          <p:nvPr/>
        </p:nvSpPr>
        <p:spPr>
          <a:xfrm>
            <a:off x="6435634" y="3678628"/>
            <a:ext cx="5368835" cy="91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58E0"/>
                </a:solidFill>
                <a:latin typeface="Andale Mono" panose="020B0509000000000004" pitchFamily="49" charset="0"/>
              </a:rPr>
              <a:t>var</a:t>
            </a:r>
            <a:r>
              <a:rPr lang="en-GB" sz="2400" dirty="0">
                <a:latin typeface="Andale Mono" panose="020B0509000000000004" pitchFamily="49" charset="0"/>
              </a:rPr>
              <a:t> 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myName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”Bob Tan”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</a:p>
          <a:p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myName</a:t>
            </a:r>
            <a:r>
              <a:rPr lang="en-GB" sz="2400" dirty="0" err="1">
                <a:latin typeface="Andale Mono" panose="020B0509000000000004" pitchFamily="49" charset="0"/>
              </a:rPr>
              <a:t>.</a:t>
            </a:r>
            <a:r>
              <a:rPr lang="en-GB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toLowerCase</a:t>
            </a:r>
            <a:r>
              <a:rPr lang="en-GB" sz="2400" dirty="0">
                <a:latin typeface="Andale Mono" panose="020B0509000000000004" pitchFamily="49" charset="0"/>
              </a:rPr>
              <a:t>());</a:t>
            </a: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C8B99-206E-1F4F-B754-47020E73F1D6}"/>
              </a:ext>
            </a:extLst>
          </p:cNvPr>
          <p:cNvSpPr txBox="1"/>
          <p:nvPr/>
        </p:nvSpPr>
        <p:spPr>
          <a:xfrm>
            <a:off x="2804159" y="5991260"/>
            <a:ext cx="658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Reminder: neither of these will modify the original </a:t>
            </a:r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myName</a:t>
            </a:r>
            <a:r>
              <a:rPr lang="en-GB" dirty="0"/>
              <a:t> variable because the = operator was not used.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E53009-54D5-B844-BC5B-12E7C8D3F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4" y="4745426"/>
            <a:ext cx="4545735" cy="1052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9EB556-B078-6941-8406-374DD003C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277" y="4699888"/>
            <a:ext cx="4403952" cy="10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6939-4C0B-E349-8AE7-306A0C918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3DC Web Development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704F0-8E09-424F-ACDB-39D2C3643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3 – (A very long) Introduction to </a:t>
            </a:r>
            <a:r>
              <a:rPr lang="en-GB" dirty="0" err="1"/>
              <a:t>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72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A268-325E-874D-9B21-BF7BF000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37213-259B-854A-BF09-FF5DF209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121804"/>
          </a:xfrm>
        </p:spPr>
        <p:txBody>
          <a:bodyPr/>
          <a:lstStyle/>
          <a:p>
            <a:r>
              <a:rPr lang="en-GB" dirty="0"/>
              <a:t>Strings can be combined (“concatenated”, or “</a:t>
            </a:r>
            <a:r>
              <a:rPr lang="en-GB" dirty="0" err="1"/>
              <a:t>concat</a:t>
            </a:r>
            <a:r>
              <a:rPr lang="en-GB" dirty="0"/>
              <a:t>” for short) using the </a:t>
            </a:r>
            <a:r>
              <a:rPr lang="en-GB" dirty="0">
                <a:latin typeface="Andale Mono" panose="020B0509000000000004" pitchFamily="49" charset="0"/>
              </a:rPr>
              <a:t>+</a:t>
            </a:r>
            <a:r>
              <a:rPr lang="en-GB" dirty="0"/>
              <a:t> operator.</a:t>
            </a:r>
          </a:p>
          <a:p>
            <a:r>
              <a:rPr lang="en-GB" dirty="0"/>
              <a:t>There is no </a:t>
            </a:r>
            <a:r>
              <a:rPr lang="en-GB" dirty="0">
                <a:latin typeface="Andale Mono" panose="020B0509000000000004" pitchFamily="49" charset="0"/>
              </a:rPr>
              <a:t>- * / </a:t>
            </a:r>
            <a:r>
              <a:rPr lang="en-GB" dirty="0"/>
              <a:t>for strings.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8D748-2451-274A-B94F-4C199AF94AD0}"/>
              </a:ext>
            </a:extLst>
          </p:cNvPr>
          <p:cNvSpPr txBox="1"/>
          <p:nvPr/>
        </p:nvSpPr>
        <p:spPr>
          <a:xfrm>
            <a:off x="1162593" y="4010297"/>
            <a:ext cx="973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58E0"/>
                </a:solidFill>
                <a:latin typeface="Andale Mono" panose="020B0509000000000004" pitchFamily="49" charset="0"/>
              </a:rPr>
              <a:t>var</a:t>
            </a:r>
            <a:r>
              <a:rPr lang="en-GB" sz="2400" dirty="0">
                <a:latin typeface="Andale Mono" panose="020B0509000000000004" pitchFamily="49" charset="0"/>
              </a:rPr>
              <a:t> 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myName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”Bob Tan”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</a:p>
          <a:p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“My name in caps: ”</a:t>
            </a:r>
            <a:r>
              <a:rPr lang="en-GB" sz="2400" dirty="0">
                <a:latin typeface="Andale Mono" panose="020B0509000000000004" pitchFamily="49" charset="0"/>
              </a:rPr>
              <a:t> + 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myName</a:t>
            </a:r>
            <a:r>
              <a:rPr lang="en-GB" sz="2400" dirty="0" err="1">
                <a:latin typeface="Andale Mono" panose="020B0509000000000004" pitchFamily="49" charset="0"/>
              </a:rPr>
              <a:t>.</a:t>
            </a:r>
            <a:r>
              <a:rPr lang="en-GB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toUpperCase</a:t>
            </a:r>
            <a:r>
              <a:rPr lang="en-GB" sz="2400" dirty="0">
                <a:latin typeface="Andale Mono" panose="020B0509000000000004" pitchFamily="49" charset="0"/>
              </a:rPr>
              <a:t>());</a:t>
            </a:r>
            <a:endParaRPr lang="en-GB" dirty="0">
              <a:latin typeface="Andale Mono" panose="020B050900000000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8E746-4794-FB48-98A0-7A2BB894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04" y="5360851"/>
            <a:ext cx="2501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02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8BD1-519E-E14C-A1F4-607CC2E5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EA53E-16D1-5A4D-A86E-94BD77F6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088949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replace</a:t>
            </a:r>
            <a:r>
              <a:rPr lang="en-GB" dirty="0"/>
              <a:t> function replaces the </a:t>
            </a:r>
            <a:r>
              <a:rPr lang="en-GB" i="1" dirty="0"/>
              <a:t>first</a:t>
            </a:r>
            <a:r>
              <a:rPr lang="en-GB" dirty="0"/>
              <a:t> occurrence of a substring in a string with another string. (It returns a copy, it does </a:t>
            </a:r>
            <a:r>
              <a:rPr lang="en-GB" b="1" dirty="0"/>
              <a:t>not</a:t>
            </a:r>
            <a:r>
              <a:rPr lang="en-GB" dirty="0"/>
              <a:t> modify the original variable)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E0175-523D-6A40-B895-BF44B5BA6433}"/>
              </a:ext>
            </a:extLst>
          </p:cNvPr>
          <p:cNvSpPr txBox="1"/>
          <p:nvPr/>
        </p:nvSpPr>
        <p:spPr>
          <a:xfrm>
            <a:off x="955962" y="3284888"/>
            <a:ext cx="10280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58E0"/>
                </a:solidFill>
                <a:latin typeface="Andale Mono" panose="020B0509000000000004" pitchFamily="49" charset="0"/>
              </a:rPr>
              <a:t>var</a:t>
            </a:r>
            <a:r>
              <a:rPr lang="en-GB" sz="2400" dirty="0">
                <a:latin typeface="Andale Mono" panose="020B0509000000000004" pitchFamily="49" charset="0"/>
              </a:rPr>
              <a:t> 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speech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“I hate SUTD and I hate the people here”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</a:p>
          <a:p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speech</a:t>
            </a:r>
            <a:r>
              <a:rPr lang="en-GB" sz="2400" dirty="0" err="1">
                <a:latin typeface="Andale Mono" panose="020B0509000000000004" pitchFamily="49" charset="0"/>
              </a:rPr>
              <a:t>.</a:t>
            </a:r>
            <a:r>
              <a:rPr lang="en-GB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replace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“</a:t>
            </a:r>
            <a:r>
              <a:rPr lang="en-GB" sz="2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hate”</a:t>
            </a:r>
            <a:r>
              <a:rPr lang="en-GB" sz="2400" dirty="0" err="1">
                <a:latin typeface="Andale Mono" panose="020B0509000000000004" pitchFamily="49" charset="0"/>
              </a:rPr>
              <a:t>,</a:t>
            </a:r>
            <a:r>
              <a:rPr lang="en-GB" sz="2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”love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”</a:t>
            </a:r>
            <a:r>
              <a:rPr lang="en-GB" sz="2400" dirty="0">
                <a:latin typeface="Andale Mono" panose="020B0509000000000004" pitchFamily="49" charset="0"/>
              </a:rPr>
              <a:t>));</a:t>
            </a:r>
          </a:p>
          <a:p>
            <a:endParaRPr lang="en-GB" sz="2400" dirty="0">
              <a:latin typeface="Andale Mono" panose="020B0509000000000004" pitchFamily="49" charset="0"/>
            </a:endParaRPr>
          </a:p>
          <a:p>
            <a:r>
              <a:rPr lang="en-GB" sz="2400" dirty="0">
                <a:latin typeface="Andale Mono" panose="020B0509000000000004" pitchFamily="49" charset="0"/>
              </a:rPr>
              <a:t>//returns: I love SUTD and I hate the people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041ED-7963-104C-831E-5B09ACBAF5A7}"/>
              </a:ext>
            </a:extLst>
          </p:cNvPr>
          <p:cNvSpPr txBox="1"/>
          <p:nvPr/>
        </p:nvSpPr>
        <p:spPr>
          <a:xfrm>
            <a:off x="1080655" y="5250873"/>
            <a:ext cx="962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replace </a:t>
            </a:r>
            <a:r>
              <a:rPr lang="en-GB" i="1" dirty="0"/>
              <a:t>all</a:t>
            </a:r>
            <a:r>
              <a:rPr lang="en-GB" dirty="0"/>
              <a:t> occurrences, you’ll need to iteratively run the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replace</a:t>
            </a:r>
            <a:r>
              <a:rPr lang="en-GB" dirty="0"/>
              <a:t> function until there is none left, which we will cover later.</a:t>
            </a:r>
          </a:p>
        </p:txBody>
      </p:sp>
    </p:spTree>
    <p:extLst>
      <p:ext uri="{BB962C8B-B14F-4D97-AF65-F5344CB8AC3E}">
        <p14:creationId xmlns:p14="http://schemas.microsoft.com/office/powerpoint/2010/main" val="1545842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2500-A6E8-AD40-A004-E3325881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indexOf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04E8-62C8-B24D-AE8E-875DFE0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185931"/>
          </a:xfrm>
        </p:spPr>
        <p:txBody>
          <a:bodyPr/>
          <a:lstStyle/>
          <a:p>
            <a:r>
              <a:rPr lang="en-GB" dirty="0"/>
              <a:t>Returns the position of the first occurrence of a substring within the original string.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79E7E-B0ED-A044-9809-7D317B08653C}"/>
              </a:ext>
            </a:extLst>
          </p:cNvPr>
          <p:cNvSpPr txBox="1"/>
          <p:nvPr/>
        </p:nvSpPr>
        <p:spPr>
          <a:xfrm>
            <a:off x="3172690" y="3178316"/>
            <a:ext cx="5846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58E0"/>
                </a:solidFill>
                <a:latin typeface="Andale Mono" panose="020B0509000000000004" pitchFamily="49" charset="0"/>
              </a:rPr>
              <a:t>var</a:t>
            </a:r>
            <a:r>
              <a:rPr lang="en-GB" sz="2400" dirty="0">
                <a:latin typeface="Andale Mono" panose="020B0509000000000004" pitchFamily="49" charset="0"/>
              </a:rPr>
              <a:t> 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speech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“I like SUTD”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</a:p>
          <a:p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speech</a:t>
            </a:r>
            <a:r>
              <a:rPr lang="en-GB" sz="2400" dirty="0" err="1">
                <a:latin typeface="Andale Mono" panose="020B0509000000000004" pitchFamily="49" charset="0"/>
              </a:rPr>
              <a:t>.</a:t>
            </a:r>
            <a:r>
              <a:rPr lang="en-GB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indexOf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“SUTD”</a:t>
            </a:r>
            <a:r>
              <a:rPr lang="en-GB" sz="2400" dirty="0">
                <a:latin typeface="Andale Mono" panose="020B0509000000000004" pitchFamily="49" charset="0"/>
              </a:rPr>
              <a:t>));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F4EA9B-76D1-3B4A-B128-54F6C2AAE96B}"/>
              </a:ext>
            </a:extLst>
          </p:cNvPr>
          <p:cNvGrpSpPr/>
          <p:nvPr/>
        </p:nvGrpSpPr>
        <p:grpSpPr>
          <a:xfrm>
            <a:off x="6705600" y="4464044"/>
            <a:ext cx="4488873" cy="1540743"/>
            <a:chOff x="2286000" y="4771733"/>
            <a:chExt cx="4488873" cy="15407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C04B38-724C-A248-A7F1-A5ACDEE8E188}"/>
                </a:ext>
              </a:extLst>
            </p:cNvPr>
            <p:cNvSpPr txBox="1"/>
            <p:nvPr/>
          </p:nvSpPr>
          <p:spPr>
            <a:xfrm>
              <a:off x="2286000" y="5223169"/>
              <a:ext cx="426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spc="600" dirty="0">
                  <a:solidFill>
                    <a:schemeClr val="accent2"/>
                  </a:solidFill>
                  <a:latin typeface="Andale Mono" panose="020B0509000000000004" pitchFamily="49" charset="0"/>
                </a:rPr>
                <a:t>I like SUTD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372148-B0FE-5548-9A28-0C18B24EDB6D}"/>
                </a:ext>
              </a:extLst>
            </p:cNvPr>
            <p:cNvSpPr txBox="1"/>
            <p:nvPr/>
          </p:nvSpPr>
          <p:spPr>
            <a:xfrm>
              <a:off x="2286000" y="5727701"/>
              <a:ext cx="4488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spc="600" dirty="0">
                  <a:latin typeface="Andale Mono" panose="020B0509000000000004" pitchFamily="49" charset="0"/>
                </a:rPr>
                <a:t>0 2 4 6 8 10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22E071-F166-4E49-A047-76B0CE3F0E5B}"/>
                </a:ext>
              </a:extLst>
            </p:cNvPr>
            <p:cNvSpPr txBox="1"/>
            <p:nvPr/>
          </p:nvSpPr>
          <p:spPr>
            <a:xfrm>
              <a:off x="2286000" y="4771733"/>
              <a:ext cx="4488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spc="600" dirty="0">
                  <a:latin typeface="Andale Mono" panose="020B0509000000000004" pitchFamily="49" charset="0"/>
                </a:rPr>
                <a:t> 1 3 5 7 9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45237-5A1E-D040-98C8-072FF490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" y="4464044"/>
            <a:ext cx="57404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7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00CB-ADAB-4D4A-93D6-99B5124D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indexOf</a:t>
            </a:r>
            <a:r>
              <a:rPr lang="en-GB" dirty="0"/>
              <a:t>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0369-0FB9-D247-B30B-A8BB30EA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088949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indexOf</a:t>
            </a:r>
            <a:r>
              <a:rPr lang="en-GB" dirty="0"/>
              <a:t> function will return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-1</a:t>
            </a:r>
            <a:r>
              <a:rPr lang="en-GB" dirty="0"/>
              <a:t> if the specified substring is not found.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C58C6-583A-FE44-9533-5CCD0EE94FD0}"/>
              </a:ext>
            </a:extLst>
          </p:cNvPr>
          <p:cNvSpPr txBox="1"/>
          <p:nvPr/>
        </p:nvSpPr>
        <p:spPr>
          <a:xfrm>
            <a:off x="3172690" y="3178316"/>
            <a:ext cx="5846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58E0"/>
                </a:solidFill>
                <a:latin typeface="Andale Mono" panose="020B0509000000000004" pitchFamily="49" charset="0"/>
              </a:rPr>
              <a:t>var</a:t>
            </a:r>
            <a:r>
              <a:rPr lang="en-GB" sz="2400" dirty="0">
                <a:latin typeface="Andale Mono" panose="020B0509000000000004" pitchFamily="49" charset="0"/>
              </a:rPr>
              <a:t> 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speech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“I like SUTD”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</a:p>
          <a:p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speech</a:t>
            </a:r>
            <a:r>
              <a:rPr lang="en-GB" sz="2400" dirty="0" err="1">
                <a:latin typeface="Andale Mono" panose="020B0509000000000004" pitchFamily="49" charset="0"/>
              </a:rPr>
              <a:t>.</a:t>
            </a:r>
            <a:r>
              <a:rPr lang="en-GB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indexOf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“NUS”</a:t>
            </a:r>
            <a:r>
              <a:rPr lang="en-GB" sz="2400" dirty="0">
                <a:latin typeface="Andale Mono" panose="020B0509000000000004" pitchFamily="49" charset="0"/>
              </a:rPr>
              <a:t>));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A1C59B-2EA9-1243-A7EB-2DCEEF337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90" y="4267265"/>
            <a:ext cx="5753100" cy="161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B36782-4396-A245-A092-F2EFC009D613}"/>
              </a:ext>
            </a:extLst>
          </p:cNvPr>
          <p:cNvSpPr txBox="1"/>
          <p:nvPr/>
        </p:nvSpPr>
        <p:spPr>
          <a:xfrm>
            <a:off x="1246909" y="6026728"/>
            <a:ext cx="885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this behaviour, we can use the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indexOf</a:t>
            </a:r>
            <a:r>
              <a:rPr lang="en-GB" dirty="0"/>
              <a:t> function to determine whether the string contains another substring.</a:t>
            </a:r>
          </a:p>
        </p:txBody>
      </p:sp>
    </p:spTree>
    <p:extLst>
      <p:ext uri="{BB962C8B-B14F-4D97-AF65-F5344CB8AC3E}">
        <p14:creationId xmlns:p14="http://schemas.microsoft.com/office/powerpoint/2010/main" val="21450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56A6-C26E-E64D-AA52-8ECE896B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DC78-58C1-984D-855B-32844066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407604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length</a:t>
            </a:r>
            <a:r>
              <a:rPr lang="en-GB" dirty="0"/>
              <a:t> property gives you the length of the string.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00213-8F34-6545-BF60-3053EFA57506}"/>
              </a:ext>
            </a:extLst>
          </p:cNvPr>
          <p:cNvSpPr txBox="1"/>
          <p:nvPr/>
        </p:nvSpPr>
        <p:spPr>
          <a:xfrm>
            <a:off x="3172691" y="3399991"/>
            <a:ext cx="5846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58E0"/>
                </a:solidFill>
                <a:latin typeface="Andale Mono" panose="020B0509000000000004" pitchFamily="49" charset="0"/>
              </a:rPr>
              <a:t>var</a:t>
            </a:r>
            <a:r>
              <a:rPr lang="en-GB" sz="2400" dirty="0">
                <a:latin typeface="Andale Mono" panose="020B0509000000000004" pitchFamily="49" charset="0"/>
              </a:rPr>
              <a:t> 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speech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“I like SUTD”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</a:p>
          <a:p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speech</a:t>
            </a:r>
            <a:r>
              <a:rPr lang="en-GB" sz="2400" dirty="0" err="1">
                <a:latin typeface="Andale Mono" panose="020B0509000000000004" pitchFamily="49" charset="0"/>
              </a:rPr>
              <a:t>.</a:t>
            </a:r>
            <a:r>
              <a:rPr lang="en-GB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length</a:t>
            </a:r>
            <a:r>
              <a:rPr lang="en-GB" sz="2400" dirty="0">
                <a:latin typeface="Andale Mono" panose="020B0509000000000004" pitchFamily="49" charset="0"/>
              </a:rPr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B193A-BB61-5646-A803-3BBCF007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4434542"/>
            <a:ext cx="5753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1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FBA1-C6A6-674E-BFE2-738E0B65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Cycle of a Simple </a:t>
            </a:r>
            <a:r>
              <a:rPr lang="en-GB" dirty="0" err="1"/>
              <a:t>Webapp</a:t>
            </a:r>
            <a:endParaRPr lang="en-GB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6E51F0-B9C7-6942-9CC6-7B2C7D61C862}"/>
              </a:ext>
            </a:extLst>
          </p:cNvPr>
          <p:cNvGrpSpPr/>
          <p:nvPr/>
        </p:nvGrpSpPr>
        <p:grpSpPr>
          <a:xfrm>
            <a:off x="498764" y="5227173"/>
            <a:ext cx="3879272" cy="981849"/>
            <a:chOff x="498764" y="5227173"/>
            <a:chExt cx="3879272" cy="9818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E0E19F4-FCE8-9249-8CD9-4C576D2A5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764" y="5227173"/>
              <a:ext cx="3879272" cy="61251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FCD39D-2E4A-7A49-A4D8-B4C8BD518949}"/>
                </a:ext>
              </a:extLst>
            </p:cNvPr>
            <p:cNvSpPr txBox="1"/>
            <p:nvPr/>
          </p:nvSpPr>
          <p:spPr>
            <a:xfrm>
              <a:off x="984321" y="5839690"/>
              <a:ext cx="2908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Search button is pressed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F73E49-B379-8F4A-B9E5-2C2D13812853}"/>
              </a:ext>
            </a:extLst>
          </p:cNvPr>
          <p:cNvGrpSpPr/>
          <p:nvPr/>
        </p:nvGrpSpPr>
        <p:grpSpPr>
          <a:xfrm>
            <a:off x="498764" y="2069342"/>
            <a:ext cx="3948545" cy="1823784"/>
            <a:chOff x="498764" y="2069342"/>
            <a:chExt cx="3948545" cy="182378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5F6B9FB-4A22-654D-8CD5-9F422F1C9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764" y="3269671"/>
              <a:ext cx="3948545" cy="62345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B01A6E-5818-3348-8276-D2386FF0EC28}"/>
                </a:ext>
              </a:extLst>
            </p:cNvPr>
            <p:cNvSpPr txBox="1"/>
            <p:nvPr/>
          </p:nvSpPr>
          <p:spPr>
            <a:xfrm>
              <a:off x="498764" y="2069342"/>
              <a:ext cx="3879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/>
                <a:t>Javascript</a:t>
              </a:r>
              <a:r>
                <a:rPr lang="en-GB" dirty="0"/>
                <a:t> analyses the state of the current document</a:t>
              </a:r>
            </a:p>
            <a:p>
              <a:pPr algn="ctr"/>
              <a:r>
                <a:rPr lang="en-GB" dirty="0"/>
                <a:t>e.g. retrieve the search term in the box</a:t>
              </a:r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EA3C0EB-F657-A54E-9365-F1CD2494F9A5}"/>
              </a:ext>
            </a:extLst>
          </p:cNvPr>
          <p:cNvSpPr/>
          <p:nvPr/>
        </p:nvSpPr>
        <p:spPr>
          <a:xfrm>
            <a:off x="4862945" y="3255814"/>
            <a:ext cx="2964873" cy="588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EE81AF-E131-B949-9753-36E3803CCEF2}"/>
              </a:ext>
            </a:extLst>
          </p:cNvPr>
          <p:cNvGrpSpPr/>
          <p:nvPr/>
        </p:nvGrpSpPr>
        <p:grpSpPr>
          <a:xfrm>
            <a:off x="7827818" y="2563086"/>
            <a:ext cx="4364182" cy="1385455"/>
            <a:chOff x="7827818" y="2563086"/>
            <a:chExt cx="4364182" cy="1385455"/>
          </a:xfrm>
        </p:grpSpPr>
        <p:pic>
          <p:nvPicPr>
            <p:cNvPr id="19" name="Graphic 18" descr="Gears">
              <a:extLst>
                <a:ext uri="{FF2B5EF4-FFF2-40B4-BE49-F238E27FC236}">
                  <a16:creationId xmlns:a16="http://schemas.microsoft.com/office/drawing/2014/main" id="{C0F9F88C-EA16-7D46-9B73-12E281712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27818" y="2563086"/>
              <a:ext cx="1385455" cy="138545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5D71FB-D057-264B-90A5-13B642267518}"/>
                </a:ext>
              </a:extLst>
            </p:cNvPr>
            <p:cNvSpPr txBox="1"/>
            <p:nvPr/>
          </p:nvSpPr>
          <p:spPr>
            <a:xfrm>
              <a:off x="9351818" y="2669506"/>
              <a:ext cx="28401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Javascript</a:t>
              </a:r>
              <a:r>
                <a:rPr lang="en-GB" dirty="0"/>
                <a:t> processes the inputs and produces suitable output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5BA532-337D-C142-821A-751C745B76FB}"/>
              </a:ext>
            </a:extLst>
          </p:cNvPr>
          <p:cNvGrpSpPr/>
          <p:nvPr/>
        </p:nvGrpSpPr>
        <p:grpSpPr>
          <a:xfrm>
            <a:off x="6539345" y="4732593"/>
            <a:ext cx="5292437" cy="1801920"/>
            <a:chOff x="6539345" y="4732593"/>
            <a:chExt cx="5292437" cy="180192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215B2A8-6484-2546-94AB-85FE53BA3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9345" y="4732593"/>
              <a:ext cx="5098473" cy="110709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5CB1D-A396-B745-A115-EE7333F5102C}"/>
                </a:ext>
              </a:extLst>
            </p:cNvPr>
            <p:cNvSpPr txBox="1"/>
            <p:nvPr/>
          </p:nvSpPr>
          <p:spPr>
            <a:xfrm>
              <a:off x="6539345" y="5888182"/>
              <a:ext cx="5292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Javascript</a:t>
              </a:r>
              <a:r>
                <a:rPr lang="en-GB" dirty="0"/>
                <a:t> presents the output by creating new elements or modifying existing elements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4ECE1A-D932-F041-B0ED-2F12E34D49E8}"/>
              </a:ext>
            </a:extLst>
          </p:cNvPr>
          <p:cNvGrpSpPr/>
          <p:nvPr/>
        </p:nvGrpSpPr>
        <p:grpSpPr>
          <a:xfrm>
            <a:off x="4696691" y="5043054"/>
            <a:ext cx="1571608" cy="1079118"/>
            <a:chOff x="4696691" y="5043054"/>
            <a:chExt cx="1571608" cy="1079118"/>
          </a:xfrm>
        </p:grpSpPr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38492D81-0946-BA42-BF74-6DD0FF71CCAF}"/>
                </a:ext>
              </a:extLst>
            </p:cNvPr>
            <p:cNvSpPr/>
            <p:nvPr/>
          </p:nvSpPr>
          <p:spPr>
            <a:xfrm rot="10800000">
              <a:off x="4696691" y="5302442"/>
              <a:ext cx="1523999" cy="4987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167D9C-3D95-9142-8F4E-528A55CF7B3D}"/>
                </a:ext>
              </a:extLst>
            </p:cNvPr>
            <p:cNvGrpSpPr/>
            <p:nvPr/>
          </p:nvGrpSpPr>
          <p:grpSpPr>
            <a:xfrm>
              <a:off x="4889395" y="5043054"/>
              <a:ext cx="1378904" cy="1079118"/>
              <a:chOff x="4889395" y="5043054"/>
              <a:chExt cx="1378904" cy="107911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450535-8779-2D40-BF31-439C8E4AFFA8}"/>
                  </a:ext>
                </a:extLst>
              </p:cNvPr>
              <p:cNvSpPr txBox="1"/>
              <p:nvPr/>
            </p:nvSpPr>
            <p:spPr>
              <a:xfrm>
                <a:off x="5056909" y="5043054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Wait for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235BEA-19A7-4646-91F5-DE1CC8B748DB}"/>
                  </a:ext>
                </a:extLst>
              </p:cNvPr>
              <p:cNvSpPr txBox="1"/>
              <p:nvPr/>
            </p:nvSpPr>
            <p:spPr>
              <a:xfrm>
                <a:off x="4889395" y="5752840"/>
                <a:ext cx="1378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next event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70394F-4D9D-AB4A-AA95-9710BDC8E84B}"/>
              </a:ext>
            </a:extLst>
          </p:cNvPr>
          <p:cNvGrpSpPr/>
          <p:nvPr/>
        </p:nvGrpSpPr>
        <p:grpSpPr>
          <a:xfrm>
            <a:off x="1828800" y="3893126"/>
            <a:ext cx="2011918" cy="1221295"/>
            <a:chOff x="1828800" y="3893126"/>
            <a:chExt cx="2011918" cy="1221295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65BF8FF1-446E-EC4F-9485-A22D58A808B5}"/>
                </a:ext>
              </a:extLst>
            </p:cNvPr>
            <p:cNvSpPr/>
            <p:nvPr/>
          </p:nvSpPr>
          <p:spPr>
            <a:xfrm rot="16200000">
              <a:off x="1558636" y="4163290"/>
              <a:ext cx="1149927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12BD97-B34C-D043-96F6-C24710200A25}"/>
                </a:ext>
              </a:extLst>
            </p:cNvPr>
            <p:cNvSpPr txBox="1"/>
            <p:nvPr/>
          </p:nvSpPr>
          <p:spPr>
            <a:xfrm>
              <a:off x="2473036" y="4468090"/>
              <a:ext cx="1367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Event fired</a:t>
              </a:r>
            </a:p>
            <a:p>
              <a:r>
                <a:rPr lang="en-GB" dirty="0"/>
                <a:t>(click)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C9A830-A7BB-994F-AB26-F2D9E3F67EEE}"/>
              </a:ext>
            </a:extLst>
          </p:cNvPr>
          <p:cNvGrpSpPr/>
          <p:nvPr/>
        </p:nvGrpSpPr>
        <p:grpSpPr>
          <a:xfrm>
            <a:off x="6539345" y="3844634"/>
            <a:ext cx="3255818" cy="839467"/>
            <a:chOff x="6539345" y="3844634"/>
            <a:chExt cx="3255818" cy="839467"/>
          </a:xfrm>
        </p:grpSpPr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5F069920-8FD6-8247-BE3D-85D3750EEF1A}"/>
                </a:ext>
              </a:extLst>
            </p:cNvPr>
            <p:cNvSpPr/>
            <p:nvPr/>
          </p:nvSpPr>
          <p:spPr>
            <a:xfrm>
              <a:off x="9074727" y="3844634"/>
              <a:ext cx="720436" cy="839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FEAE60-138B-DD4F-BCAE-3EB92D19DB0D}"/>
                </a:ext>
              </a:extLst>
            </p:cNvPr>
            <p:cNvSpPr txBox="1"/>
            <p:nvPr/>
          </p:nvSpPr>
          <p:spPr>
            <a:xfrm>
              <a:off x="6539345" y="4264367"/>
              <a:ext cx="24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DOM Manipulation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022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BA33-0854-5142-9B93-43FDB28A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 &amp; Event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C466-B8A7-3449-AFFF-6B554BF05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Events</a:t>
            </a:r>
            <a:r>
              <a:rPr lang="en-GB" dirty="0"/>
              <a:t> are fired as the user interacts with the page.</a:t>
            </a:r>
          </a:p>
          <a:p>
            <a:r>
              <a:rPr lang="en-GB" dirty="0"/>
              <a:t>Click, mouseover, </a:t>
            </a:r>
            <a:r>
              <a:rPr lang="en-GB" dirty="0" err="1"/>
              <a:t>mouseout</a:t>
            </a:r>
            <a:r>
              <a:rPr lang="en-GB" dirty="0"/>
              <a:t>, keypress, scroll etc….</a:t>
            </a:r>
          </a:p>
          <a:p>
            <a:r>
              <a:rPr lang="en-GB" i="1" dirty="0"/>
              <a:t>Event Listeners</a:t>
            </a:r>
            <a:r>
              <a:rPr lang="en-GB" dirty="0"/>
              <a:t> are </a:t>
            </a:r>
            <a:r>
              <a:rPr lang="en-GB" b="1" dirty="0"/>
              <a:t>user defined functions</a:t>
            </a:r>
            <a:r>
              <a:rPr lang="en-GB" dirty="0"/>
              <a:t> that will be called when a specific event is fired.</a:t>
            </a:r>
          </a:p>
        </p:txBody>
      </p:sp>
    </p:spTree>
    <p:extLst>
      <p:ext uri="{BB962C8B-B14F-4D97-AF65-F5344CB8AC3E}">
        <p14:creationId xmlns:p14="http://schemas.microsoft.com/office/powerpoint/2010/main" val="1216001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60E9-5134-E342-A5E6-EFC07825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Listeners - onclick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9BE9F-C0A1-D742-BF20-70A3F3585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322004"/>
          </a:xfrm>
        </p:spPr>
        <p:txBody>
          <a:bodyPr/>
          <a:lstStyle/>
          <a:p>
            <a:r>
              <a:rPr lang="en-GB" dirty="0"/>
              <a:t>One way of attaching event listeners to elements is via HTML attributes.</a:t>
            </a:r>
          </a:p>
          <a:p>
            <a:r>
              <a:rPr lang="en-GB" dirty="0"/>
              <a:t>The onclick attribute will execute some JavaScript when the element is clicked.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D8B5F-39F5-5D4B-801E-5D49BE0D593A}"/>
              </a:ext>
            </a:extLst>
          </p:cNvPr>
          <p:cNvSpPr txBox="1"/>
          <p:nvPr/>
        </p:nvSpPr>
        <p:spPr>
          <a:xfrm>
            <a:off x="782781" y="4282682"/>
            <a:ext cx="1062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6"/>
                </a:solidFill>
                <a:latin typeface="Andale Mono" panose="020B0509000000000004" pitchFamily="49" charset="0"/>
              </a:rPr>
              <a:t>&lt;input</a:t>
            </a:r>
            <a:r>
              <a:rPr lang="en-GB" sz="2800" dirty="0">
                <a:latin typeface="Andale Mono" panose="020B0509000000000004" pitchFamily="49" charset="0"/>
              </a:rPr>
              <a:t> </a:t>
            </a:r>
            <a: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type</a:t>
            </a:r>
            <a:r>
              <a:rPr lang="en-GB" sz="2800" dirty="0">
                <a:latin typeface="Andale Mono" panose="020B0509000000000004" pitchFamily="49" charset="0"/>
              </a:rPr>
              <a:t>=</a:t>
            </a:r>
            <a:r>
              <a:rPr lang="en-GB" sz="2800" dirty="0">
                <a:solidFill>
                  <a:schemeClr val="accent2"/>
                </a:solidFill>
                <a:latin typeface="Andale Mono" panose="020B0509000000000004" pitchFamily="49" charset="0"/>
              </a:rPr>
              <a:t>“button”</a:t>
            </a:r>
            <a:r>
              <a:rPr lang="en-GB" sz="2800" dirty="0">
                <a:latin typeface="Andale Mono" panose="020B0509000000000004" pitchFamily="49" charset="0"/>
              </a:rPr>
              <a:t> </a:t>
            </a:r>
            <a: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onclick</a:t>
            </a:r>
            <a:r>
              <a:rPr lang="en-GB" sz="2800" dirty="0">
                <a:latin typeface="Andale Mono" panose="020B0509000000000004" pitchFamily="49" charset="0"/>
              </a:rPr>
              <a:t>=</a:t>
            </a:r>
            <a:r>
              <a:rPr lang="en-GB" sz="2800" dirty="0">
                <a:solidFill>
                  <a:schemeClr val="accent2"/>
                </a:solidFill>
                <a:latin typeface="Andale Mono" panose="020B0509000000000004" pitchFamily="49" charset="0"/>
              </a:rPr>
              <a:t>“</a:t>
            </a:r>
            <a:r>
              <a:rPr lang="en-GB" sz="28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someJavascript</a:t>
            </a:r>
            <a:r>
              <a:rPr lang="en-GB" sz="2800" dirty="0">
                <a:solidFill>
                  <a:schemeClr val="accent2"/>
                </a:solidFill>
                <a:latin typeface="Andale Mono" panose="020B0509000000000004" pitchFamily="49" charset="0"/>
              </a:rPr>
              <a:t>()”</a:t>
            </a:r>
            <a:r>
              <a:rPr lang="en-GB" sz="2800" dirty="0">
                <a:solidFill>
                  <a:schemeClr val="accent6"/>
                </a:solidFill>
                <a:latin typeface="Andale Mono" panose="020B0509000000000004" pitchFamily="49" charset="0"/>
              </a:rPr>
              <a:t>/&gt;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1AFBC-35FB-E14E-A815-33467119FBAC}"/>
              </a:ext>
            </a:extLst>
          </p:cNvPr>
          <p:cNvSpPr txBox="1"/>
          <p:nvPr/>
        </p:nvSpPr>
        <p:spPr>
          <a:xfrm>
            <a:off x="2535382" y="5555673"/>
            <a:ext cx="627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Try adding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dirty="0">
                <a:latin typeface="Andale Mono" panose="020B0509000000000004" pitchFamily="49" charset="0"/>
              </a:rPr>
              <a:t>(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‘Hello!’</a:t>
            </a:r>
            <a:r>
              <a:rPr lang="en-GB" dirty="0">
                <a:latin typeface="Andale Mono" panose="020B0509000000000004" pitchFamily="49" charset="0"/>
              </a:rPr>
              <a:t>)</a:t>
            </a:r>
            <a:r>
              <a:rPr lang="en-GB" dirty="0"/>
              <a:t> on the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onclick</a:t>
            </a:r>
            <a:r>
              <a:rPr lang="en-GB" dirty="0"/>
              <a:t> attribute of the button.</a:t>
            </a:r>
          </a:p>
        </p:txBody>
      </p:sp>
    </p:spTree>
    <p:extLst>
      <p:ext uri="{BB962C8B-B14F-4D97-AF65-F5344CB8AC3E}">
        <p14:creationId xmlns:p14="http://schemas.microsoft.com/office/powerpoint/2010/main" val="4211621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7BFB-8F0B-D74A-8AB3-7EEFE6D6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Listeners - onclick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8832F-E063-8F49-B73B-97AF90FF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019677"/>
          </a:xfrm>
        </p:spPr>
        <p:txBody>
          <a:bodyPr/>
          <a:lstStyle/>
          <a:p>
            <a:r>
              <a:rPr lang="en-GB" dirty="0"/>
              <a:t>A cleaner way is to define your own function in JavaScript, then have the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onclick</a:t>
            </a:r>
            <a:r>
              <a:rPr lang="en-GB" dirty="0"/>
              <a:t> event listener call that function.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10CC2-9325-C14E-AEAF-DAE9235C6CA3}"/>
              </a:ext>
            </a:extLst>
          </p:cNvPr>
          <p:cNvSpPr txBox="1"/>
          <p:nvPr/>
        </p:nvSpPr>
        <p:spPr>
          <a:xfrm>
            <a:off x="810000" y="3532909"/>
            <a:ext cx="4191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&lt;script&gt;</a:t>
            </a:r>
          </a:p>
          <a:p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rgbClr val="7058E0"/>
                </a:solidFill>
                <a:latin typeface="Andale Mono" panose="020B0509000000000004" pitchFamily="49" charset="0"/>
              </a:rPr>
              <a:t>function</a:t>
            </a:r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sayHello</a:t>
            </a:r>
            <a:r>
              <a:rPr lang="en-GB" dirty="0">
                <a:latin typeface="Andale Mono" panose="020B0509000000000004" pitchFamily="49" charset="0"/>
              </a:rPr>
              <a:t>(){</a:t>
            </a:r>
          </a:p>
          <a:p>
            <a:r>
              <a:rPr lang="en-GB" dirty="0">
                <a:latin typeface="Andale Mono" panose="020B0509000000000004" pitchFamily="49" charset="0"/>
              </a:rPr>
              <a:t>		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dirty="0">
                <a:latin typeface="Andale Mono" panose="020B0509000000000004" pitchFamily="49" charset="0"/>
              </a:rPr>
              <a:t>(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”Hello World!”</a:t>
            </a:r>
            <a:r>
              <a:rPr lang="en-GB" dirty="0">
                <a:latin typeface="Andale Mono" panose="020B0509000000000004" pitchFamily="49" charset="0"/>
              </a:rPr>
              <a:t>);</a:t>
            </a:r>
          </a:p>
          <a:p>
            <a:r>
              <a:rPr lang="en-GB" dirty="0">
                <a:latin typeface="Andale Mono" panose="020B0509000000000004" pitchFamily="49" charset="0"/>
              </a:rPr>
              <a:t>	}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&lt;/script&gt;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6F032-D37C-F247-A903-174FDE55B2D0}"/>
              </a:ext>
            </a:extLst>
          </p:cNvPr>
          <p:cNvSpPr txBox="1"/>
          <p:nvPr/>
        </p:nvSpPr>
        <p:spPr>
          <a:xfrm>
            <a:off x="6095999" y="3532909"/>
            <a:ext cx="4939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/>
                </a:solidFill>
                <a:latin typeface="Andale Mono" panose="020B0509000000000004" pitchFamily="49" charset="0"/>
              </a:rPr>
              <a:t>&lt;input</a:t>
            </a:r>
            <a:r>
              <a:rPr lang="en-GB" sz="2000" dirty="0">
                <a:latin typeface="Andale Mono" panose="020B0509000000000004" pitchFamily="49" charset="0"/>
              </a:rPr>
              <a:t>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type</a:t>
            </a:r>
            <a:r>
              <a:rPr lang="en-GB" sz="2000" dirty="0">
                <a:latin typeface="Andale Mono" panose="020B0509000000000004" pitchFamily="49" charset="0"/>
              </a:rPr>
              <a:t>=</a:t>
            </a:r>
            <a:r>
              <a:rPr lang="en-GB" sz="2000" dirty="0">
                <a:solidFill>
                  <a:schemeClr val="accent2"/>
                </a:solidFill>
                <a:latin typeface="Andale Mono" panose="020B0509000000000004" pitchFamily="49" charset="0"/>
              </a:rPr>
              <a:t>“button”</a:t>
            </a:r>
            <a:r>
              <a:rPr lang="en-GB" sz="2000" dirty="0">
                <a:latin typeface="Andale Mono" panose="020B0509000000000004" pitchFamily="49" charset="0"/>
              </a:rPr>
              <a:t>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onclick</a:t>
            </a:r>
            <a:r>
              <a:rPr lang="en-GB" sz="2000" dirty="0">
                <a:latin typeface="Andale Mono" panose="020B0509000000000004" pitchFamily="49" charset="0"/>
              </a:rPr>
              <a:t>=</a:t>
            </a:r>
            <a:r>
              <a:rPr lang="en-GB" sz="2000" dirty="0">
                <a:solidFill>
                  <a:schemeClr val="accent2"/>
                </a:solidFill>
                <a:latin typeface="Andale Mono" panose="020B0509000000000004" pitchFamily="49" charset="0"/>
              </a:rPr>
              <a:t>“</a:t>
            </a:r>
            <a:r>
              <a:rPr lang="en-GB" sz="20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sayHello</a:t>
            </a:r>
            <a:r>
              <a:rPr lang="en-GB" sz="2000" dirty="0">
                <a:solidFill>
                  <a:schemeClr val="accent2"/>
                </a:solidFill>
                <a:latin typeface="Andale Mono" panose="020B0509000000000004" pitchFamily="49" charset="0"/>
              </a:rPr>
              <a:t>()”</a:t>
            </a:r>
            <a:r>
              <a:rPr lang="en-GB" sz="2000" dirty="0">
                <a:solidFill>
                  <a:schemeClr val="accent6"/>
                </a:solidFill>
                <a:latin typeface="Andale Mono" panose="020B0509000000000004" pitchFamily="49" charset="0"/>
              </a:rPr>
              <a:t>/&gt;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D3C25-BA3A-E44E-A737-A59C678129F9}"/>
              </a:ext>
            </a:extLst>
          </p:cNvPr>
          <p:cNvSpPr txBox="1"/>
          <p:nvPr/>
        </p:nvSpPr>
        <p:spPr>
          <a:xfrm>
            <a:off x="810000" y="5500255"/>
            <a:ext cx="336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JavaScript in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&lt;head&gt;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12B00-4407-A04F-97AB-4FFC0C77236D}"/>
              </a:ext>
            </a:extLst>
          </p:cNvPr>
          <p:cNvSpPr txBox="1"/>
          <p:nvPr/>
        </p:nvSpPr>
        <p:spPr>
          <a:xfrm>
            <a:off x="6095999" y="5500255"/>
            <a:ext cx="336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 in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4066724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1AC8-6EB6-EF4D-A49D-A1957849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8E3A-6BBF-D44B-BAA1-C7C90D65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HTML Document is accessible to JavaScript code via the model called the Document Object Model (DOM)</a:t>
            </a:r>
          </a:p>
          <a:p>
            <a:r>
              <a:rPr lang="en-GB" dirty="0"/>
              <a:t>Child elements and attributes are accessible via dot notation.</a:t>
            </a:r>
          </a:p>
          <a:p>
            <a:r>
              <a:rPr lang="en-GB" dirty="0"/>
              <a:t>There are a variety of ways to select elements via JavaScript, but the most common one is using the element’s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id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40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C464-37CE-3E41-98DF-1AE5FA20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Continuation from last week -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53D1-0412-C543-AC68-5D4F5306A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749513"/>
          </a:xfrm>
        </p:spPr>
        <p:txBody>
          <a:bodyPr>
            <a:normAutofit/>
          </a:bodyPr>
          <a:lstStyle/>
          <a:p>
            <a:r>
              <a:rPr lang="en-GB" dirty="0"/>
              <a:t>Remember the different ways to add CSS to your documents?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994E9F-6086-464B-928D-D485D9E2C812}"/>
              </a:ext>
            </a:extLst>
          </p:cNvPr>
          <p:cNvGrpSpPr/>
          <p:nvPr/>
        </p:nvGrpSpPr>
        <p:grpSpPr>
          <a:xfrm>
            <a:off x="994410" y="3934436"/>
            <a:ext cx="3611880" cy="1854502"/>
            <a:chOff x="994410" y="3934436"/>
            <a:chExt cx="3611880" cy="18545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1F1535-C103-4742-8B29-58C06CE22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410" y="3934436"/>
              <a:ext cx="3611880" cy="1300504"/>
            </a:xfrm>
            <a:prstGeom prst="rect">
              <a:avLst/>
            </a:prstGeom>
            <a:ln w="50800">
              <a:solidFill>
                <a:schemeClr val="accent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F7B7B8-A094-454D-8184-3F2CF090D6BD}"/>
                </a:ext>
              </a:extLst>
            </p:cNvPr>
            <p:cNvSpPr txBox="1"/>
            <p:nvPr/>
          </p:nvSpPr>
          <p:spPr>
            <a:xfrm>
              <a:off x="1855251" y="5419606"/>
              <a:ext cx="1263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Inline 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260D55-3741-9B4C-BD44-4152357B4727}"/>
              </a:ext>
            </a:extLst>
          </p:cNvPr>
          <p:cNvGrpSpPr/>
          <p:nvPr/>
        </p:nvGrpSpPr>
        <p:grpSpPr>
          <a:xfrm>
            <a:off x="5743575" y="2971800"/>
            <a:ext cx="2708910" cy="3186470"/>
            <a:chOff x="5046345" y="2971800"/>
            <a:chExt cx="2708910" cy="31864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A2B195-7770-4045-9FBD-C47CE7F68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6345" y="2971800"/>
              <a:ext cx="2708910" cy="265247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EC1DD1-20EE-3F4B-8F3D-06F4A89F3583}"/>
                </a:ext>
              </a:extLst>
            </p:cNvPr>
            <p:cNvSpPr txBox="1"/>
            <p:nvPr/>
          </p:nvSpPr>
          <p:spPr>
            <a:xfrm>
              <a:off x="5126355" y="5788938"/>
              <a:ext cx="2548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Internal Stylesheets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5EB397C-CFDC-494B-92BB-388358C6FA87}"/>
              </a:ext>
            </a:extLst>
          </p:cNvPr>
          <p:cNvSpPr txBox="1"/>
          <p:nvPr/>
        </p:nvSpPr>
        <p:spPr>
          <a:xfrm>
            <a:off x="9589770" y="3513207"/>
            <a:ext cx="912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688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9608-410F-3543-8B94-BC8E4FDB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F1C5-17B4-1B48-BC0D-8D5B7E69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130513"/>
          </a:xfrm>
        </p:spPr>
        <p:txBody>
          <a:bodyPr/>
          <a:lstStyle/>
          <a:p>
            <a:r>
              <a:rPr lang="en-GB" dirty="0"/>
              <a:t>The most fundamental method for finding elements is the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getElementById</a:t>
            </a:r>
            <a:r>
              <a:rPr lang="en-GB" dirty="0"/>
              <a:t> method.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F23B6-FF47-624B-A9E9-8AF54E398700}"/>
              </a:ext>
            </a:extLst>
          </p:cNvPr>
          <p:cNvSpPr txBox="1"/>
          <p:nvPr/>
        </p:nvSpPr>
        <p:spPr>
          <a:xfrm>
            <a:off x="2417617" y="3409304"/>
            <a:ext cx="735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document</a:t>
            </a:r>
            <a:r>
              <a:rPr lang="en-GB" sz="2400" dirty="0" err="1">
                <a:latin typeface="Andale Mono" panose="020B0509000000000004" pitchFamily="49" charset="0"/>
              </a:rPr>
              <a:t>.</a:t>
            </a:r>
            <a:r>
              <a:rPr lang="en-GB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getElementById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”search-bar”</a:t>
            </a:r>
            <a:r>
              <a:rPr lang="en-GB" sz="2400" dirty="0">
                <a:latin typeface="Andale Mono" panose="020B05090000000000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F4243D-7CCD-5C4E-A8B8-7336A1BB228D}"/>
              </a:ext>
            </a:extLst>
          </p:cNvPr>
          <p:cNvSpPr txBox="1">
            <a:spLocks/>
          </p:cNvSpPr>
          <p:nvPr/>
        </p:nvSpPr>
        <p:spPr>
          <a:xfrm>
            <a:off x="818712" y="4157449"/>
            <a:ext cx="10554574" cy="11305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can assign the return value of the function to a variable to easily access the element again later: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D35E7-CC13-554C-8643-413CCA0CEF12}"/>
              </a:ext>
            </a:extLst>
          </p:cNvPr>
          <p:cNvSpPr txBox="1"/>
          <p:nvPr/>
        </p:nvSpPr>
        <p:spPr>
          <a:xfrm>
            <a:off x="1042878" y="5287962"/>
            <a:ext cx="1010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58E0"/>
                </a:solidFill>
                <a:latin typeface="Andale Mono" panose="020B0509000000000004" pitchFamily="49" charset="0"/>
              </a:rPr>
              <a:t>var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searchBar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GB" sz="2400" dirty="0">
                <a:latin typeface="Andale Mono" panose="020B0509000000000004" pitchFamily="49" charset="0"/>
              </a:rPr>
              <a:t>=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document</a:t>
            </a:r>
            <a:r>
              <a:rPr lang="en-GB" sz="2400" dirty="0" err="1">
                <a:latin typeface="Andale Mono" panose="020B0509000000000004" pitchFamily="49" charset="0"/>
              </a:rPr>
              <a:t>.</a:t>
            </a:r>
            <a:r>
              <a:rPr lang="en-GB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getElementById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”search-bar”</a:t>
            </a:r>
            <a:r>
              <a:rPr lang="en-GB" sz="2400" dirty="0">
                <a:latin typeface="Andale Mono" panose="020B050900000000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201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6C77-66DC-B54E-A19F-3E57D2AB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BFCD-B78E-AB42-AE57-A88770B9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075095"/>
          </a:xfrm>
        </p:spPr>
        <p:txBody>
          <a:bodyPr/>
          <a:lstStyle/>
          <a:p>
            <a:r>
              <a:rPr lang="en-GB" dirty="0"/>
              <a:t>For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&lt;input&gt;</a:t>
            </a:r>
            <a:r>
              <a:rPr lang="en-GB" dirty="0"/>
              <a:t> type elements, </a:t>
            </a:r>
            <a:r>
              <a:rPr lang="en-GB" dirty="0">
                <a:latin typeface="Andale Mono" panose="020B0509000000000004" pitchFamily="49" charset="0"/>
              </a:rPr>
              <a:t>.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value</a:t>
            </a:r>
            <a:r>
              <a:rPr lang="en-GB" dirty="0"/>
              <a:t> will give you what the user has entered into the input element.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2C4D5-EF2D-6B46-B9DF-105B01E0BD7E}"/>
              </a:ext>
            </a:extLst>
          </p:cNvPr>
          <p:cNvSpPr txBox="1"/>
          <p:nvPr/>
        </p:nvSpPr>
        <p:spPr>
          <a:xfrm>
            <a:off x="1042877" y="4102031"/>
            <a:ext cx="10106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058E0"/>
                </a:solidFill>
                <a:latin typeface="Andale Mono" panose="020B0509000000000004" pitchFamily="49" charset="0"/>
              </a:rPr>
              <a:t>var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searchBar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GB" sz="2400" dirty="0">
                <a:latin typeface="Andale Mono" panose="020B0509000000000004" pitchFamily="49" charset="0"/>
              </a:rPr>
              <a:t>=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document</a:t>
            </a:r>
            <a:r>
              <a:rPr lang="en-GB" sz="2400" dirty="0" err="1">
                <a:latin typeface="Andale Mono" panose="020B0509000000000004" pitchFamily="49" charset="0"/>
              </a:rPr>
              <a:t>.</a:t>
            </a:r>
            <a:r>
              <a:rPr lang="en-GB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getElementById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”search-bar”</a:t>
            </a:r>
            <a:r>
              <a:rPr lang="en-GB" sz="2400" dirty="0">
                <a:latin typeface="Andale Mono" panose="020B0509000000000004" pitchFamily="49" charset="0"/>
              </a:rPr>
              <a:t>);</a:t>
            </a:r>
          </a:p>
          <a:p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2400" dirty="0">
                <a:latin typeface="Andale Mono" panose="020B0509000000000004" pitchFamily="49" charset="0"/>
              </a:rPr>
              <a:t>(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searchBar</a:t>
            </a:r>
            <a:r>
              <a:rPr lang="en-GB" sz="2400" dirty="0" err="1">
                <a:latin typeface="Andale Mono" panose="020B0509000000000004" pitchFamily="49" charset="0"/>
              </a:rPr>
              <a:t>.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value</a:t>
            </a:r>
            <a:r>
              <a:rPr lang="en-GB" sz="2400" dirty="0">
                <a:latin typeface="Andale Mono" panose="020B050900000000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348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920A-C242-BD48-8722-DA8B8DB5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1D42D-1AAE-424D-A2FD-E18E6116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try to make the following:</a:t>
            </a:r>
          </a:p>
          <a:p>
            <a:pPr lvl="1"/>
            <a:r>
              <a:rPr lang="en-GB" dirty="0"/>
              <a:t>The user enters a search term into the search box</a:t>
            </a:r>
          </a:p>
          <a:p>
            <a:pPr lvl="1"/>
            <a:r>
              <a:rPr lang="en-GB" dirty="0"/>
              <a:t>When the user presses the search button, use JavaScript to check if the search box is empty.</a:t>
            </a:r>
          </a:p>
          <a:p>
            <a:pPr lvl="2"/>
            <a:r>
              <a:rPr lang="en-GB" dirty="0"/>
              <a:t>If empty, create an alert box to tell the user to type something.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D7AECF7B-BF4C-654B-B71B-EDBF728C6164}"/>
              </a:ext>
            </a:extLst>
          </p:cNvPr>
          <p:cNvSpPr/>
          <p:nvPr/>
        </p:nvSpPr>
        <p:spPr>
          <a:xfrm rot="8339886">
            <a:off x="2327564" y="4641274"/>
            <a:ext cx="748146" cy="940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91814-14D5-FD4F-AF71-2795F5477B1B}"/>
              </a:ext>
            </a:extLst>
          </p:cNvPr>
          <p:cNvSpPr txBox="1"/>
          <p:nvPr/>
        </p:nvSpPr>
        <p:spPr>
          <a:xfrm>
            <a:off x="3408218" y="5541818"/>
            <a:ext cx="489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we do this part?</a:t>
            </a:r>
          </a:p>
        </p:txBody>
      </p:sp>
    </p:spTree>
    <p:extLst>
      <p:ext uri="{BB962C8B-B14F-4D97-AF65-F5344CB8AC3E}">
        <p14:creationId xmlns:p14="http://schemas.microsoft.com/office/powerpoint/2010/main" val="26137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02CD-14BC-B24D-8C98-1801B524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 -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1096-92DA-8844-88E4-8CFD7315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003349"/>
          </a:xfrm>
        </p:spPr>
        <p:txBody>
          <a:bodyPr/>
          <a:lstStyle/>
          <a:p>
            <a:r>
              <a:rPr lang="en-GB" dirty="0"/>
              <a:t>We can use an </a:t>
            </a:r>
            <a:r>
              <a:rPr lang="en-GB" dirty="0">
                <a:solidFill>
                  <a:srgbClr val="7058E0"/>
                </a:solidFill>
                <a:latin typeface="Andale Mono" panose="020B0509000000000004" pitchFamily="49" charset="0"/>
              </a:rPr>
              <a:t>if</a:t>
            </a:r>
            <a:r>
              <a:rPr lang="en-GB" dirty="0"/>
              <a:t> statement to control the flow of our JavaScript code.</a:t>
            </a:r>
          </a:p>
          <a:p>
            <a:r>
              <a:rPr lang="en-GB" dirty="0"/>
              <a:t>Now, we will try to check if the search term is empty. </a:t>
            </a:r>
          </a:p>
        </p:txBody>
      </p:sp>
    </p:spTree>
    <p:extLst>
      <p:ext uri="{BB962C8B-B14F-4D97-AF65-F5344CB8AC3E}">
        <p14:creationId xmlns:p14="http://schemas.microsoft.com/office/powerpoint/2010/main" val="577573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6532-5C0E-8B40-954B-2A49341E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D93C-3513-1942-96E5-DF702E8DB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36549"/>
          </a:xfrm>
        </p:spPr>
        <p:txBody>
          <a:bodyPr/>
          <a:lstStyle/>
          <a:p>
            <a:r>
              <a:rPr lang="en-GB" dirty="0"/>
              <a:t>The syntax for an </a:t>
            </a:r>
            <a:r>
              <a:rPr lang="en-GB" dirty="0">
                <a:solidFill>
                  <a:srgbClr val="7058E0"/>
                </a:solidFill>
                <a:latin typeface="Andale Mono" panose="020B0509000000000004" pitchFamily="49" charset="0"/>
              </a:rPr>
              <a:t>if</a:t>
            </a:r>
            <a:r>
              <a:rPr lang="en-GB" dirty="0"/>
              <a:t> statement is as follows: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A83AE-E563-9941-98D2-37B54E4C8166}"/>
              </a:ext>
            </a:extLst>
          </p:cNvPr>
          <p:cNvSpPr txBox="1"/>
          <p:nvPr/>
        </p:nvSpPr>
        <p:spPr>
          <a:xfrm>
            <a:off x="818712" y="3809999"/>
            <a:ext cx="10057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7058E0"/>
                </a:solidFill>
                <a:latin typeface="Andale Mono" panose="020B0509000000000004" pitchFamily="49" charset="0"/>
              </a:rPr>
              <a:t>if</a:t>
            </a:r>
            <a:r>
              <a:rPr lang="en-GB" sz="2800" dirty="0">
                <a:latin typeface="Andale Mono" panose="020B0509000000000004" pitchFamily="49" charset="0"/>
              </a:rPr>
              <a:t> (</a:t>
            </a:r>
            <a:r>
              <a:rPr lang="en-GB" sz="28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searchBar</a:t>
            </a:r>
            <a:r>
              <a:rPr lang="en-GB" sz="2800" dirty="0" err="1">
                <a:latin typeface="Andale Mono" panose="020B0509000000000004" pitchFamily="49" charset="0"/>
              </a:rPr>
              <a:t>.</a:t>
            </a:r>
            <a:r>
              <a:rPr lang="en-GB" sz="28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value</a:t>
            </a:r>
            <a:r>
              <a:rPr lang="en-GB" sz="2800" dirty="0" err="1">
                <a:latin typeface="Andale Mono" panose="020B0509000000000004" pitchFamily="49" charset="0"/>
              </a:rPr>
              <a:t>.</a:t>
            </a:r>
            <a:r>
              <a:rPr lang="en-GB" sz="28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length</a:t>
            </a:r>
            <a:r>
              <a:rPr lang="en-GB" sz="2800" dirty="0">
                <a:latin typeface="Andale Mono" panose="020B0509000000000004" pitchFamily="49" charset="0"/>
              </a:rPr>
              <a:t> == </a:t>
            </a:r>
            <a:r>
              <a:rPr lang="en-GB" sz="2800" dirty="0">
                <a:solidFill>
                  <a:schemeClr val="accent4"/>
                </a:solidFill>
                <a:latin typeface="Andale Mono" panose="020B0509000000000004" pitchFamily="49" charset="0"/>
              </a:rPr>
              <a:t>0</a:t>
            </a:r>
            <a:r>
              <a:rPr lang="en-GB" sz="2800" dirty="0">
                <a:latin typeface="Andale Mono" panose="020B0509000000000004" pitchFamily="49" charset="0"/>
              </a:rPr>
              <a:t>){</a:t>
            </a:r>
          </a:p>
          <a:p>
            <a:r>
              <a:rPr lang="en-GB" sz="2800" dirty="0">
                <a:latin typeface="Andale Mono" panose="020B0509000000000004" pitchFamily="49" charset="0"/>
              </a:rPr>
              <a:t>	</a:t>
            </a:r>
            <a: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sz="2800" dirty="0">
                <a:latin typeface="Andale Mono" panose="020B0509000000000004" pitchFamily="49" charset="0"/>
              </a:rPr>
              <a:t>(</a:t>
            </a:r>
            <a:r>
              <a:rPr lang="en-GB" sz="2800" dirty="0">
                <a:solidFill>
                  <a:schemeClr val="accent2"/>
                </a:solidFill>
                <a:latin typeface="Andale Mono" panose="020B0509000000000004" pitchFamily="49" charset="0"/>
              </a:rPr>
              <a:t>“Type something in the search box!”</a:t>
            </a:r>
            <a:r>
              <a:rPr lang="en-GB" sz="2800" dirty="0">
                <a:latin typeface="Andale Mono" panose="020B0509000000000004" pitchFamily="49" charset="0"/>
              </a:rPr>
              <a:t>);</a:t>
            </a:r>
          </a:p>
          <a:p>
            <a:r>
              <a:rPr lang="en-GB" sz="28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48377-DABC-E549-972D-5300BCD0B055}"/>
              </a:ext>
            </a:extLst>
          </p:cNvPr>
          <p:cNvSpPr txBox="1"/>
          <p:nvPr/>
        </p:nvSpPr>
        <p:spPr>
          <a:xfrm>
            <a:off x="3380509" y="3380509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Conditional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1AD90-63FE-8640-B5EF-4D7F185259B3}"/>
              </a:ext>
            </a:extLst>
          </p:cNvPr>
          <p:cNvSpPr txBox="1"/>
          <p:nvPr/>
        </p:nvSpPr>
        <p:spPr>
          <a:xfrm>
            <a:off x="6311005" y="471054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830728-527C-2D46-8F68-224794DBA69A}"/>
              </a:ext>
            </a:extLst>
          </p:cNvPr>
          <p:cNvSpPr txBox="1">
            <a:spLocks/>
          </p:cNvSpPr>
          <p:nvPr/>
        </p:nvSpPr>
        <p:spPr>
          <a:xfrm>
            <a:off x="818712" y="5377882"/>
            <a:ext cx="10554574" cy="9365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code inside the </a:t>
            </a:r>
            <a:r>
              <a:rPr lang="en-GB" dirty="0">
                <a:solidFill>
                  <a:srgbClr val="7058E0"/>
                </a:solidFill>
                <a:latin typeface="Andale Mono" panose="020B0509000000000004" pitchFamily="49" charset="0"/>
              </a:rPr>
              <a:t>if</a:t>
            </a:r>
            <a:r>
              <a:rPr lang="en-GB" dirty="0"/>
              <a:t> block will only be executed if the conditional statement evaluates to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true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5228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87AC-ADA6-664A-9663-7EBFDD5F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CC54-0465-B740-95C7-6765A0B4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255204"/>
          </a:xfrm>
        </p:spPr>
        <p:txBody>
          <a:bodyPr/>
          <a:lstStyle/>
          <a:p>
            <a:r>
              <a:rPr lang="en-GB" dirty="0"/>
              <a:t>Inside the brackets, you can write a </a:t>
            </a:r>
            <a:r>
              <a:rPr lang="en-GB" i="1" dirty="0"/>
              <a:t>conditional statement</a:t>
            </a:r>
            <a:r>
              <a:rPr lang="en-GB" dirty="0"/>
              <a:t> using comparison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A9FDB-12DD-894F-BAFB-BA70F6FB3B3E}"/>
              </a:ext>
            </a:extLst>
          </p:cNvPr>
          <p:cNvSpPr txBox="1"/>
          <p:nvPr/>
        </p:nvSpPr>
        <p:spPr>
          <a:xfrm>
            <a:off x="2098963" y="3311237"/>
            <a:ext cx="7994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expr1</a:t>
            </a:r>
            <a:r>
              <a:rPr lang="en-GB" sz="2400" dirty="0">
                <a:latin typeface="Andale Mono" panose="020B0509000000000004" pitchFamily="49" charset="0"/>
              </a:rPr>
              <a:t> ==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expr2 </a:t>
            </a:r>
            <a:r>
              <a:rPr lang="en-GB" sz="2400" dirty="0">
                <a:latin typeface="Andale Mono" panose="020B0509000000000004" pitchFamily="49" charset="0"/>
              </a:rPr>
              <a:t>//equals to</a:t>
            </a:r>
          </a:p>
          <a:p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expr1</a:t>
            </a:r>
            <a:r>
              <a:rPr lang="en-GB" sz="2400" dirty="0">
                <a:latin typeface="Andale Mono" panose="020B0509000000000004" pitchFamily="49" charset="0"/>
              </a:rPr>
              <a:t> !=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expr2 </a:t>
            </a:r>
            <a:r>
              <a:rPr lang="en-GB" sz="2400" dirty="0">
                <a:latin typeface="Andale Mono" panose="020B0509000000000004" pitchFamily="49" charset="0"/>
              </a:rPr>
              <a:t>//not equals to</a:t>
            </a:r>
          </a:p>
          <a:p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expr1</a:t>
            </a:r>
            <a:r>
              <a:rPr lang="en-GB" sz="2400" dirty="0">
                <a:latin typeface="Andale Mono" panose="020B0509000000000004" pitchFamily="49" charset="0"/>
              </a:rPr>
              <a:t> &lt;=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expr2 </a:t>
            </a:r>
            <a:r>
              <a:rPr lang="en-GB" sz="2400" dirty="0">
                <a:latin typeface="Andale Mono" panose="020B0509000000000004" pitchFamily="49" charset="0"/>
              </a:rPr>
              <a:t>//less than or equals to</a:t>
            </a:r>
          </a:p>
          <a:p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expr1</a:t>
            </a:r>
            <a:r>
              <a:rPr lang="en-GB" sz="2400" dirty="0">
                <a:latin typeface="Andale Mono" panose="020B0509000000000004" pitchFamily="49" charset="0"/>
              </a:rPr>
              <a:t> &lt;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expr2 </a:t>
            </a:r>
            <a:r>
              <a:rPr lang="en-GB" sz="2400" dirty="0">
                <a:latin typeface="Andale Mono" panose="020B0509000000000004" pitchFamily="49" charset="0"/>
              </a:rPr>
              <a:t>//less than</a:t>
            </a:r>
          </a:p>
          <a:p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expr1</a:t>
            </a:r>
            <a:r>
              <a:rPr lang="en-GB" sz="2400" dirty="0">
                <a:latin typeface="Andale Mono" panose="020B0509000000000004" pitchFamily="49" charset="0"/>
              </a:rPr>
              <a:t> &gt;=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expr2 </a:t>
            </a:r>
            <a:r>
              <a:rPr lang="en-GB" sz="2400" dirty="0">
                <a:latin typeface="Andale Mono" panose="020B0509000000000004" pitchFamily="49" charset="0"/>
              </a:rPr>
              <a:t>//more than or equals to</a:t>
            </a:r>
          </a:p>
          <a:p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expr1</a:t>
            </a:r>
            <a:r>
              <a:rPr lang="en-GB" sz="2400" dirty="0">
                <a:latin typeface="Andale Mono" panose="020B0509000000000004" pitchFamily="49" charset="0"/>
              </a:rPr>
              <a:t> &gt;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expr2 </a:t>
            </a:r>
            <a:r>
              <a:rPr lang="en-GB" sz="2400" dirty="0">
                <a:latin typeface="Andale Mono" panose="020B0509000000000004" pitchFamily="49" charset="0"/>
              </a:rPr>
              <a:t>//more than</a:t>
            </a:r>
          </a:p>
        </p:txBody>
      </p:sp>
    </p:spTree>
    <p:extLst>
      <p:ext uri="{BB962C8B-B14F-4D97-AF65-F5344CB8AC3E}">
        <p14:creationId xmlns:p14="http://schemas.microsoft.com/office/powerpoint/2010/main" val="4218976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CEB5-013D-684B-B988-3EBD61B2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AA47-33B6-9948-8405-4D57FC6C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36549"/>
          </a:xfrm>
        </p:spPr>
        <p:txBody>
          <a:bodyPr/>
          <a:lstStyle/>
          <a:p>
            <a:r>
              <a:rPr lang="en-GB" dirty="0"/>
              <a:t>You can combine comparison statements with logical operators: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A9AAB-EBD8-E54F-A2AA-CD2DF41D212E}"/>
              </a:ext>
            </a:extLst>
          </p:cNvPr>
          <p:cNvSpPr txBox="1"/>
          <p:nvPr/>
        </p:nvSpPr>
        <p:spPr>
          <a:xfrm>
            <a:off x="2098963" y="3311237"/>
            <a:ext cx="7994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statement1</a:t>
            </a:r>
            <a:r>
              <a:rPr lang="en-GB" sz="2400" dirty="0">
                <a:latin typeface="Andale Mono" panose="020B0509000000000004" pitchFamily="49" charset="0"/>
              </a:rPr>
              <a:t> &amp;&amp;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statement2 </a:t>
            </a:r>
            <a:r>
              <a:rPr lang="en-GB" sz="2400" dirty="0">
                <a:latin typeface="Andale Mono" panose="020B0509000000000004" pitchFamily="49" charset="0"/>
              </a:rPr>
              <a:t>//logical AND</a:t>
            </a:r>
          </a:p>
          <a:p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statement1</a:t>
            </a:r>
            <a:r>
              <a:rPr lang="en-GB" sz="2400" dirty="0">
                <a:latin typeface="Andale Mono" panose="020B0509000000000004" pitchFamily="49" charset="0"/>
              </a:rPr>
              <a:t> ||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statement2 </a:t>
            </a:r>
            <a:r>
              <a:rPr lang="en-GB" sz="2400" dirty="0">
                <a:latin typeface="Andale Mono" panose="020B0509000000000004" pitchFamily="49" charset="0"/>
              </a:rPr>
              <a:t>//logical OR</a:t>
            </a:r>
          </a:p>
          <a:p>
            <a:r>
              <a:rPr lang="en-GB" sz="2400" dirty="0">
                <a:latin typeface="Andale Mono" panose="020B0509000000000004" pitchFamily="49" charset="0"/>
              </a:rPr>
              <a:t>!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statement1 </a:t>
            </a:r>
            <a:r>
              <a:rPr lang="en-GB" sz="2400" dirty="0">
                <a:latin typeface="Andale Mono" panose="020B0509000000000004" pitchFamily="49" charset="0"/>
              </a:rPr>
              <a:t>//logical NOT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7FA70-D292-6E41-B756-379A656C2438}"/>
              </a:ext>
            </a:extLst>
          </p:cNvPr>
          <p:cNvSpPr txBox="1"/>
          <p:nvPr/>
        </p:nvSpPr>
        <p:spPr>
          <a:xfrm>
            <a:off x="2098963" y="5112327"/>
            <a:ext cx="720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ndale Mono" panose="020B0509000000000004" pitchFamily="49" charset="0"/>
              </a:rPr>
              <a:t> 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a</a:t>
            </a:r>
            <a:r>
              <a:rPr lang="en-GB" sz="2400" dirty="0">
                <a:latin typeface="Andale Mono" panose="020B0509000000000004" pitchFamily="49" charset="0"/>
              </a:rPr>
              <a:t> == </a:t>
            </a:r>
            <a:r>
              <a:rPr lang="en-GB" sz="2400" dirty="0">
                <a:solidFill>
                  <a:schemeClr val="accent4"/>
                </a:solidFill>
                <a:latin typeface="Andale Mono" panose="020B0509000000000004" pitchFamily="49" charset="0"/>
              </a:rPr>
              <a:t>1</a:t>
            </a:r>
            <a:r>
              <a:rPr lang="en-GB" sz="2400" dirty="0">
                <a:latin typeface="Andale Mono" panose="020B0509000000000004" pitchFamily="49" charset="0"/>
              </a:rPr>
              <a:t> &amp;&amp; 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b</a:t>
            </a:r>
            <a:r>
              <a:rPr lang="en-GB" sz="2400" dirty="0">
                <a:latin typeface="Andale Mono" panose="020B0509000000000004" pitchFamily="49" charset="0"/>
              </a:rPr>
              <a:t> ==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“apple”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9DA5A-BA2C-B34A-8412-706AFC617F21}"/>
              </a:ext>
            </a:extLst>
          </p:cNvPr>
          <p:cNvSpPr txBox="1"/>
          <p:nvPr/>
        </p:nvSpPr>
        <p:spPr>
          <a:xfrm>
            <a:off x="2098963" y="5874327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Entire statement evaluates to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true</a:t>
            </a:r>
            <a:r>
              <a:rPr lang="en-GB" dirty="0"/>
              <a:t> if and only if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a</a:t>
            </a:r>
            <a:r>
              <a:rPr lang="en-GB" dirty="0"/>
              <a:t> equals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  <a:cs typeface="Apple Chancery" panose="03020702040506060504" pitchFamily="66" charset="-79"/>
              </a:rPr>
              <a:t>1</a:t>
            </a:r>
            <a:r>
              <a:rPr lang="en-GB" dirty="0"/>
              <a:t> and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b</a:t>
            </a:r>
            <a:r>
              <a:rPr lang="en-GB" dirty="0"/>
              <a:t> equals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290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7BFB-8F0B-D74A-8AB3-7EEFE6D6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if the search bar is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8832F-E063-8F49-B73B-97AF90FF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019677"/>
          </a:xfrm>
        </p:spPr>
        <p:txBody>
          <a:bodyPr/>
          <a:lstStyle/>
          <a:p>
            <a:r>
              <a:rPr lang="en-GB" dirty="0"/>
              <a:t>A cleaner way is to define your own function in JavaScript, then have the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onclick</a:t>
            </a:r>
            <a:r>
              <a:rPr lang="en-GB" dirty="0"/>
              <a:t> event listener call that function.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10CC2-9325-C14E-AEAF-DAE9235C6CA3}"/>
              </a:ext>
            </a:extLst>
          </p:cNvPr>
          <p:cNvSpPr txBox="1"/>
          <p:nvPr/>
        </p:nvSpPr>
        <p:spPr>
          <a:xfrm>
            <a:off x="810000" y="3191931"/>
            <a:ext cx="9954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&lt;script&gt;</a:t>
            </a:r>
          </a:p>
          <a:p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rgbClr val="7058E0"/>
                </a:solidFill>
                <a:latin typeface="Andale Mono" panose="020B0509000000000004" pitchFamily="49" charset="0"/>
              </a:rPr>
              <a:t>function</a:t>
            </a:r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search</a:t>
            </a:r>
            <a:r>
              <a:rPr lang="en-GB" dirty="0">
                <a:latin typeface="Andale Mono" panose="020B0509000000000004" pitchFamily="49" charset="0"/>
              </a:rPr>
              <a:t>(){</a:t>
            </a:r>
          </a:p>
          <a:p>
            <a:r>
              <a:rPr lang="en-GB" dirty="0">
                <a:latin typeface="Andale Mono" panose="020B0509000000000004" pitchFamily="49" charset="0"/>
              </a:rPr>
              <a:t>		</a:t>
            </a:r>
            <a:r>
              <a:rPr lang="en-GB" dirty="0" err="1">
                <a:solidFill>
                  <a:srgbClr val="7058E0"/>
                </a:solidFill>
                <a:latin typeface="Andale Mono" panose="020B0509000000000004" pitchFamily="49" charset="0"/>
              </a:rPr>
              <a:t>var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searchBar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GB" dirty="0">
                <a:latin typeface="Andale Mono" panose="020B0509000000000004" pitchFamily="49" charset="0"/>
              </a:rPr>
              <a:t>=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document</a:t>
            </a:r>
            <a:r>
              <a:rPr lang="en-GB" dirty="0" err="1">
                <a:latin typeface="Andale Mono" panose="020B0509000000000004" pitchFamily="49" charset="0"/>
              </a:rPr>
              <a:t>.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getElementById</a:t>
            </a:r>
            <a:r>
              <a:rPr lang="en-GB" dirty="0">
                <a:latin typeface="Andale Mono" panose="020B0509000000000004" pitchFamily="49" charset="0"/>
              </a:rPr>
              <a:t>(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”search-bar”</a:t>
            </a:r>
            <a:r>
              <a:rPr lang="en-GB" dirty="0">
                <a:latin typeface="Andale Mono" panose="020B0509000000000004" pitchFamily="49" charset="0"/>
              </a:rPr>
              <a:t>);</a:t>
            </a:r>
          </a:p>
          <a:p>
            <a:r>
              <a:rPr lang="en-GB" dirty="0">
                <a:latin typeface="Andale Mono" panose="020B0509000000000004" pitchFamily="49" charset="0"/>
              </a:rPr>
              <a:t>		</a:t>
            </a:r>
            <a:r>
              <a:rPr lang="en-GB" dirty="0">
                <a:solidFill>
                  <a:srgbClr val="7058E0"/>
                </a:solidFill>
                <a:latin typeface="Andale Mono" panose="020B0509000000000004" pitchFamily="49" charset="0"/>
              </a:rPr>
              <a:t>if</a:t>
            </a:r>
            <a:r>
              <a:rPr lang="en-GB" dirty="0">
                <a:latin typeface="Andale Mono" panose="020B0509000000000004" pitchFamily="49" charset="0"/>
              </a:rPr>
              <a:t> (</a:t>
            </a:r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searchBar</a:t>
            </a:r>
            <a:r>
              <a:rPr lang="en-GB" dirty="0" err="1">
                <a:latin typeface="Andale Mono" panose="020B0509000000000004" pitchFamily="49" charset="0"/>
              </a:rPr>
              <a:t>.</a:t>
            </a:r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value</a:t>
            </a:r>
            <a:r>
              <a:rPr lang="en-GB" dirty="0" err="1">
                <a:latin typeface="Andale Mono" panose="020B0509000000000004" pitchFamily="49" charset="0"/>
              </a:rPr>
              <a:t>.</a:t>
            </a:r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length</a:t>
            </a:r>
            <a:r>
              <a:rPr lang="en-GB" dirty="0">
                <a:latin typeface="Andale Mono" panose="020B0509000000000004" pitchFamily="49" charset="0"/>
              </a:rPr>
              <a:t> ==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0</a:t>
            </a:r>
            <a:r>
              <a:rPr lang="en-GB" dirty="0">
                <a:latin typeface="Andale Mono" panose="020B0509000000000004" pitchFamily="49" charset="0"/>
              </a:rPr>
              <a:t>){</a:t>
            </a:r>
          </a:p>
          <a:p>
            <a:r>
              <a:rPr lang="en-GB" dirty="0">
                <a:latin typeface="Andale Mono" panose="020B0509000000000004" pitchFamily="49" charset="0"/>
              </a:rPr>
              <a:t>			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dirty="0">
                <a:latin typeface="Andale Mono" panose="020B0509000000000004" pitchFamily="49" charset="0"/>
              </a:rPr>
              <a:t>(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“Type something in the search box!”</a:t>
            </a:r>
            <a:r>
              <a:rPr lang="en-GB" dirty="0">
                <a:latin typeface="Andale Mono" panose="020B0509000000000004" pitchFamily="49" charset="0"/>
              </a:rPr>
              <a:t>);</a:t>
            </a:r>
          </a:p>
          <a:p>
            <a:r>
              <a:rPr lang="en-GB" dirty="0">
                <a:latin typeface="Andale Mono" panose="020B0509000000000004" pitchFamily="49" charset="0"/>
              </a:rPr>
              <a:t>		}</a:t>
            </a:r>
          </a:p>
          <a:p>
            <a:r>
              <a:rPr lang="en-GB" dirty="0">
                <a:latin typeface="Andale Mono" panose="020B0509000000000004" pitchFamily="49" charset="0"/>
              </a:rPr>
              <a:t>	}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&lt;/script&gt;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6F032-D37C-F247-A903-174FDE55B2D0}"/>
              </a:ext>
            </a:extLst>
          </p:cNvPr>
          <p:cNvSpPr txBox="1"/>
          <p:nvPr/>
        </p:nvSpPr>
        <p:spPr>
          <a:xfrm>
            <a:off x="6095999" y="5500255"/>
            <a:ext cx="6289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/>
                </a:solidFill>
                <a:latin typeface="Andale Mono" panose="020B0509000000000004" pitchFamily="49" charset="0"/>
              </a:rPr>
              <a:t>&lt;input</a:t>
            </a:r>
            <a:r>
              <a:rPr lang="en-GB" sz="2000" dirty="0">
                <a:latin typeface="Andale Mono" panose="020B0509000000000004" pitchFamily="49" charset="0"/>
              </a:rPr>
              <a:t>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type</a:t>
            </a:r>
            <a:r>
              <a:rPr lang="en-GB" sz="2000" dirty="0">
                <a:latin typeface="Andale Mono" panose="020B0509000000000004" pitchFamily="49" charset="0"/>
              </a:rPr>
              <a:t>=</a:t>
            </a:r>
            <a:r>
              <a:rPr lang="en-GB" sz="2000" dirty="0">
                <a:solidFill>
                  <a:schemeClr val="accent2"/>
                </a:solidFill>
                <a:latin typeface="Andale Mono" panose="020B0509000000000004" pitchFamily="49" charset="0"/>
              </a:rPr>
              <a:t>“button”</a:t>
            </a:r>
            <a:r>
              <a:rPr lang="en-GB" sz="2000" dirty="0">
                <a:latin typeface="Andale Mono" panose="020B0509000000000004" pitchFamily="49" charset="0"/>
              </a:rPr>
              <a:t>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onclick</a:t>
            </a:r>
            <a:r>
              <a:rPr lang="en-GB" sz="2000" dirty="0">
                <a:latin typeface="Andale Mono" panose="020B0509000000000004" pitchFamily="49" charset="0"/>
              </a:rPr>
              <a:t>=</a:t>
            </a:r>
            <a:r>
              <a:rPr lang="en-GB" sz="2000" dirty="0">
                <a:solidFill>
                  <a:schemeClr val="accent2"/>
                </a:solidFill>
                <a:latin typeface="Andale Mono" panose="020B0509000000000004" pitchFamily="49" charset="0"/>
              </a:rPr>
              <a:t>“search()”</a:t>
            </a:r>
            <a:r>
              <a:rPr lang="en-GB" sz="2000" dirty="0">
                <a:solidFill>
                  <a:schemeClr val="accent6"/>
                </a:solidFill>
                <a:latin typeface="Andale Mono" panose="020B0509000000000004" pitchFamily="49" charset="0"/>
              </a:rPr>
              <a:t>/&gt;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D3C25-BA3A-E44E-A737-A59C678129F9}"/>
              </a:ext>
            </a:extLst>
          </p:cNvPr>
          <p:cNvSpPr txBox="1"/>
          <p:nvPr/>
        </p:nvSpPr>
        <p:spPr>
          <a:xfrm>
            <a:off x="810000" y="5500255"/>
            <a:ext cx="336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JavaScript in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&lt;head&gt;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12B00-4407-A04F-97AB-4FFC0C77236D}"/>
              </a:ext>
            </a:extLst>
          </p:cNvPr>
          <p:cNvSpPr txBox="1"/>
          <p:nvPr/>
        </p:nvSpPr>
        <p:spPr>
          <a:xfrm>
            <a:off x="6095999" y="6285233"/>
            <a:ext cx="336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 in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536604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EA72-8F03-654F-9FB2-911D0B4F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Doesn’t work very well…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E01A-F7DA-814F-9805-8D969EA77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 user types all spaces, </a:t>
            </a:r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searchBar</a:t>
            </a:r>
            <a:r>
              <a:rPr lang="en-GB" dirty="0" err="1">
                <a:latin typeface="Andale Mono" panose="020B0509000000000004" pitchFamily="49" charset="0"/>
              </a:rPr>
              <a:t>.</a:t>
            </a:r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value</a:t>
            </a:r>
            <a:r>
              <a:rPr lang="en-GB" dirty="0" err="1">
                <a:latin typeface="Andale Mono" panose="020B0509000000000004" pitchFamily="49" charset="0"/>
              </a:rPr>
              <a:t>.</a:t>
            </a:r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length</a:t>
            </a:r>
            <a:r>
              <a:rPr lang="en-GB" dirty="0"/>
              <a:t> will return a non-zero value.</a:t>
            </a:r>
          </a:p>
          <a:p>
            <a:r>
              <a:rPr lang="en-GB" dirty="0"/>
              <a:t>So how?</a:t>
            </a:r>
          </a:p>
        </p:txBody>
      </p:sp>
    </p:spTree>
    <p:extLst>
      <p:ext uri="{BB962C8B-B14F-4D97-AF65-F5344CB8AC3E}">
        <p14:creationId xmlns:p14="http://schemas.microsoft.com/office/powerpoint/2010/main" val="2850669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DADC-28A6-4044-8D9C-D9727339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.trim()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2E7B-0E53-5242-A076-321216B5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Strings have a </a:t>
            </a:r>
            <a:r>
              <a:rPr lang="en-GB" dirty="0">
                <a:latin typeface="Andale Mono" panose="020B0509000000000004" pitchFamily="49" charset="0"/>
              </a:rPr>
              <a:t>.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trim</a:t>
            </a:r>
            <a:r>
              <a:rPr lang="en-GB" dirty="0">
                <a:latin typeface="Andale Mono" panose="020B0509000000000004" pitchFamily="49" charset="0"/>
              </a:rPr>
              <a:t>()</a:t>
            </a:r>
            <a:r>
              <a:rPr lang="en-GB" dirty="0"/>
              <a:t> method to remove all whitespaces (spaces, tabs, newlines) from the beginning and the end of the string.</a:t>
            </a:r>
          </a:p>
          <a:p>
            <a:r>
              <a:rPr lang="en-GB" dirty="0"/>
              <a:t>Now, can you modify the code to fix that bug?</a:t>
            </a:r>
          </a:p>
        </p:txBody>
      </p:sp>
    </p:spTree>
    <p:extLst>
      <p:ext uri="{BB962C8B-B14F-4D97-AF65-F5344CB8AC3E}">
        <p14:creationId xmlns:p14="http://schemas.microsoft.com/office/powerpoint/2010/main" val="426104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54D5-5B43-AE41-AB50-D05C193A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EA5B-C28D-894E-B13C-A3743E482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78559"/>
          </a:xfrm>
        </p:spPr>
        <p:txBody>
          <a:bodyPr/>
          <a:lstStyle/>
          <a:p>
            <a:r>
              <a:rPr lang="en-GB" dirty="0"/>
              <a:t>To make your main </a:t>
            </a:r>
            <a:r>
              <a:rPr lang="en-GB" dirty="0">
                <a:latin typeface="Andale Mono" panose="020B0509000000000004" pitchFamily="49" charset="0"/>
              </a:rPr>
              <a:t>.html</a:t>
            </a:r>
            <a:r>
              <a:rPr lang="en-GB" dirty="0"/>
              <a:t> file cleaner, you can move your CSS code to another file, called an </a:t>
            </a:r>
            <a:r>
              <a:rPr lang="en-GB" b="1" dirty="0"/>
              <a:t>external stylesheet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  <a:latin typeface="Andale Mono" panose="020B0509000000000004" pitchFamily="49" charset="0"/>
              </a:rPr>
              <a:t>&lt;style&gt;</a:t>
            </a:r>
            <a:r>
              <a:rPr lang="en-GB" dirty="0"/>
              <a:t> tag in the header is then replaced with: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E9565-D364-2046-80ED-A3E0004BEFA0}"/>
              </a:ext>
            </a:extLst>
          </p:cNvPr>
          <p:cNvSpPr txBox="1"/>
          <p:nvPr/>
        </p:nvSpPr>
        <p:spPr>
          <a:xfrm>
            <a:off x="1789611" y="4153989"/>
            <a:ext cx="766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Andale Mono" panose="020B0509000000000004" pitchFamily="49" charset="0"/>
              </a:rPr>
              <a:t>&lt;link</a:t>
            </a:r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href</a:t>
            </a:r>
            <a:r>
              <a:rPr lang="en-GB" dirty="0">
                <a:latin typeface="Andale Mono" panose="020B0509000000000004" pitchFamily="49" charset="0"/>
              </a:rPr>
              <a:t>=“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folder/</a:t>
            </a:r>
            <a:r>
              <a:rPr lang="en-GB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mysheet.css</a:t>
            </a:r>
            <a:r>
              <a:rPr lang="en-GB" dirty="0">
                <a:latin typeface="Andale Mono" panose="020B0509000000000004" pitchFamily="49" charset="0"/>
              </a:rPr>
              <a:t>”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rel</a:t>
            </a:r>
            <a:r>
              <a:rPr lang="en-GB" dirty="0">
                <a:latin typeface="Andale Mono" panose="020B0509000000000004" pitchFamily="49" charset="0"/>
              </a:rPr>
              <a:t>=“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stylesheet</a:t>
            </a:r>
            <a:r>
              <a:rPr lang="en-GB" dirty="0">
                <a:latin typeface="Andale Mono" panose="020B0509000000000004" pitchFamily="49" charset="0"/>
              </a:rPr>
              <a:t>”</a:t>
            </a:r>
            <a:r>
              <a:rPr lang="en-GB" dirty="0">
                <a:solidFill>
                  <a:srgbClr val="FF0000"/>
                </a:solidFill>
                <a:latin typeface="Andale Mono" panose="020B0509000000000004" pitchFamily="49" charset="0"/>
              </a:rPr>
              <a:t>/&gt;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5ACAE9-8F79-2D48-A29F-9E9E0BE96464}"/>
              </a:ext>
            </a:extLst>
          </p:cNvPr>
          <p:cNvSpPr txBox="1">
            <a:spLocks/>
          </p:cNvSpPr>
          <p:nvPr/>
        </p:nvSpPr>
        <p:spPr>
          <a:xfrm>
            <a:off x="818712" y="4974195"/>
            <a:ext cx="10554574" cy="127855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Self closing tag</a:t>
            </a:r>
          </a:p>
          <a:p>
            <a:r>
              <a:rPr lang="en-GB" dirty="0"/>
              <a:t>The path (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href</a:t>
            </a:r>
            <a:r>
              <a:rPr lang="en-GB" dirty="0"/>
              <a:t>) is set </a:t>
            </a:r>
            <a:r>
              <a:rPr lang="en-GB" b="1" dirty="0"/>
              <a:t>relative</a:t>
            </a:r>
            <a:r>
              <a:rPr lang="en-GB" dirty="0"/>
              <a:t> to the current html file.</a:t>
            </a:r>
          </a:p>
        </p:txBody>
      </p:sp>
    </p:spTree>
    <p:extLst>
      <p:ext uri="{BB962C8B-B14F-4D97-AF65-F5344CB8AC3E}">
        <p14:creationId xmlns:p14="http://schemas.microsoft.com/office/powerpoint/2010/main" val="11396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9488-AAF3-DB4A-B3F3-BBD38189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3DE9-E396-114C-9FFD-B749807F0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is a fully featured programming language that can be run before and/or after the page loads</a:t>
            </a:r>
          </a:p>
          <a:p>
            <a:r>
              <a:rPr lang="en-GB" dirty="0"/>
              <a:t>Besides the mathematical computation stuff like what Python can do, it also lets you </a:t>
            </a:r>
            <a:r>
              <a:rPr lang="en-GB" b="1" dirty="0"/>
              <a:t>modify the webpage when certain events are fired</a:t>
            </a:r>
            <a:r>
              <a:rPr lang="en-GB" dirty="0"/>
              <a:t> (e.g. </a:t>
            </a:r>
            <a:r>
              <a:rPr lang="en-GB" dirty="0" err="1"/>
              <a:t>mouseclicks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4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FBA1-C6A6-674E-BFE2-738E0B65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Cycle of a Simple </a:t>
            </a:r>
            <a:r>
              <a:rPr lang="en-GB" dirty="0" err="1"/>
              <a:t>Webapp</a:t>
            </a:r>
            <a:endParaRPr lang="en-GB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6E51F0-B9C7-6942-9CC6-7B2C7D61C862}"/>
              </a:ext>
            </a:extLst>
          </p:cNvPr>
          <p:cNvGrpSpPr/>
          <p:nvPr/>
        </p:nvGrpSpPr>
        <p:grpSpPr>
          <a:xfrm>
            <a:off x="498764" y="5227173"/>
            <a:ext cx="3879272" cy="981849"/>
            <a:chOff x="498764" y="5227173"/>
            <a:chExt cx="3879272" cy="9818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E0E19F4-FCE8-9249-8CD9-4C576D2A5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764" y="5227173"/>
              <a:ext cx="3879272" cy="61251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FCD39D-2E4A-7A49-A4D8-B4C8BD518949}"/>
                </a:ext>
              </a:extLst>
            </p:cNvPr>
            <p:cNvSpPr txBox="1"/>
            <p:nvPr/>
          </p:nvSpPr>
          <p:spPr>
            <a:xfrm>
              <a:off x="984321" y="5839690"/>
              <a:ext cx="2908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Search button is pressed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F73E49-B379-8F4A-B9E5-2C2D13812853}"/>
              </a:ext>
            </a:extLst>
          </p:cNvPr>
          <p:cNvGrpSpPr/>
          <p:nvPr/>
        </p:nvGrpSpPr>
        <p:grpSpPr>
          <a:xfrm>
            <a:off x="498764" y="2069342"/>
            <a:ext cx="3948545" cy="1823784"/>
            <a:chOff x="498764" y="2069342"/>
            <a:chExt cx="3948545" cy="182378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5F6B9FB-4A22-654D-8CD5-9F422F1C9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764" y="3269671"/>
              <a:ext cx="3948545" cy="62345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B01A6E-5818-3348-8276-D2386FF0EC28}"/>
                </a:ext>
              </a:extLst>
            </p:cNvPr>
            <p:cNvSpPr txBox="1"/>
            <p:nvPr/>
          </p:nvSpPr>
          <p:spPr>
            <a:xfrm>
              <a:off x="498764" y="2069342"/>
              <a:ext cx="3879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/>
                <a:t>Javascript</a:t>
              </a:r>
              <a:r>
                <a:rPr lang="en-GB" dirty="0"/>
                <a:t> analyses the state of the current document</a:t>
              </a:r>
            </a:p>
            <a:p>
              <a:pPr algn="ctr"/>
              <a:r>
                <a:rPr lang="en-GB" dirty="0"/>
                <a:t>e.g. retrieve the search term in the box</a:t>
              </a:r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EA3C0EB-F657-A54E-9365-F1CD2494F9A5}"/>
              </a:ext>
            </a:extLst>
          </p:cNvPr>
          <p:cNvSpPr/>
          <p:nvPr/>
        </p:nvSpPr>
        <p:spPr>
          <a:xfrm>
            <a:off x="4862945" y="3255814"/>
            <a:ext cx="2964873" cy="588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EE81AF-E131-B949-9753-36E3803CCEF2}"/>
              </a:ext>
            </a:extLst>
          </p:cNvPr>
          <p:cNvGrpSpPr/>
          <p:nvPr/>
        </p:nvGrpSpPr>
        <p:grpSpPr>
          <a:xfrm>
            <a:off x="7827818" y="2563086"/>
            <a:ext cx="4364182" cy="1385455"/>
            <a:chOff x="7827818" y="2563086"/>
            <a:chExt cx="4364182" cy="1385455"/>
          </a:xfrm>
        </p:grpSpPr>
        <p:pic>
          <p:nvPicPr>
            <p:cNvPr id="19" name="Graphic 18" descr="Gears">
              <a:extLst>
                <a:ext uri="{FF2B5EF4-FFF2-40B4-BE49-F238E27FC236}">
                  <a16:creationId xmlns:a16="http://schemas.microsoft.com/office/drawing/2014/main" id="{C0F9F88C-EA16-7D46-9B73-12E281712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27818" y="2563086"/>
              <a:ext cx="1385455" cy="138545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5D71FB-D057-264B-90A5-13B642267518}"/>
                </a:ext>
              </a:extLst>
            </p:cNvPr>
            <p:cNvSpPr txBox="1"/>
            <p:nvPr/>
          </p:nvSpPr>
          <p:spPr>
            <a:xfrm>
              <a:off x="9351818" y="2669506"/>
              <a:ext cx="28401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Javascript</a:t>
              </a:r>
              <a:r>
                <a:rPr lang="en-GB" dirty="0"/>
                <a:t> processes the inputs and produces suitable output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5BA532-337D-C142-821A-751C745B76FB}"/>
              </a:ext>
            </a:extLst>
          </p:cNvPr>
          <p:cNvGrpSpPr/>
          <p:nvPr/>
        </p:nvGrpSpPr>
        <p:grpSpPr>
          <a:xfrm>
            <a:off x="6539345" y="4732593"/>
            <a:ext cx="5292437" cy="1801920"/>
            <a:chOff x="6539345" y="4732593"/>
            <a:chExt cx="5292437" cy="180192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215B2A8-6484-2546-94AB-85FE53BA3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9345" y="4732593"/>
              <a:ext cx="5098473" cy="110709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5CB1D-A396-B745-A115-EE7333F5102C}"/>
                </a:ext>
              </a:extLst>
            </p:cNvPr>
            <p:cNvSpPr txBox="1"/>
            <p:nvPr/>
          </p:nvSpPr>
          <p:spPr>
            <a:xfrm>
              <a:off x="6539345" y="5888182"/>
              <a:ext cx="5292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Javascript</a:t>
              </a:r>
              <a:r>
                <a:rPr lang="en-GB" dirty="0"/>
                <a:t> presents the output by creating new elements or modifying existing elements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4ECE1A-D932-F041-B0ED-2F12E34D49E8}"/>
              </a:ext>
            </a:extLst>
          </p:cNvPr>
          <p:cNvGrpSpPr/>
          <p:nvPr/>
        </p:nvGrpSpPr>
        <p:grpSpPr>
          <a:xfrm>
            <a:off x="4696691" y="5043054"/>
            <a:ext cx="1571608" cy="1079118"/>
            <a:chOff x="4696691" y="5043054"/>
            <a:chExt cx="1571608" cy="1079118"/>
          </a:xfrm>
        </p:grpSpPr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38492D81-0946-BA42-BF74-6DD0FF71CCAF}"/>
                </a:ext>
              </a:extLst>
            </p:cNvPr>
            <p:cNvSpPr/>
            <p:nvPr/>
          </p:nvSpPr>
          <p:spPr>
            <a:xfrm rot="10800000">
              <a:off x="4696691" y="5302442"/>
              <a:ext cx="1523999" cy="4987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167D9C-3D95-9142-8F4E-528A55CF7B3D}"/>
                </a:ext>
              </a:extLst>
            </p:cNvPr>
            <p:cNvGrpSpPr/>
            <p:nvPr/>
          </p:nvGrpSpPr>
          <p:grpSpPr>
            <a:xfrm>
              <a:off x="4889395" y="5043054"/>
              <a:ext cx="1378904" cy="1079118"/>
              <a:chOff x="4889395" y="5043054"/>
              <a:chExt cx="1378904" cy="107911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450535-8779-2D40-BF31-439C8E4AFFA8}"/>
                  </a:ext>
                </a:extLst>
              </p:cNvPr>
              <p:cNvSpPr txBox="1"/>
              <p:nvPr/>
            </p:nvSpPr>
            <p:spPr>
              <a:xfrm>
                <a:off x="5056909" y="5043054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Wait for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235BEA-19A7-4646-91F5-DE1CC8B748DB}"/>
                  </a:ext>
                </a:extLst>
              </p:cNvPr>
              <p:cNvSpPr txBox="1"/>
              <p:nvPr/>
            </p:nvSpPr>
            <p:spPr>
              <a:xfrm>
                <a:off x="4889395" y="5752840"/>
                <a:ext cx="1378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next event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70394F-4D9D-AB4A-AA95-9710BDC8E84B}"/>
              </a:ext>
            </a:extLst>
          </p:cNvPr>
          <p:cNvGrpSpPr/>
          <p:nvPr/>
        </p:nvGrpSpPr>
        <p:grpSpPr>
          <a:xfrm>
            <a:off x="1828800" y="3893126"/>
            <a:ext cx="2011918" cy="1221295"/>
            <a:chOff x="1828800" y="3893126"/>
            <a:chExt cx="2011918" cy="1221295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65BF8FF1-446E-EC4F-9485-A22D58A808B5}"/>
                </a:ext>
              </a:extLst>
            </p:cNvPr>
            <p:cNvSpPr/>
            <p:nvPr/>
          </p:nvSpPr>
          <p:spPr>
            <a:xfrm rot="16200000">
              <a:off x="1558636" y="4163290"/>
              <a:ext cx="1149927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12BD97-B34C-D043-96F6-C24710200A25}"/>
                </a:ext>
              </a:extLst>
            </p:cNvPr>
            <p:cNvSpPr txBox="1"/>
            <p:nvPr/>
          </p:nvSpPr>
          <p:spPr>
            <a:xfrm>
              <a:off x="2473036" y="4468090"/>
              <a:ext cx="1367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Event fired</a:t>
              </a:r>
            </a:p>
            <a:p>
              <a:r>
                <a:rPr lang="en-GB" dirty="0"/>
                <a:t>(click)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C9A830-A7BB-994F-AB26-F2D9E3F67EEE}"/>
              </a:ext>
            </a:extLst>
          </p:cNvPr>
          <p:cNvGrpSpPr/>
          <p:nvPr/>
        </p:nvGrpSpPr>
        <p:grpSpPr>
          <a:xfrm>
            <a:off x="6539345" y="3844634"/>
            <a:ext cx="3255818" cy="839467"/>
            <a:chOff x="6539345" y="3844634"/>
            <a:chExt cx="3255818" cy="839467"/>
          </a:xfrm>
        </p:grpSpPr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5F069920-8FD6-8247-BE3D-85D3750EEF1A}"/>
                </a:ext>
              </a:extLst>
            </p:cNvPr>
            <p:cNvSpPr/>
            <p:nvPr/>
          </p:nvSpPr>
          <p:spPr>
            <a:xfrm>
              <a:off x="9074727" y="3844634"/>
              <a:ext cx="720436" cy="839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FEAE60-138B-DD4F-BCAE-3EB92D19DB0D}"/>
                </a:ext>
              </a:extLst>
            </p:cNvPr>
            <p:cNvSpPr txBox="1"/>
            <p:nvPr/>
          </p:nvSpPr>
          <p:spPr>
            <a:xfrm>
              <a:off x="6539345" y="4264367"/>
              <a:ext cx="24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DOM Manipulation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78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9EAC-DF4E-DF45-9B34-8B693986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– where to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3440-D257-8246-95F2-1C31AD71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code is placed within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&lt;script&gt;</a:t>
            </a:r>
            <a:r>
              <a:rPr lang="en-GB" dirty="0"/>
              <a:t> tags.</a:t>
            </a:r>
          </a:p>
          <a:p>
            <a:r>
              <a:rPr lang="en-GB" dirty="0"/>
              <a:t>This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&lt;script&gt;</a:t>
            </a:r>
            <a:r>
              <a:rPr lang="en-GB" dirty="0"/>
              <a:t> tag can then be placed in the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&lt;head&gt;</a:t>
            </a:r>
            <a:r>
              <a:rPr lang="en-GB" dirty="0"/>
              <a:t> or the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&lt;body&gt;</a:t>
            </a:r>
            <a:r>
              <a:rPr lang="en-GB" dirty="0"/>
              <a:t>,  with advantages and disadvantages for each placement.</a:t>
            </a:r>
          </a:p>
          <a:p>
            <a:r>
              <a:rPr lang="en-GB" dirty="0"/>
              <a:t>If placed in the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&lt;head&gt;</a:t>
            </a:r>
            <a:r>
              <a:rPr lang="en-GB" dirty="0"/>
              <a:t>, it will run </a:t>
            </a:r>
            <a:r>
              <a:rPr lang="en-GB" b="1" dirty="0"/>
              <a:t>before</a:t>
            </a:r>
            <a:r>
              <a:rPr lang="en-GB" dirty="0"/>
              <a:t> the page elements are loaded.</a:t>
            </a:r>
          </a:p>
        </p:txBody>
      </p:sp>
    </p:spTree>
    <p:extLst>
      <p:ext uri="{BB962C8B-B14F-4D97-AF65-F5344CB8AC3E}">
        <p14:creationId xmlns:p14="http://schemas.microsoft.com/office/powerpoint/2010/main" val="59406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FA8F-0613-0F43-B466-ECD4C504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first </a:t>
            </a:r>
            <a:r>
              <a:rPr lang="en-GB" dirty="0" err="1"/>
              <a:t>Javascript</a:t>
            </a:r>
            <a:r>
              <a:rPr lang="en-GB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9EBE-6C1C-0946-BD3B-C8CB811F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91176"/>
          </a:xfrm>
        </p:spPr>
        <p:txBody>
          <a:bodyPr/>
          <a:lstStyle/>
          <a:p>
            <a:r>
              <a:rPr lang="en-GB" dirty="0"/>
              <a:t>Inside the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&lt;head&gt;</a:t>
            </a:r>
            <a:r>
              <a:rPr lang="en-GB" dirty="0"/>
              <a:t> tag, create a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&lt;script&gt;</a:t>
            </a:r>
            <a:r>
              <a:rPr lang="en-GB" dirty="0"/>
              <a:t> tag and type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alert</a:t>
            </a:r>
            <a:r>
              <a:rPr lang="en-GB" dirty="0">
                <a:latin typeface="Andale Mono" panose="020B0509000000000004" pitchFamily="49" charset="0"/>
              </a:rPr>
              <a:t>(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“Hello World!”</a:t>
            </a:r>
            <a:r>
              <a:rPr lang="en-GB" dirty="0">
                <a:latin typeface="Andale Mono" panose="020B0509000000000004" pitchFamily="49" charset="0"/>
              </a:rPr>
              <a:t>);</a:t>
            </a:r>
            <a:r>
              <a:rPr lang="en-GB" dirty="0"/>
              <a:t> inside.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AAE92-0DC9-5742-BCFD-14150724F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58" y="3374222"/>
            <a:ext cx="6784960" cy="239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3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2B80-A148-AB40-A5A9-6224F3EB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err="1"/>
              <a:t>Javascript</a:t>
            </a:r>
            <a:r>
              <a:rPr lang="en-GB" dirty="0"/>
              <a:t> consists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34A4-00EC-3345-BD69-3E4A907FC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most programming languages, the average </a:t>
            </a:r>
            <a:r>
              <a:rPr lang="en-GB" dirty="0" err="1"/>
              <a:t>Javascript</a:t>
            </a:r>
            <a:r>
              <a:rPr lang="en-GB" dirty="0"/>
              <a:t> code is made of:</a:t>
            </a:r>
          </a:p>
          <a:p>
            <a:pPr lvl="1"/>
            <a:r>
              <a:rPr lang="en-GB" dirty="0"/>
              <a:t>Function calls – tells the browser to perform specific actions</a:t>
            </a:r>
          </a:p>
          <a:p>
            <a:pPr lvl="1"/>
            <a:r>
              <a:rPr lang="en-GB" dirty="0"/>
              <a:t>Variable definitions – tells the browser to “remember” some data for later use</a:t>
            </a:r>
          </a:p>
          <a:p>
            <a:pPr lvl="1"/>
            <a:r>
              <a:rPr lang="en-GB" dirty="0"/>
              <a:t>Arithmetic operations – 4 + 5 = </a:t>
            </a:r>
            <a:r>
              <a:rPr lang="ja-JP" altLang="en-US"/>
              <a:t>⑨</a:t>
            </a:r>
            <a:endParaRPr lang="en-US" altLang="ja-JP" dirty="0"/>
          </a:p>
          <a:p>
            <a:pPr lvl="1"/>
            <a:r>
              <a:rPr lang="en-GB" dirty="0"/>
              <a:t>Control structures – Only execute certain actions if some conditions are met</a:t>
            </a:r>
          </a:p>
        </p:txBody>
      </p:sp>
    </p:spTree>
    <p:extLst>
      <p:ext uri="{BB962C8B-B14F-4D97-AF65-F5344CB8AC3E}">
        <p14:creationId xmlns:p14="http://schemas.microsoft.com/office/powerpoint/2010/main" val="159272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232</TotalTime>
  <Words>2039</Words>
  <Application>Microsoft Macintosh PowerPoint</Application>
  <PresentationFormat>Widescreen</PresentationFormat>
  <Paragraphs>256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ゴシック</vt:lpstr>
      <vt:lpstr>Andale Mono</vt:lpstr>
      <vt:lpstr>Apple Chancery</vt:lpstr>
      <vt:lpstr>Century Gothic</vt:lpstr>
      <vt:lpstr>Wingdings 2</vt:lpstr>
      <vt:lpstr>Quotable</vt:lpstr>
      <vt:lpstr>PowerPoint Presentation</vt:lpstr>
      <vt:lpstr>3DC Web Development Series</vt:lpstr>
      <vt:lpstr>Continuation from last week - CSS</vt:lpstr>
      <vt:lpstr>External Stylesheets</vt:lpstr>
      <vt:lpstr>Javascript</vt:lpstr>
      <vt:lpstr>Activity Cycle of a Simple Webapp</vt:lpstr>
      <vt:lpstr>Javascript – where to place</vt:lpstr>
      <vt:lpstr>Your first Javascript code</vt:lpstr>
      <vt:lpstr>What Javascript consists of</vt:lpstr>
      <vt:lpstr>How functions are called</vt:lpstr>
      <vt:lpstr>Functions - continued</vt:lpstr>
      <vt:lpstr>The alert function</vt:lpstr>
      <vt:lpstr>“Composite functions”</vt:lpstr>
      <vt:lpstr>Variables</vt:lpstr>
      <vt:lpstr>The Assignment Operator</vt:lpstr>
      <vt:lpstr>Variable Types</vt:lpstr>
      <vt:lpstr>String functions</vt:lpstr>
      <vt:lpstr>Dot notation</vt:lpstr>
      <vt:lpstr>toUpperCase and toLowerCase</vt:lpstr>
      <vt:lpstr>String concatenation</vt:lpstr>
      <vt:lpstr>replace</vt:lpstr>
      <vt:lpstr>indexOf</vt:lpstr>
      <vt:lpstr>indexOf – cont.</vt:lpstr>
      <vt:lpstr>length</vt:lpstr>
      <vt:lpstr>Activity Cycle of a Simple Webapp</vt:lpstr>
      <vt:lpstr>Events &amp; Event Listeners</vt:lpstr>
      <vt:lpstr>Event Listeners - onclick</vt:lpstr>
      <vt:lpstr>Event Listeners - onclick</vt:lpstr>
      <vt:lpstr>Accessing the DOM</vt:lpstr>
      <vt:lpstr>getElementById</vt:lpstr>
      <vt:lpstr>.value</vt:lpstr>
      <vt:lpstr>Control Structures</vt:lpstr>
      <vt:lpstr>Conditional Statements - if</vt:lpstr>
      <vt:lpstr>Writing if statements</vt:lpstr>
      <vt:lpstr>Comparison operators</vt:lpstr>
      <vt:lpstr>Logical Operators</vt:lpstr>
      <vt:lpstr>Checking if the search bar is empty</vt:lpstr>
      <vt:lpstr>Doesn’t work very well…</vt:lpstr>
      <vt:lpstr>.trim()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3DC Web Development Series</dc:title>
  <dc:creator>Microsoft Office User</dc:creator>
  <cp:lastModifiedBy>Microsoft Office User</cp:lastModifiedBy>
  <cp:revision>179</cp:revision>
  <dcterms:created xsi:type="dcterms:W3CDTF">2018-07-17T06:46:38Z</dcterms:created>
  <dcterms:modified xsi:type="dcterms:W3CDTF">2018-07-17T10:38:40Z</dcterms:modified>
</cp:coreProperties>
</file>