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5" r:id="rId2"/>
    <p:sldMasterId id="2147483667" r:id="rId3"/>
  </p:sldMasterIdLst>
  <p:notesMasterIdLst>
    <p:notesMasterId r:id="rId13"/>
  </p:notesMasterIdLst>
  <p:sldIdLst>
    <p:sldId id="256" r:id="rId4"/>
    <p:sldId id="258" r:id="rId5"/>
    <p:sldId id="262" r:id="rId6"/>
    <p:sldId id="259" r:id="rId7"/>
    <p:sldId id="260" r:id="rId8"/>
    <p:sldId id="263" r:id="rId9"/>
    <p:sldId id="264" r:id="rId10"/>
    <p:sldId id="265" r:id="rId11"/>
    <p:sldId id="261" r:id="rId12"/>
  </p:sldIdLst>
  <p:sldSz cx="9144000" cy="5143500" type="screen16x9"/>
  <p:notesSz cx="6858000" cy="9144000"/>
  <p:embeddedFontLst>
    <p:embeddedFont>
      <p:font typeface="Aptos Narrow" panose="020B0004020202020204" pitchFamily="34" charset="0"/>
      <p:regular r:id="rId14"/>
      <p:bold r:id="rId15"/>
      <p:italic r:id="rId16"/>
      <p:boldItalic r:id="rId17"/>
    </p:embeddedFont>
    <p:embeddedFont>
      <p:font typeface="Nunito" pitchFamily="2" charset="0"/>
      <p:regular r:id="rId18"/>
      <p:bold r:id="rId19"/>
      <p:italic r:id="rId20"/>
      <p:bold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h6kQY+cfZ5cx+6Jm4EGSocwzZE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customschemas.google.com/relationships/presentationmetadata" Target="meta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8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1.fntdata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>
          <a:extLst>
            <a:ext uri="{FF2B5EF4-FFF2-40B4-BE49-F238E27FC236}">
              <a16:creationId xmlns:a16="http://schemas.microsoft.com/office/drawing/2014/main" id="{E4833EB1-D471-793C-BBDA-C28FABC9B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>
            <a:extLst>
              <a:ext uri="{FF2B5EF4-FFF2-40B4-BE49-F238E27FC236}">
                <a16:creationId xmlns:a16="http://schemas.microsoft.com/office/drawing/2014/main" id="{41CCD476-F658-7467-9E8B-FFCE653305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4:notes">
            <a:extLst>
              <a:ext uri="{FF2B5EF4-FFF2-40B4-BE49-F238E27FC236}">
                <a16:creationId xmlns:a16="http://schemas.microsoft.com/office/drawing/2014/main" id="{99F0FDFE-3361-9CD8-5F12-0012EF2304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555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08A4076A-C3B8-4F91-DF3C-FDEE7630C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9453B4E9-1684-8706-C724-C75B3DB838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5:notes">
            <a:extLst>
              <a:ext uri="{FF2B5EF4-FFF2-40B4-BE49-F238E27FC236}">
                <a16:creationId xmlns:a16="http://schemas.microsoft.com/office/drawing/2014/main" id="{BB877247-AF29-C443-AE5E-65F648757C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956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DE86DF1B-2170-6AF7-6CAC-BB92FC151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0361B1EB-6D2A-0ED0-7660-4845259571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5:notes">
            <a:extLst>
              <a:ext uri="{FF2B5EF4-FFF2-40B4-BE49-F238E27FC236}">
                <a16:creationId xmlns:a16="http://schemas.microsoft.com/office/drawing/2014/main" id="{3B87972E-DF32-C632-AE63-7CC649793E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0105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7328CE20-4A32-C942-C386-98F96A877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2B314E94-7CEE-69BD-6528-F32803CC5B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5:notes">
            <a:extLst>
              <a:ext uri="{FF2B5EF4-FFF2-40B4-BE49-F238E27FC236}">
                <a16:creationId xmlns:a16="http://schemas.microsoft.com/office/drawing/2014/main" id="{2308E669-3283-7ECC-DF3C-E70351800B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1444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8"/>
          <p:cNvGrpSpPr/>
          <p:nvPr/>
        </p:nvGrpSpPr>
        <p:grpSpPr>
          <a:xfrm>
            <a:off x="-78" y="-6350"/>
            <a:ext cx="9144178" cy="5149935"/>
            <a:chOff x="-104" y="-8467"/>
            <a:chExt cx="12192237" cy="6866580"/>
          </a:xfrm>
        </p:grpSpPr>
        <p:cxnSp>
          <p:nvCxnSpPr>
            <p:cNvPr id="24" name="Google Shape;24;p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8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8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Google Shape;27;p8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8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8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4509">
                <a:alpha val="69411"/>
              </a:srgbClr>
            </a:solidFill>
            <a:ln>
              <a:noFill/>
            </a:ln>
          </p:spPr>
        </p:sp>
        <p:sp>
          <p:nvSpPr>
            <p:cNvPr id="30" name="Google Shape;30;p8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0D576">
                <a:alpha val="69411"/>
              </a:srgbClr>
            </a:solidFill>
            <a:ln>
              <a:noFill/>
            </a:ln>
          </p:spPr>
        </p:sp>
        <p:sp>
          <p:nvSpPr>
            <p:cNvPr id="31" name="Google Shape;31;p8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8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8"/>
            <p:cNvSpPr/>
            <p:nvPr/>
          </p:nvSpPr>
          <p:spPr>
            <a:xfrm rot="10800000">
              <a:off x="-104" y="54"/>
              <a:ext cx="842700" cy="56661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8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50"/>
              <a:buFont typeface="Trebuchet MS"/>
              <a:buNone/>
              <a:defRPr sz="405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2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406403" y="59278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 b="0" i="0" u="none" strike="noStrike" cap="none">
                <a:solidFill>
                  <a:srgbClr val="F0D57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 b="0" i="0" u="none" strike="noStrike" cap="none">
                <a:solidFill>
                  <a:srgbClr val="F0D57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050" b="0" i="0" u="none" strike="noStrike" cap="none">
              <a:solidFill>
                <a:srgbClr val="F0D57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406403" y="59278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 b="0" i="0" u="none" strike="noStrike" cap="none">
                <a:solidFill>
                  <a:srgbClr val="F0D57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 b="0" i="0" u="none" strike="noStrike" cap="none">
                <a:solidFill>
                  <a:srgbClr val="F0D57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514350" y="457200"/>
            <a:ext cx="6441300" cy="22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 rot="5400000">
            <a:off x="2276402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 rot="5400000">
            <a:off x="4495662" y="1937250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 rot="5400000">
            <a:off x="1186264" y="-220950"/>
            <a:ext cx="3938700" cy="52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>
            <a:alpha val="0"/>
          </a:schemeClr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79" y="0"/>
            <a:ext cx="914044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0"/>
          <p:cNvSpPr txBox="1">
            <a:spLocks noGrp="1"/>
          </p:cNvSpPr>
          <p:nvPr>
            <p:ph type="title"/>
          </p:nvPr>
        </p:nvSpPr>
        <p:spPr>
          <a:xfrm>
            <a:off x="819150" y="0"/>
            <a:ext cx="75057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6" name="Google Shape;146;p10"/>
          <p:cNvSpPr txBox="1">
            <a:spLocks noGrp="1"/>
          </p:cNvSpPr>
          <p:nvPr>
            <p:ph type="body" idx="1"/>
          </p:nvPr>
        </p:nvSpPr>
        <p:spPr>
          <a:xfrm>
            <a:off x="819150" y="885900"/>
            <a:ext cx="7505700" cy="3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10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508001" y="2025651"/>
            <a:ext cx="64476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sz="3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3817477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506809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/>
            </a:lvl1pPr>
            <a:lvl2pPr marL="914400" lvl="1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506809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3"/>
          </p:nvPr>
        </p:nvSpPr>
        <p:spPr>
          <a:xfrm>
            <a:off x="3816287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/>
            </a:lvl1pPr>
            <a:lvl2pPr marL="914400" lvl="1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4"/>
          </p:nvPr>
        </p:nvSpPr>
        <p:spPr>
          <a:xfrm>
            <a:off x="3816288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508001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570346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508001" y="2082802"/>
            <a:ext cx="2890800" cy="19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marL="914400" lvl="1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2pPr>
            <a:lvl3pPr marL="1371600" lvl="2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4pPr>
            <a:lvl5pPr marL="2286000" lvl="4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5pPr>
            <a:lvl6pPr marL="2743200" lvl="5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6pPr>
            <a:lvl7pPr marL="3200400" lvl="6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7pPr>
            <a:lvl8pPr marL="3657600" lvl="7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8pPr>
            <a:lvl9pPr marL="4114800" lvl="8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8001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18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>
            <a:spLocks noGrp="1"/>
          </p:cNvSpPr>
          <p:nvPr>
            <p:ph type="pic" idx="2"/>
          </p:nvPr>
        </p:nvSpPr>
        <p:spPr>
          <a:xfrm>
            <a:off x="508001" y="457200"/>
            <a:ext cx="6447600" cy="28842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508001" y="4025504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1pPr>
            <a:lvl2pPr marL="914400" lvl="1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7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cxnSp>
          <p:nvCxnSpPr>
            <p:cNvPr id="7" name="Google Shape;7;p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7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7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Google Shape;10;p7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7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7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4509">
                <a:alpha val="69411"/>
              </a:srgbClr>
            </a:solidFill>
            <a:ln>
              <a:noFill/>
            </a:ln>
          </p:spPr>
        </p:sp>
        <p:sp>
          <p:nvSpPr>
            <p:cNvPr id="13" name="Google Shape;13;p7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0D576">
                <a:alpha val="69411"/>
              </a:srgbClr>
            </a:solidFill>
            <a:ln>
              <a:noFill/>
            </a:ln>
          </p:spPr>
        </p:sp>
        <p:sp>
          <p:nvSpPr>
            <p:cNvPr id="14" name="Google Shape;14;p7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7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9718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►"/>
              <a:defRPr sz="13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8956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81939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►"/>
              <a:defRPr sz="10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4319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432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432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432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432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432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41" name="Google Shape;141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1"/>
          <p:cNvCxnSpPr/>
          <p:nvPr/>
        </p:nvCxnSpPr>
        <p:spPr>
          <a:xfrm flipH="1">
            <a:off x="7143375" y="0"/>
            <a:ext cx="914400" cy="5143500"/>
          </a:xfrm>
          <a:prstGeom prst="straightConnector1">
            <a:avLst/>
          </a:prstGeom>
          <a:noFill/>
          <a:ln w="9525" cap="flat" cmpd="sng">
            <a:solidFill>
              <a:srgbClr val="AF8C1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1"/>
          <p:cNvCxnSpPr/>
          <p:nvPr/>
        </p:nvCxnSpPr>
        <p:spPr>
          <a:xfrm>
            <a:off x="5520950" y="2761059"/>
            <a:ext cx="3572700" cy="238230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p1"/>
          <p:cNvSpPr/>
          <p:nvPr/>
        </p:nvSpPr>
        <p:spPr>
          <a:xfrm flipH="1">
            <a:off x="5944415" y="-6350"/>
            <a:ext cx="2255512" cy="5149850"/>
          </a:xfrm>
          <a:custGeom>
            <a:avLst/>
            <a:gdLst/>
            <a:ahLst/>
            <a:cxnLst/>
            <a:rect l="l" t="t" r="r" b="b"/>
            <a:pathLst>
              <a:path w="3007349" h="6866467" extrusionOk="0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 flipH="1">
            <a:off x="5940602" y="-6350"/>
            <a:ext cx="1942850" cy="5149850"/>
          </a:xfrm>
          <a:custGeom>
            <a:avLst/>
            <a:gdLst/>
            <a:ahLst/>
            <a:cxnLst/>
            <a:rect l="l" t="t" r="r" b="b"/>
            <a:pathLst>
              <a:path w="2573311" h="6866467" extrusionOk="0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 flipH="1">
            <a:off x="5942084" y="2286000"/>
            <a:ext cx="2444700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1372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 flipH="1">
            <a:off x="5941649" y="-6350"/>
            <a:ext cx="2143510" cy="5149850"/>
          </a:xfrm>
          <a:custGeom>
            <a:avLst/>
            <a:gdLst/>
            <a:ahLst/>
            <a:cxnLst/>
            <a:rect l="l" t="t" r="r" b="b"/>
            <a:pathLst>
              <a:path w="2858013" h="6866467" extrusionOk="0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574509">
              <a:alpha val="6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 flipH="1">
            <a:off x="5944384" y="2692400"/>
            <a:ext cx="1362900" cy="24510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 flipH="1">
            <a:off x="-1" y="-6350"/>
            <a:ext cx="6881785" cy="5149850"/>
          </a:xfrm>
          <a:custGeom>
            <a:avLst/>
            <a:gdLst/>
            <a:ahLst/>
            <a:cxnLst/>
            <a:rect l="l" t="t" r="r" b="b"/>
            <a:pathLst>
              <a:path w="9175713" h="6866467" extrusionOk="0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 txBox="1">
            <a:spLocks noGrp="1"/>
          </p:cNvSpPr>
          <p:nvPr>
            <p:ph type="subTitle" idx="1"/>
          </p:nvPr>
        </p:nvSpPr>
        <p:spPr>
          <a:xfrm>
            <a:off x="840750" y="2606382"/>
            <a:ext cx="4742100" cy="125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14"/>
              <a:buNone/>
            </a:pPr>
            <a:r>
              <a:rPr lang="en" sz="1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Scott Daniel Ellis (AR33133)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14"/>
              <a:buNone/>
            </a:pPr>
            <a:r>
              <a:rPr lang="en" sz="1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Philip Appiah (DW76815)</a:t>
            </a:r>
            <a:endParaRPr sz="17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 rot="5400000">
            <a:off x="744072" y="2453682"/>
            <a:ext cx="165600" cy="1398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606392" y="2286000"/>
            <a:ext cx="452400" cy="481800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 txBox="1">
            <a:spLocks noGrp="1"/>
          </p:cNvSpPr>
          <p:nvPr>
            <p:ph type="ctrTitle"/>
          </p:nvPr>
        </p:nvSpPr>
        <p:spPr>
          <a:xfrm>
            <a:off x="397200" y="721895"/>
            <a:ext cx="5629200" cy="183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rPr lang="en" sz="39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 Retention Optimization via A.I.</a:t>
            </a:r>
            <a:endParaRPr sz="3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" descr="A black background with a black square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3570" y="4231921"/>
            <a:ext cx="2393385" cy="55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/>
          <p:cNvSpPr txBox="1">
            <a:spLocks noGrp="1"/>
          </p:cNvSpPr>
          <p:nvPr>
            <p:ph type="title"/>
          </p:nvPr>
        </p:nvSpPr>
        <p:spPr>
          <a:xfrm>
            <a:off x="819150" y="0"/>
            <a:ext cx="75057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Overview</a:t>
            </a:r>
            <a:endParaRPr dirty="0"/>
          </a:p>
        </p:txBody>
      </p:sp>
      <p:sp>
        <p:nvSpPr>
          <p:cNvPr id="182" name="Google Shape;182;p3"/>
          <p:cNvSpPr txBox="1">
            <a:spLocks noGrp="1"/>
          </p:cNvSpPr>
          <p:nvPr>
            <p:ph type="body" idx="1"/>
          </p:nvPr>
        </p:nvSpPr>
        <p:spPr>
          <a:xfrm>
            <a:off x="819150" y="885900"/>
            <a:ext cx="7505700" cy="3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b="1" dirty="0"/>
              <a:t>Issue: </a:t>
            </a:r>
            <a:r>
              <a:rPr lang="en-US" dirty="0"/>
              <a:t>It can be difficult to identify when an employee is leaving.</a:t>
            </a: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b="1" dirty="0"/>
              <a:t>Objective: </a:t>
            </a:r>
            <a:r>
              <a:rPr lang="en-US" dirty="0"/>
              <a:t>Identify what factors lead to this.</a:t>
            </a: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 dirty="0"/>
          </a:p>
          <a:p>
            <a:pPr marL="514350" indent="-285750"/>
            <a:r>
              <a:rPr lang="en-US" dirty="0"/>
              <a:t>Data-based decision-making</a:t>
            </a:r>
          </a:p>
          <a:p>
            <a:pPr marL="971550" lvl="1" indent="-285750"/>
            <a:r>
              <a:rPr lang="en-US" i="1" dirty="0"/>
              <a:t>Constraints: </a:t>
            </a:r>
            <a:r>
              <a:rPr lang="en-US" dirty="0"/>
              <a:t>Limitations in data (scale and scope)</a:t>
            </a:r>
          </a:p>
          <a:p>
            <a:pPr marL="514350" indent="-285750"/>
            <a:r>
              <a:rPr lang="en-US" dirty="0"/>
              <a:t>A.I. predictions on historical data</a:t>
            </a:r>
          </a:p>
          <a:p>
            <a:pPr marL="971550" lvl="1" indent="-285750"/>
            <a:r>
              <a:rPr lang="en-US" i="1" dirty="0"/>
              <a:t>Constraints: </a:t>
            </a:r>
            <a:r>
              <a:rPr lang="en-US" dirty="0"/>
              <a:t>Accuracy of A.I. predictions</a:t>
            </a:r>
          </a:p>
          <a:p>
            <a:pPr marL="514350" indent="-285750"/>
            <a:r>
              <a:rPr lang="en-US" dirty="0"/>
              <a:t>Emphasis on employees who are leaving</a:t>
            </a:r>
          </a:p>
          <a:p>
            <a:pPr marL="514350" indent="-285750"/>
            <a:r>
              <a:rPr lang="en-US" dirty="0"/>
              <a:t>Our predictions are reasoning-agnostic</a:t>
            </a:r>
          </a:p>
          <a:p>
            <a:pPr marL="971550" lvl="1" indent="-285750"/>
            <a:r>
              <a:rPr lang="en-US" dirty="0"/>
              <a:t>We don’t know why employees left; not even whether they were fired or quit</a:t>
            </a:r>
          </a:p>
        </p:txBody>
      </p:sp>
      <p:sp>
        <p:nvSpPr>
          <p:cNvPr id="183" name="Google Shape;183;p3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>
          <a:extLst>
            <a:ext uri="{FF2B5EF4-FFF2-40B4-BE49-F238E27FC236}">
              <a16:creationId xmlns:a16="http://schemas.microsoft.com/office/drawing/2014/main" id="{379490DC-96DD-C317-5EF4-253D2350E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">
            <a:extLst>
              <a:ext uri="{FF2B5EF4-FFF2-40B4-BE49-F238E27FC236}">
                <a16:creationId xmlns:a16="http://schemas.microsoft.com/office/drawing/2014/main" id="{B41844BB-D6A6-ABB0-FAAA-5D1923F441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9150" y="0"/>
            <a:ext cx="75057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>
                <a:latin typeface="Arial"/>
                <a:cs typeface="Arial"/>
                <a:sym typeface="Arial"/>
              </a:rPr>
              <a:t>Data</a:t>
            </a:r>
            <a:endParaRPr dirty="0"/>
          </a:p>
        </p:txBody>
      </p:sp>
      <p:sp>
        <p:nvSpPr>
          <p:cNvPr id="190" name="Google Shape;190;p4">
            <a:extLst>
              <a:ext uri="{FF2B5EF4-FFF2-40B4-BE49-F238E27FC236}">
                <a16:creationId xmlns:a16="http://schemas.microsoft.com/office/drawing/2014/main" id="{F8C57B4F-094B-0DB1-005B-6C63B345DB4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717111-56C2-5983-FB73-B19EAE68C6C5}"/>
              </a:ext>
            </a:extLst>
          </p:cNvPr>
          <p:cNvSpPr txBox="1"/>
          <p:nvPr/>
        </p:nvSpPr>
        <p:spPr>
          <a:xfrm>
            <a:off x="1882331" y="4427500"/>
            <a:ext cx="5379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*Note: Some (&lt;0.1%) distances and reviews were missing and had to be imputed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AFF8C4-4468-0773-2CE5-4F19469FE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304459"/>
              </p:ext>
            </p:extLst>
          </p:nvPr>
        </p:nvGraphicFramePr>
        <p:xfrm>
          <a:off x="1160199" y="1298911"/>
          <a:ext cx="6823601" cy="3052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4965">
                  <a:extLst>
                    <a:ext uri="{9D8B030D-6E8A-4147-A177-3AD203B41FA5}">
                      <a16:colId xmlns:a16="http://schemas.microsoft.com/office/drawing/2014/main" val="3117587181"/>
                    </a:ext>
                  </a:extLst>
                </a:gridCol>
                <a:gridCol w="1575588">
                  <a:extLst>
                    <a:ext uri="{9D8B030D-6E8A-4147-A177-3AD203B41FA5}">
                      <a16:colId xmlns:a16="http://schemas.microsoft.com/office/drawing/2014/main" val="1647686583"/>
                    </a:ext>
                  </a:extLst>
                </a:gridCol>
                <a:gridCol w="1966524">
                  <a:extLst>
                    <a:ext uri="{9D8B030D-6E8A-4147-A177-3AD203B41FA5}">
                      <a16:colId xmlns:a16="http://schemas.microsoft.com/office/drawing/2014/main" val="2713760510"/>
                    </a:ext>
                  </a:extLst>
                </a:gridCol>
                <a:gridCol w="1966524">
                  <a:extLst>
                    <a:ext uri="{9D8B030D-6E8A-4147-A177-3AD203B41FA5}">
                      <a16:colId xmlns:a16="http://schemas.microsoft.com/office/drawing/2014/main" val="1378392093"/>
                    </a:ext>
                  </a:extLst>
                </a:gridCol>
              </a:tblGrid>
              <a:tr h="2716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Left</a:t>
                      </a:r>
                      <a:endParaRPr lang="en-US" sz="1200" b="1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651207"/>
                  </a:ext>
                </a:extLst>
              </a:tr>
              <a:tr h="271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AnnualLeaveDays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JobEngagementScore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PhysicalActivityScore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SupervisorReview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*</a:t>
                      </a:r>
                    </a:p>
                  </a:txBody>
                  <a:tcPr marL="45720" marR="45720" marT="9525" marB="0" anchor="ctr"/>
                </a:tc>
                <a:extLst>
                  <a:ext uri="{0D108BD9-81ED-4DB2-BD59-A6C34878D82A}">
                    <a16:rowId xmlns:a16="http://schemas.microsoft.com/office/drawing/2014/main" val="803702930"/>
                  </a:ext>
                </a:extLst>
              </a:tr>
              <a:tr h="4915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AttendanceRate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JobInvolvement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PreviousSalary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TeamSize</a:t>
                      </a:r>
                    </a:p>
                  </a:txBody>
                  <a:tcPr marL="45720" marR="45720" marT="9525" marB="0" anchor="ctr"/>
                </a:tc>
                <a:extLst>
                  <a:ext uri="{0D108BD9-81ED-4DB2-BD59-A6C34878D82A}">
                    <a16:rowId xmlns:a16="http://schemas.microsoft.com/office/drawing/2014/main" val="207645847"/>
                  </a:ext>
                </a:extLst>
              </a:tr>
              <a:tr h="271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Certifications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MentalWellbeingScore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ProjectComplexity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TechSkillLevel</a:t>
                      </a:r>
                    </a:p>
                  </a:txBody>
                  <a:tcPr marL="45720" marR="45720" marT="9525" marB="0" anchor="ctr"/>
                </a:tc>
                <a:extLst>
                  <a:ext uri="{0D108BD9-81ED-4DB2-BD59-A6C34878D82A}">
                    <a16:rowId xmlns:a16="http://schemas.microsoft.com/office/drawing/2014/main" val="3125922108"/>
                  </a:ext>
                </a:extLst>
              </a:tr>
              <a:tr h="4915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DepartmentCode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MentorshipReceived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Salary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TrainingHours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9525" marB="0" anchor="ctr"/>
                </a:tc>
                <a:extLst>
                  <a:ext uri="{0D108BD9-81ED-4DB2-BD59-A6C34878D82A}">
                    <a16:rowId xmlns:a16="http://schemas.microsoft.com/office/drawing/2014/main" val="798884797"/>
                  </a:ext>
                </a:extLst>
              </a:tr>
              <a:tr h="4915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Dependents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NumOfProjects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SelfReview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*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WorkLifeBalance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9525" marB="0" anchor="ctr"/>
                </a:tc>
                <a:extLst>
                  <a:ext uri="{0D108BD9-81ED-4DB2-BD59-A6C34878D82A}">
                    <a16:rowId xmlns:a16="http://schemas.microsoft.com/office/drawing/2014/main" val="1203992879"/>
                  </a:ext>
                </a:extLst>
              </a:tr>
              <a:tr h="4915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Distance*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OnsiteOpportunities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SkillDevelopmentCourses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WorkSatisfactionScore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9525" marB="0" anchor="ctr"/>
                </a:tc>
                <a:extLst>
                  <a:ext uri="{0D108BD9-81ED-4DB2-BD59-A6C34878D82A}">
                    <a16:rowId xmlns:a16="http://schemas.microsoft.com/office/drawing/2014/main" val="3641442789"/>
                  </a:ext>
                </a:extLst>
              </a:tr>
              <a:tr h="271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Gender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PeerFeedbackScore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StressLevel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YearsWorked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9525" marB="0" anchor="ctr"/>
                </a:tc>
                <a:extLst>
                  <a:ext uri="{0D108BD9-81ED-4DB2-BD59-A6C34878D82A}">
                    <a16:rowId xmlns:a16="http://schemas.microsoft.com/office/drawing/2014/main" val="147362629"/>
                  </a:ext>
                </a:extLst>
              </a:tr>
            </a:tbl>
          </a:graphicData>
        </a:graphic>
      </p:graphicFrame>
      <p:sp>
        <p:nvSpPr>
          <p:cNvPr id="6" name="Google Shape;182;p3">
            <a:extLst>
              <a:ext uri="{FF2B5EF4-FFF2-40B4-BE49-F238E27FC236}">
                <a16:creationId xmlns:a16="http://schemas.microsoft.com/office/drawing/2014/main" id="{E671D60D-53FD-0AEB-E1C3-78F4B3407D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9150" y="789650"/>
            <a:ext cx="7505700" cy="3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dirty="0"/>
              <a:t>Based on 300,000 records, we have data covering the following fields:</a:t>
            </a:r>
          </a:p>
        </p:txBody>
      </p:sp>
    </p:spTree>
    <p:extLst>
      <p:ext uri="{BB962C8B-B14F-4D97-AF65-F5344CB8AC3E}">
        <p14:creationId xmlns:p14="http://schemas.microsoft.com/office/powerpoint/2010/main" val="27030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"/>
          <p:cNvSpPr txBox="1">
            <a:spLocks noGrp="1"/>
          </p:cNvSpPr>
          <p:nvPr>
            <p:ph type="title"/>
          </p:nvPr>
        </p:nvSpPr>
        <p:spPr>
          <a:xfrm>
            <a:off x="819150" y="0"/>
            <a:ext cx="75057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Model Performance</a:t>
            </a:r>
            <a:endParaRPr dirty="0"/>
          </a:p>
        </p:txBody>
      </p:sp>
      <p:sp>
        <p:nvSpPr>
          <p:cNvPr id="189" name="Google Shape;189;p4"/>
          <p:cNvSpPr txBox="1">
            <a:spLocks noGrp="1"/>
          </p:cNvSpPr>
          <p:nvPr>
            <p:ph type="body" idx="1"/>
          </p:nvPr>
        </p:nvSpPr>
        <p:spPr>
          <a:xfrm>
            <a:off x="696344" y="885900"/>
            <a:ext cx="3786280" cy="3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14350" indent="-285750"/>
            <a:r>
              <a:rPr lang="en-US" dirty="0"/>
              <a:t>Balanced Accuracy (F1-score): 83%</a:t>
            </a:r>
          </a:p>
          <a:p>
            <a:pPr marL="514350" indent="-285750"/>
            <a:r>
              <a:rPr lang="en-US" dirty="0"/>
              <a:t>“Left” prediction accuracy (recall): 74%</a:t>
            </a:r>
          </a:p>
          <a:p>
            <a:pPr marL="514350" indent="-285750"/>
            <a:endParaRPr lang="en-US" dirty="0"/>
          </a:p>
          <a:p>
            <a:pPr marL="228600" indent="0">
              <a:buNone/>
            </a:pPr>
            <a:r>
              <a:rPr lang="en-US" dirty="0"/>
              <a:t>This indicates that our model is fairly well-performing; it is good at predicting whether an employee has left or not, given the supplied data.</a:t>
            </a:r>
          </a:p>
          <a:p>
            <a:pPr marL="228600" indent="0">
              <a:buNone/>
            </a:pPr>
            <a:endParaRPr lang="en-US" dirty="0"/>
          </a:p>
          <a:p>
            <a:pPr marL="228600" indent="0">
              <a:buNone/>
            </a:pPr>
            <a:r>
              <a:rPr lang="en-US" dirty="0"/>
              <a:t>Since our model has strong results here, it is likely that it’s decision-making process will be useful.</a:t>
            </a:r>
            <a:endParaRPr dirty="0"/>
          </a:p>
        </p:txBody>
      </p:sp>
      <p:sp>
        <p:nvSpPr>
          <p:cNvPr id="190" name="Google Shape;190;p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CA6E6DDC-44B7-4F68-CF50-F0AF7EA87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624" y="885900"/>
            <a:ext cx="4266477" cy="3486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2EFC4F-F433-AA1E-74AA-2E3D7C545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821" y="801969"/>
            <a:ext cx="5222282" cy="3894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5" name="Google Shape;195;p5"/>
          <p:cNvSpPr txBox="1">
            <a:spLocks noGrp="1"/>
          </p:cNvSpPr>
          <p:nvPr>
            <p:ph type="title"/>
          </p:nvPr>
        </p:nvSpPr>
        <p:spPr>
          <a:xfrm>
            <a:off x="819150" y="0"/>
            <a:ext cx="75057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Feature Importance</a:t>
            </a:r>
            <a:endParaRPr dirty="0"/>
          </a:p>
        </p:txBody>
      </p:sp>
      <p:sp>
        <p:nvSpPr>
          <p:cNvPr id="196" name="Google Shape;196;p5"/>
          <p:cNvSpPr txBox="1">
            <a:spLocks noGrp="1"/>
          </p:cNvSpPr>
          <p:nvPr>
            <p:ph type="body" idx="1"/>
          </p:nvPr>
        </p:nvSpPr>
        <p:spPr>
          <a:xfrm>
            <a:off x="625642" y="885899"/>
            <a:ext cx="2518180" cy="382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28600" indent="0">
              <a:buNone/>
            </a:pPr>
            <a:r>
              <a:rPr lang="en-US" sz="900" b="1" dirty="0" err="1"/>
              <a:t>SalaryGrowth</a:t>
            </a:r>
            <a:r>
              <a:rPr lang="en-US" sz="900" b="1" dirty="0"/>
              <a:t>: </a:t>
            </a:r>
            <a:r>
              <a:rPr lang="en-US" sz="900" dirty="0"/>
              <a:t>Percentage growth of current salary from previous salary.</a:t>
            </a:r>
          </a:p>
          <a:p>
            <a:pPr marL="228600" indent="0">
              <a:buNone/>
            </a:pPr>
            <a:r>
              <a:rPr lang="en-US" sz="900" b="1" dirty="0" err="1"/>
              <a:t>DepartmentCode</a:t>
            </a:r>
            <a:r>
              <a:rPr lang="en-US" sz="900" b="1" dirty="0"/>
              <a:t>: </a:t>
            </a:r>
            <a:r>
              <a:rPr lang="en-US" sz="900" dirty="0"/>
              <a:t>Categorical code representing different departments within the company.</a:t>
            </a:r>
          </a:p>
          <a:p>
            <a:pPr marL="228600" indent="0">
              <a:buNone/>
            </a:pPr>
            <a:r>
              <a:rPr lang="en-US" sz="900" b="1" dirty="0" err="1"/>
              <a:t>StressLevel</a:t>
            </a:r>
            <a:r>
              <a:rPr lang="en-US" sz="900" b="1" dirty="0"/>
              <a:t>: </a:t>
            </a:r>
            <a:r>
              <a:rPr lang="en-US" sz="900" dirty="0"/>
              <a:t>Quantitative measure of an employee's reported stress at work.</a:t>
            </a:r>
          </a:p>
          <a:p>
            <a:pPr marL="228600" indent="0">
              <a:buNone/>
            </a:pPr>
            <a:r>
              <a:rPr lang="en-US" sz="900" b="1" dirty="0" err="1"/>
              <a:t>ReviewRatio</a:t>
            </a:r>
            <a:r>
              <a:rPr lang="en-US" sz="900" b="1" dirty="0"/>
              <a:t>: </a:t>
            </a:r>
            <a:r>
              <a:rPr lang="en-US" sz="900" dirty="0"/>
              <a:t>Ratio of self-evaluation scores to supervisor evaluation scores.</a:t>
            </a:r>
          </a:p>
          <a:p>
            <a:pPr marL="228600" indent="0">
              <a:buNone/>
            </a:pPr>
            <a:r>
              <a:rPr lang="en-US" sz="900" b="1" dirty="0"/>
              <a:t>Gender: </a:t>
            </a:r>
            <a:r>
              <a:rPr lang="en-US" sz="900" dirty="0"/>
              <a:t>Categorical variable indicating the employee's gender.</a:t>
            </a:r>
          </a:p>
          <a:p>
            <a:pPr marL="228600" indent="0">
              <a:buNone/>
            </a:pPr>
            <a:r>
              <a:rPr lang="en-US" sz="900" b="1" dirty="0" err="1"/>
              <a:t>AttendanceRate</a:t>
            </a:r>
            <a:r>
              <a:rPr lang="en-US" sz="900" b="1" dirty="0"/>
              <a:t>: </a:t>
            </a:r>
            <a:r>
              <a:rPr lang="en-US" sz="900" dirty="0"/>
              <a:t>Proportion of days attended over possible workdays.</a:t>
            </a:r>
          </a:p>
          <a:p>
            <a:pPr marL="228600" indent="0">
              <a:buNone/>
            </a:pPr>
            <a:r>
              <a:rPr lang="en-US" sz="900" b="1" dirty="0" err="1"/>
              <a:t>YearsWorked</a:t>
            </a:r>
            <a:r>
              <a:rPr lang="en-US" sz="900" b="1" dirty="0"/>
              <a:t>: </a:t>
            </a:r>
            <a:r>
              <a:rPr lang="en-US" sz="900" dirty="0"/>
              <a:t>Total number of years an employee has worked for the company.</a:t>
            </a:r>
          </a:p>
          <a:p>
            <a:pPr marL="228600" indent="0">
              <a:buNone/>
            </a:pPr>
            <a:r>
              <a:rPr lang="en-US" sz="900" b="1" dirty="0"/>
              <a:t>Distance: </a:t>
            </a:r>
            <a:r>
              <a:rPr lang="en-US" sz="900" dirty="0"/>
              <a:t>Geographical distance from employee’s residence to workplace.</a:t>
            </a:r>
          </a:p>
          <a:p>
            <a:pPr marL="228600" indent="0">
              <a:buNone/>
            </a:pPr>
            <a:r>
              <a:rPr lang="en-US" sz="900" b="1" dirty="0" err="1"/>
              <a:t>TrainingHours</a:t>
            </a:r>
            <a:r>
              <a:rPr lang="en-US" sz="900" b="1" dirty="0"/>
              <a:t>: </a:t>
            </a:r>
            <a:r>
              <a:rPr lang="en-US" sz="900" dirty="0"/>
              <a:t>Number of hours an employee spent in training sessions.</a:t>
            </a:r>
          </a:p>
          <a:p>
            <a:pPr marL="228600" indent="0">
              <a:buNone/>
            </a:pPr>
            <a:r>
              <a:rPr lang="en-US" sz="900" b="1" dirty="0" err="1"/>
              <a:t>TurnoverRisk</a:t>
            </a:r>
            <a:r>
              <a:rPr lang="en-US" sz="900" b="1" dirty="0"/>
              <a:t>: </a:t>
            </a:r>
            <a:r>
              <a:rPr lang="en-US" sz="900" dirty="0"/>
              <a:t>Calculated risk of an employee leaving, based on stress and engagement scores.</a:t>
            </a:r>
            <a:endParaRPr sz="900" dirty="0"/>
          </a:p>
        </p:txBody>
      </p:sp>
      <p:sp>
        <p:nvSpPr>
          <p:cNvPr id="197" name="Google Shape;197;p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267D72D2-449A-2314-89BA-2EFBC8919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>
            <a:extLst>
              <a:ext uri="{FF2B5EF4-FFF2-40B4-BE49-F238E27FC236}">
                <a16:creationId xmlns:a16="http://schemas.microsoft.com/office/drawing/2014/main" id="{6263A167-27D0-FF28-9A80-0D812254DE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9150" y="0"/>
            <a:ext cx="75057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Actionable Features</a:t>
            </a:r>
            <a:endParaRPr dirty="0"/>
          </a:p>
        </p:txBody>
      </p:sp>
      <p:sp>
        <p:nvSpPr>
          <p:cNvPr id="197" name="Google Shape;197;p5">
            <a:extLst>
              <a:ext uri="{FF2B5EF4-FFF2-40B4-BE49-F238E27FC236}">
                <a16:creationId xmlns:a16="http://schemas.microsoft.com/office/drawing/2014/main" id="{64D0895D-BD76-8E22-0008-F8C5B2ED1EB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EE7C865-CE57-F167-7D5B-77CA02634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59" y="1028269"/>
            <a:ext cx="4257837" cy="3392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6ABB85E-CE1C-FD7B-A4E9-752F7B458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28269"/>
            <a:ext cx="4255741" cy="3390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154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9FB7C715-061F-08E0-6027-5AAE2FE42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>
            <a:extLst>
              <a:ext uri="{FF2B5EF4-FFF2-40B4-BE49-F238E27FC236}">
                <a16:creationId xmlns:a16="http://schemas.microsoft.com/office/drawing/2014/main" id="{38320F4C-E466-4934-97AD-BBE774968C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9150" y="0"/>
            <a:ext cx="75057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Indirectly Actionable Features</a:t>
            </a:r>
            <a:endParaRPr dirty="0"/>
          </a:p>
        </p:txBody>
      </p:sp>
      <p:sp>
        <p:nvSpPr>
          <p:cNvPr id="197" name="Google Shape;197;p5">
            <a:extLst>
              <a:ext uri="{FF2B5EF4-FFF2-40B4-BE49-F238E27FC236}">
                <a16:creationId xmlns:a16="http://schemas.microsoft.com/office/drawing/2014/main" id="{8BFF5649-6365-175F-FBFA-EFC0E051675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14D69C-D637-7E6C-7776-68D2E6B2E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62" y="1028269"/>
            <a:ext cx="4257838" cy="3392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F3D01B-7AD1-5DC1-11DD-8C16B8227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28269"/>
            <a:ext cx="4257838" cy="3392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652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AF6CB1A7-5B7C-B3D4-B59C-5E1360C7F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>
            <a:extLst>
              <a:ext uri="{FF2B5EF4-FFF2-40B4-BE49-F238E27FC236}">
                <a16:creationId xmlns:a16="http://schemas.microsoft.com/office/drawing/2014/main" id="{66EC7789-C388-282D-EDB1-3B1CD3D09C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9150" y="0"/>
            <a:ext cx="75057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Other Features</a:t>
            </a:r>
            <a:endParaRPr dirty="0"/>
          </a:p>
        </p:txBody>
      </p:sp>
      <p:sp>
        <p:nvSpPr>
          <p:cNvPr id="197" name="Google Shape;197;p5">
            <a:extLst>
              <a:ext uri="{FF2B5EF4-FFF2-40B4-BE49-F238E27FC236}">
                <a16:creationId xmlns:a16="http://schemas.microsoft.com/office/drawing/2014/main" id="{9A7D61DB-A532-14BB-8BFD-9616BE8DA38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D0453A-F491-08D7-F0C7-2F155D143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20" y="759328"/>
            <a:ext cx="5008575" cy="3990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CE34BD8-88FF-CD28-D647-F57ED1A9C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028971"/>
              </p:ext>
            </p:extLst>
          </p:nvPr>
        </p:nvGraphicFramePr>
        <p:xfrm>
          <a:off x="6057041" y="734885"/>
          <a:ext cx="2267809" cy="3990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5429">
                  <a:extLst>
                    <a:ext uri="{9D8B030D-6E8A-4147-A177-3AD203B41FA5}">
                      <a16:colId xmlns:a16="http://schemas.microsoft.com/office/drawing/2014/main" val="394779370"/>
                    </a:ext>
                  </a:extLst>
                </a:gridCol>
                <a:gridCol w="662380">
                  <a:extLst>
                    <a:ext uri="{9D8B030D-6E8A-4147-A177-3AD203B41FA5}">
                      <a16:colId xmlns:a16="http://schemas.microsoft.com/office/drawing/2014/main" val="4242663698"/>
                    </a:ext>
                  </a:extLst>
                </a:gridCol>
              </a:tblGrid>
              <a:tr h="193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“Low Importance” Features</a:t>
                      </a:r>
                      <a:endParaRPr lang="en-US" sz="600" b="1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Importance</a:t>
                      </a:r>
                      <a:endParaRPr lang="en-US" sz="600" b="1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extLst>
                  <a:ext uri="{0D108BD9-81ED-4DB2-BD59-A6C34878D82A}">
                    <a16:rowId xmlns:a16="http://schemas.microsoft.com/office/drawing/2014/main" val="1875952212"/>
                  </a:ext>
                </a:extLst>
              </a:tr>
              <a:tr h="10848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AttendanceRate</a:t>
                      </a:r>
                      <a:endParaRPr lang="en-US" sz="6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2.62%</a:t>
                      </a:r>
                      <a:endParaRPr lang="en-US" sz="6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extLst>
                  <a:ext uri="{0D108BD9-81ED-4DB2-BD59-A6C34878D82A}">
                    <a16:rowId xmlns:a16="http://schemas.microsoft.com/office/drawing/2014/main" val="4226040273"/>
                  </a:ext>
                </a:extLst>
              </a:tr>
              <a:tr h="10848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YearsWorked</a:t>
                      </a:r>
                      <a:endParaRPr lang="en-US" sz="6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2.46%</a:t>
                      </a:r>
                      <a:endParaRPr lang="en-US" sz="6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extLst>
                  <a:ext uri="{0D108BD9-81ED-4DB2-BD59-A6C34878D82A}">
                    <a16:rowId xmlns:a16="http://schemas.microsoft.com/office/drawing/2014/main" val="1603798050"/>
                  </a:ext>
                </a:extLst>
              </a:tr>
              <a:tr h="10848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Gender</a:t>
                      </a:r>
                      <a:endParaRPr lang="en-US" sz="6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1.85%</a:t>
                      </a:r>
                      <a:endParaRPr lang="en-US" sz="6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extLst>
                  <a:ext uri="{0D108BD9-81ED-4DB2-BD59-A6C34878D82A}">
                    <a16:rowId xmlns:a16="http://schemas.microsoft.com/office/drawing/2014/main" val="441421193"/>
                  </a:ext>
                </a:extLst>
              </a:tr>
              <a:tr h="10848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TrainingHours</a:t>
                      </a:r>
                      <a:endParaRPr lang="en-US" sz="6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1.83%</a:t>
                      </a:r>
                      <a:endParaRPr lang="en-US" sz="6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extLst>
                  <a:ext uri="{0D108BD9-81ED-4DB2-BD59-A6C34878D82A}">
                    <a16:rowId xmlns:a16="http://schemas.microsoft.com/office/drawing/2014/main" val="2979595010"/>
                  </a:ext>
                </a:extLst>
              </a:tr>
              <a:tr h="10848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TurnoverRisk</a:t>
                      </a:r>
                      <a:endParaRPr lang="en-US" sz="6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1.65%</a:t>
                      </a:r>
                      <a:endParaRPr lang="en-US" sz="6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extLst>
                  <a:ext uri="{0D108BD9-81ED-4DB2-BD59-A6C34878D82A}">
                    <a16:rowId xmlns:a16="http://schemas.microsoft.com/office/drawing/2014/main" val="1867777784"/>
                  </a:ext>
                </a:extLst>
              </a:tr>
              <a:tr h="10848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DependentsImpact</a:t>
                      </a:r>
                      <a:endParaRPr lang="en-US" sz="6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1.52%</a:t>
                      </a:r>
                      <a:endParaRPr lang="en-US" sz="6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extLst>
                  <a:ext uri="{0D108BD9-81ED-4DB2-BD59-A6C34878D82A}">
                    <a16:rowId xmlns:a16="http://schemas.microsoft.com/office/drawing/2014/main" val="2674874986"/>
                  </a:ext>
                </a:extLst>
              </a:tr>
              <a:tr h="10848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OverallHealthScore</a:t>
                      </a:r>
                      <a:endParaRPr lang="en-US" sz="6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1.32%</a:t>
                      </a:r>
                      <a:endParaRPr lang="en-US" sz="6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extLst>
                  <a:ext uri="{0D108BD9-81ED-4DB2-BD59-A6C34878D82A}">
                    <a16:rowId xmlns:a16="http://schemas.microsoft.com/office/drawing/2014/main" val="1092723481"/>
                  </a:ext>
                </a:extLst>
              </a:tr>
              <a:tr h="10848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FeedbackToSatisfactionRatio</a:t>
                      </a:r>
                      <a:endParaRPr lang="en-US" sz="6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1.30%</a:t>
                      </a:r>
                      <a:endParaRPr lang="en-US" sz="6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extLst>
                  <a:ext uri="{0D108BD9-81ED-4DB2-BD59-A6C34878D82A}">
                    <a16:rowId xmlns:a16="http://schemas.microsoft.com/office/drawing/2014/main" val="2152669794"/>
                  </a:ext>
                </a:extLst>
              </a:tr>
              <a:tr h="10848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NumOfProjects</a:t>
                      </a:r>
                      <a:endParaRPr lang="en-US" sz="6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1.29%</a:t>
                      </a:r>
                      <a:endParaRPr lang="en-US" sz="6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extLst>
                  <a:ext uri="{0D108BD9-81ED-4DB2-BD59-A6C34878D82A}">
                    <a16:rowId xmlns:a16="http://schemas.microsoft.com/office/drawing/2014/main" val="1500951890"/>
                  </a:ext>
                </a:extLst>
              </a:tr>
              <a:tr h="10848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TeamSize</a:t>
                      </a:r>
                      <a:endParaRPr lang="en-US" sz="6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1.29%</a:t>
                      </a:r>
                      <a:endParaRPr lang="en-US" sz="6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extLst>
                  <a:ext uri="{0D108BD9-81ED-4DB2-BD59-A6C34878D82A}">
                    <a16:rowId xmlns:a16="http://schemas.microsoft.com/office/drawing/2014/main" val="3297873213"/>
                  </a:ext>
                </a:extLst>
              </a:tr>
              <a:tr h="10848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TrainingParticipationRate</a:t>
                      </a:r>
                      <a:endParaRPr lang="en-US" sz="6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1.29%</a:t>
                      </a:r>
                      <a:endParaRPr lang="en-US" sz="6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extLst>
                  <a:ext uri="{0D108BD9-81ED-4DB2-BD59-A6C34878D82A}">
                    <a16:rowId xmlns:a16="http://schemas.microsoft.com/office/drawing/2014/main" val="384845965"/>
                  </a:ext>
                </a:extLst>
              </a:tr>
              <a:tr h="10848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TrainingEngagementScore</a:t>
                      </a:r>
                      <a:endParaRPr lang="en-US" sz="6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1.23%</a:t>
                      </a:r>
                      <a:endParaRPr lang="en-US" sz="6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extLst>
                  <a:ext uri="{0D108BD9-81ED-4DB2-BD59-A6C34878D82A}">
                    <a16:rowId xmlns:a16="http://schemas.microsoft.com/office/drawing/2014/main" val="4042318229"/>
                  </a:ext>
                </a:extLst>
              </a:tr>
              <a:tr h="10848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StressEngagementInteraction</a:t>
                      </a:r>
                      <a:endParaRPr lang="en-US" sz="6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1.11%</a:t>
                      </a:r>
                      <a:endParaRPr lang="en-US" sz="6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extLst>
                  <a:ext uri="{0D108BD9-81ED-4DB2-BD59-A6C34878D82A}">
                    <a16:rowId xmlns:a16="http://schemas.microsoft.com/office/drawing/2014/main" val="1906117178"/>
                  </a:ext>
                </a:extLst>
              </a:tr>
              <a:tr h="10848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AnnualLeaveDays</a:t>
                      </a:r>
                      <a:endParaRPr lang="en-US" sz="6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1.06%</a:t>
                      </a:r>
                      <a:endParaRPr lang="en-US" sz="6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extLst>
                  <a:ext uri="{0D108BD9-81ED-4DB2-BD59-A6C34878D82A}">
                    <a16:rowId xmlns:a16="http://schemas.microsoft.com/office/drawing/2014/main" val="1144417196"/>
                  </a:ext>
                </a:extLst>
              </a:tr>
              <a:tr h="10848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MentalWellbeingScore</a:t>
                      </a:r>
                      <a:endParaRPr lang="en-US" sz="6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1.05%</a:t>
                      </a:r>
                      <a:endParaRPr lang="en-US" sz="6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extLst>
                  <a:ext uri="{0D108BD9-81ED-4DB2-BD59-A6C34878D82A}">
                    <a16:rowId xmlns:a16="http://schemas.microsoft.com/office/drawing/2014/main" val="2132533555"/>
                  </a:ext>
                </a:extLst>
              </a:tr>
              <a:tr h="10848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PhysicalActivityScore</a:t>
                      </a:r>
                      <a:endParaRPr lang="en-US" sz="6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0.98%</a:t>
                      </a:r>
                      <a:endParaRPr lang="en-US" sz="6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extLst>
                  <a:ext uri="{0D108BD9-81ED-4DB2-BD59-A6C34878D82A}">
                    <a16:rowId xmlns:a16="http://schemas.microsoft.com/office/drawing/2014/main" val="480375063"/>
                  </a:ext>
                </a:extLst>
              </a:tr>
              <a:tr h="10848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EngagementIndex</a:t>
                      </a:r>
                      <a:endParaRPr lang="en-US" sz="6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0.93%</a:t>
                      </a:r>
                      <a:endParaRPr lang="en-US" sz="6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extLst>
                  <a:ext uri="{0D108BD9-81ED-4DB2-BD59-A6C34878D82A}">
                    <a16:rowId xmlns:a16="http://schemas.microsoft.com/office/drawing/2014/main" val="4051576771"/>
                  </a:ext>
                </a:extLst>
              </a:tr>
              <a:tr h="10848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LeaveUtilizationRate</a:t>
                      </a:r>
                      <a:endParaRPr lang="en-US" sz="6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0.89%</a:t>
                      </a:r>
                      <a:endParaRPr lang="en-US" sz="6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extLst>
                  <a:ext uri="{0D108BD9-81ED-4DB2-BD59-A6C34878D82A}">
                    <a16:rowId xmlns:a16="http://schemas.microsoft.com/office/drawing/2014/main" val="1453710160"/>
                  </a:ext>
                </a:extLst>
              </a:tr>
              <a:tr h="10848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WorkLifeBalance</a:t>
                      </a:r>
                      <a:endParaRPr lang="en-US" sz="6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0.82%</a:t>
                      </a:r>
                      <a:endParaRPr lang="en-US" sz="6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extLst>
                  <a:ext uri="{0D108BD9-81ED-4DB2-BD59-A6C34878D82A}">
                    <a16:rowId xmlns:a16="http://schemas.microsoft.com/office/drawing/2014/main" val="2044182765"/>
                  </a:ext>
                </a:extLst>
              </a:tr>
              <a:tr h="10848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AverageEngagementScore</a:t>
                      </a:r>
                      <a:endParaRPr lang="en-US" sz="6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0.79%</a:t>
                      </a:r>
                      <a:endParaRPr lang="en-US" sz="6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extLst>
                  <a:ext uri="{0D108BD9-81ED-4DB2-BD59-A6C34878D82A}">
                    <a16:rowId xmlns:a16="http://schemas.microsoft.com/office/drawing/2014/main" val="1854949933"/>
                  </a:ext>
                </a:extLst>
              </a:tr>
              <a:tr h="10848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TechSkillLevel</a:t>
                      </a:r>
                      <a:endParaRPr lang="en-US" sz="6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0.77%</a:t>
                      </a:r>
                      <a:endParaRPr lang="en-US" sz="6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extLst>
                  <a:ext uri="{0D108BD9-81ED-4DB2-BD59-A6C34878D82A}">
                    <a16:rowId xmlns:a16="http://schemas.microsoft.com/office/drawing/2014/main" val="3270391513"/>
                  </a:ext>
                </a:extLst>
              </a:tr>
              <a:tr h="10848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Certifications</a:t>
                      </a:r>
                      <a:endParaRPr lang="en-US" sz="6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0.76%</a:t>
                      </a:r>
                      <a:endParaRPr lang="en-US" sz="6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extLst>
                  <a:ext uri="{0D108BD9-81ED-4DB2-BD59-A6C34878D82A}">
                    <a16:rowId xmlns:a16="http://schemas.microsoft.com/office/drawing/2014/main" val="235314436"/>
                  </a:ext>
                </a:extLst>
              </a:tr>
              <a:tr h="10848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JobInvolvement</a:t>
                      </a:r>
                      <a:endParaRPr lang="en-US" sz="6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0.75%</a:t>
                      </a:r>
                      <a:endParaRPr lang="en-US" sz="6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extLst>
                  <a:ext uri="{0D108BD9-81ED-4DB2-BD59-A6C34878D82A}">
                    <a16:rowId xmlns:a16="http://schemas.microsoft.com/office/drawing/2014/main" val="1887598949"/>
                  </a:ext>
                </a:extLst>
              </a:tr>
              <a:tr h="10848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ProjectComplexity</a:t>
                      </a:r>
                      <a:endParaRPr lang="en-US" sz="6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0.73%</a:t>
                      </a:r>
                      <a:endParaRPr lang="en-US" sz="6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extLst>
                  <a:ext uri="{0D108BD9-81ED-4DB2-BD59-A6C34878D82A}">
                    <a16:rowId xmlns:a16="http://schemas.microsoft.com/office/drawing/2014/main" val="1419023737"/>
                  </a:ext>
                </a:extLst>
              </a:tr>
              <a:tr h="10848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JobEngagementScore</a:t>
                      </a:r>
                      <a:endParaRPr lang="en-US" sz="6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0.66%</a:t>
                      </a:r>
                      <a:endParaRPr lang="en-US" sz="6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extLst>
                  <a:ext uri="{0D108BD9-81ED-4DB2-BD59-A6C34878D82A}">
                    <a16:rowId xmlns:a16="http://schemas.microsoft.com/office/drawing/2014/main" val="3053679955"/>
                  </a:ext>
                </a:extLst>
              </a:tr>
              <a:tr h="10848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PreviousSalary</a:t>
                      </a:r>
                      <a:endParaRPr lang="en-US" sz="6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0.65%</a:t>
                      </a:r>
                      <a:endParaRPr lang="en-US" sz="6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extLst>
                  <a:ext uri="{0D108BD9-81ED-4DB2-BD59-A6C34878D82A}">
                    <a16:rowId xmlns:a16="http://schemas.microsoft.com/office/drawing/2014/main" val="2098566822"/>
                  </a:ext>
                </a:extLst>
              </a:tr>
              <a:tr h="10848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Salary</a:t>
                      </a:r>
                      <a:endParaRPr lang="en-US" sz="6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0.63%</a:t>
                      </a:r>
                      <a:endParaRPr lang="en-US" sz="6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extLst>
                  <a:ext uri="{0D108BD9-81ED-4DB2-BD59-A6C34878D82A}">
                    <a16:rowId xmlns:a16="http://schemas.microsoft.com/office/drawing/2014/main" val="2471956368"/>
                  </a:ext>
                </a:extLst>
              </a:tr>
              <a:tr h="10848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Dependents</a:t>
                      </a:r>
                      <a:endParaRPr lang="en-US" sz="6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0.55%</a:t>
                      </a:r>
                      <a:endParaRPr lang="en-US" sz="6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extLst>
                  <a:ext uri="{0D108BD9-81ED-4DB2-BD59-A6C34878D82A}">
                    <a16:rowId xmlns:a16="http://schemas.microsoft.com/office/drawing/2014/main" val="2386627798"/>
                  </a:ext>
                </a:extLst>
              </a:tr>
              <a:tr h="10848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WorkSatisfactionScore</a:t>
                      </a:r>
                      <a:endParaRPr lang="en-US" sz="6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0.50%</a:t>
                      </a:r>
                      <a:endParaRPr lang="en-US" sz="6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extLst>
                  <a:ext uri="{0D108BD9-81ED-4DB2-BD59-A6C34878D82A}">
                    <a16:rowId xmlns:a16="http://schemas.microsoft.com/office/drawing/2014/main" val="2902413952"/>
                  </a:ext>
                </a:extLst>
              </a:tr>
              <a:tr h="10848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PeerFeedbackScore</a:t>
                      </a:r>
                      <a:endParaRPr lang="en-US" sz="6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0.45%</a:t>
                      </a:r>
                      <a:endParaRPr lang="en-US" sz="6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extLst>
                  <a:ext uri="{0D108BD9-81ED-4DB2-BD59-A6C34878D82A}">
                    <a16:rowId xmlns:a16="http://schemas.microsoft.com/office/drawing/2014/main" val="4121737759"/>
                  </a:ext>
                </a:extLst>
              </a:tr>
              <a:tr h="10848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OnsiteOpportunities</a:t>
                      </a:r>
                      <a:endParaRPr lang="en-US" sz="6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0.28%</a:t>
                      </a:r>
                      <a:endParaRPr lang="en-US" sz="6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extLst>
                  <a:ext uri="{0D108BD9-81ED-4DB2-BD59-A6C34878D82A}">
                    <a16:rowId xmlns:a16="http://schemas.microsoft.com/office/drawing/2014/main" val="260665990"/>
                  </a:ext>
                </a:extLst>
              </a:tr>
              <a:tr h="10848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MentorshipReceived</a:t>
                      </a:r>
                      <a:endParaRPr lang="en-US" sz="6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0.28%</a:t>
                      </a:r>
                      <a:endParaRPr lang="en-US" sz="6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extLst>
                  <a:ext uri="{0D108BD9-81ED-4DB2-BD59-A6C34878D82A}">
                    <a16:rowId xmlns:a16="http://schemas.microsoft.com/office/drawing/2014/main" val="245897990"/>
                  </a:ext>
                </a:extLst>
              </a:tr>
              <a:tr h="10848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SelfReview</a:t>
                      </a:r>
                      <a:endParaRPr lang="en-US" sz="6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0.27%</a:t>
                      </a:r>
                      <a:endParaRPr lang="en-US" sz="6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extLst>
                  <a:ext uri="{0D108BD9-81ED-4DB2-BD59-A6C34878D82A}">
                    <a16:rowId xmlns:a16="http://schemas.microsoft.com/office/drawing/2014/main" val="726052454"/>
                  </a:ext>
                </a:extLst>
              </a:tr>
              <a:tr h="10848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SupervisorReview</a:t>
                      </a:r>
                      <a:endParaRPr lang="en-US" sz="6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0.27%</a:t>
                      </a:r>
                      <a:endParaRPr lang="en-US" sz="6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extLst>
                  <a:ext uri="{0D108BD9-81ED-4DB2-BD59-A6C34878D82A}">
                    <a16:rowId xmlns:a16="http://schemas.microsoft.com/office/drawing/2014/main" val="2002053909"/>
                  </a:ext>
                </a:extLst>
              </a:tr>
              <a:tr h="10848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SkillDevelopmentCourses</a:t>
                      </a:r>
                      <a:endParaRPr lang="en-US" sz="6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0.22%</a:t>
                      </a:r>
                      <a:endParaRPr lang="en-US" sz="6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marT="4710" marB="0" anchor="ctr"/>
                </a:tc>
                <a:extLst>
                  <a:ext uri="{0D108BD9-81ED-4DB2-BD59-A6C34878D82A}">
                    <a16:rowId xmlns:a16="http://schemas.microsoft.com/office/drawing/2014/main" val="1326153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756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6"/>
          <p:cNvCxnSpPr/>
          <p:nvPr/>
        </p:nvCxnSpPr>
        <p:spPr>
          <a:xfrm flipH="1">
            <a:off x="7143375" y="0"/>
            <a:ext cx="914400" cy="5143500"/>
          </a:xfrm>
          <a:prstGeom prst="straightConnector1">
            <a:avLst/>
          </a:prstGeom>
          <a:noFill/>
          <a:ln w="9525" cap="flat" cmpd="sng">
            <a:solidFill>
              <a:srgbClr val="AF8C1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4" name="Google Shape;204;p6"/>
          <p:cNvCxnSpPr/>
          <p:nvPr/>
        </p:nvCxnSpPr>
        <p:spPr>
          <a:xfrm>
            <a:off x="5520950" y="2761059"/>
            <a:ext cx="3572700" cy="238230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5" name="Google Shape;205;p6"/>
          <p:cNvSpPr/>
          <p:nvPr/>
        </p:nvSpPr>
        <p:spPr>
          <a:xfrm flipH="1">
            <a:off x="5944415" y="-6350"/>
            <a:ext cx="2255512" cy="5149850"/>
          </a:xfrm>
          <a:custGeom>
            <a:avLst/>
            <a:gdLst/>
            <a:ahLst/>
            <a:cxnLst/>
            <a:rect l="l" t="t" r="r" b="b"/>
            <a:pathLst>
              <a:path w="3007349" h="6866467" extrusionOk="0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6"/>
          <p:cNvSpPr/>
          <p:nvPr/>
        </p:nvSpPr>
        <p:spPr>
          <a:xfrm flipH="1">
            <a:off x="5940602" y="-6350"/>
            <a:ext cx="1942850" cy="5149850"/>
          </a:xfrm>
          <a:custGeom>
            <a:avLst/>
            <a:gdLst/>
            <a:ahLst/>
            <a:cxnLst/>
            <a:rect l="l" t="t" r="r" b="b"/>
            <a:pathLst>
              <a:path w="2573311" h="6866467" extrusionOk="0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6"/>
          <p:cNvSpPr/>
          <p:nvPr/>
        </p:nvSpPr>
        <p:spPr>
          <a:xfrm flipH="1">
            <a:off x="5942084" y="2286000"/>
            <a:ext cx="2444700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1372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6"/>
          <p:cNvSpPr/>
          <p:nvPr/>
        </p:nvSpPr>
        <p:spPr>
          <a:xfrm flipH="1">
            <a:off x="5941649" y="-6350"/>
            <a:ext cx="2143510" cy="5149850"/>
          </a:xfrm>
          <a:custGeom>
            <a:avLst/>
            <a:gdLst/>
            <a:ahLst/>
            <a:cxnLst/>
            <a:rect l="l" t="t" r="r" b="b"/>
            <a:pathLst>
              <a:path w="2858013" h="6866467" extrusionOk="0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574509">
              <a:alpha val="6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6"/>
          <p:cNvSpPr/>
          <p:nvPr/>
        </p:nvSpPr>
        <p:spPr>
          <a:xfrm flipH="1">
            <a:off x="5944384" y="2692400"/>
            <a:ext cx="1362900" cy="24510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6"/>
          <p:cNvSpPr/>
          <p:nvPr/>
        </p:nvSpPr>
        <p:spPr>
          <a:xfrm flipH="1">
            <a:off x="-1" y="-6350"/>
            <a:ext cx="6881785" cy="5149850"/>
          </a:xfrm>
          <a:custGeom>
            <a:avLst/>
            <a:gdLst/>
            <a:ahLst/>
            <a:cxnLst/>
            <a:rect l="l" t="t" r="r" b="b"/>
            <a:pathLst>
              <a:path w="9175713" h="6866467" extrusionOk="0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6"/>
          <p:cNvSpPr/>
          <p:nvPr/>
        </p:nvSpPr>
        <p:spPr>
          <a:xfrm rot="5400000">
            <a:off x="744072" y="2453682"/>
            <a:ext cx="165600" cy="1398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6"/>
          <p:cNvSpPr/>
          <p:nvPr/>
        </p:nvSpPr>
        <p:spPr>
          <a:xfrm>
            <a:off x="606392" y="2286000"/>
            <a:ext cx="452400" cy="481800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"/>
          <p:cNvSpPr txBox="1">
            <a:spLocks noGrp="1"/>
          </p:cNvSpPr>
          <p:nvPr>
            <p:ph type="ctrTitle"/>
          </p:nvPr>
        </p:nvSpPr>
        <p:spPr>
          <a:xfrm>
            <a:off x="424700" y="872101"/>
            <a:ext cx="56292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rPr lang="en" sz="4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Questions? </a:t>
            </a:r>
            <a:endParaRPr sz="4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Custom 1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E6B91E"/>
      </a:accent1>
      <a:accent2>
        <a:srgbClr val="755D0C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00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470</Words>
  <Application>Microsoft Office PowerPoint</Application>
  <PresentationFormat>On-screen Show (16:9)</PresentationFormat>
  <Paragraphs>149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Aptos Narrow</vt:lpstr>
      <vt:lpstr>Nunito</vt:lpstr>
      <vt:lpstr>Trebuchet MS</vt:lpstr>
      <vt:lpstr>Arial</vt:lpstr>
      <vt:lpstr>Noto Sans Symbols</vt:lpstr>
      <vt:lpstr>Calibri</vt:lpstr>
      <vt:lpstr>Facet</vt:lpstr>
      <vt:lpstr>Shift</vt:lpstr>
      <vt:lpstr>Shift</vt:lpstr>
      <vt:lpstr>Employee Retention Optimization via A.I.</vt:lpstr>
      <vt:lpstr>Overview</vt:lpstr>
      <vt:lpstr>Data</vt:lpstr>
      <vt:lpstr>Model Performance</vt:lpstr>
      <vt:lpstr>Feature Importance</vt:lpstr>
      <vt:lpstr>Actionable Features</vt:lpstr>
      <vt:lpstr>Indirectly Actionable Features</vt:lpstr>
      <vt:lpstr>Other Features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Scott Ellis</dc:creator>
  <cp:lastModifiedBy>Scott Ellis</cp:lastModifiedBy>
  <cp:revision>11</cp:revision>
  <dcterms:modified xsi:type="dcterms:W3CDTF">2024-11-04T23:20:00Z</dcterms:modified>
</cp:coreProperties>
</file>