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78"/>
    <p:restoredTop sz="96327"/>
  </p:normalViewPr>
  <p:slideViewPr>
    <p:cSldViewPr snapToGrid="0">
      <p:cViewPr>
        <p:scale>
          <a:sx n="199" d="100"/>
          <a:sy n="199" d="100"/>
        </p:scale>
        <p:origin x="2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BEC-AFCD-C9D3-0109-3C3CD01E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AE2BE-FA56-23DF-9310-5FB87847C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C0B4-C03D-48B4-8FC9-E1F9DDE3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5679-6436-E91C-315F-1A838D0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9709-D510-9AE4-0F25-8A27A51C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C56-76BD-94B1-7FD7-696844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DD276-61C4-7CA8-E5C1-D78CC838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DF62-3A47-A1AB-C5C1-7E21D21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59CA-0A03-8877-8982-F2A0D543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A4E2-A371-B295-150B-39FB9B5E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22E61-5D60-F7D1-56DA-8486759F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9F893-05A9-BF9A-E49C-3AF887FC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F6C4-6F0B-71DC-997B-78C91649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EA54-84B8-07F1-EF8C-E33276E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F688-3285-74F4-5A7F-52C7991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ECA-03FA-4AB1-D311-86746FF3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59C-E0B8-BE84-1502-F3D1CDFB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81CD-A8BE-BF6A-AB04-11FF7379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DAF4-56BC-5226-594F-F996E4B3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A6D6-6EFA-9A9D-9D2B-A51E0F21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188-AF06-B026-9C5C-D8C3A9FA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6D2C-219C-548A-9E93-7EE2B20F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F355-1BB3-981F-6DD6-2C629B7F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CB7B-E415-5BA7-7897-77D18292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5343-5C8B-2CF1-BECB-6CFD206B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1CF-FB49-914E-495A-4DEBD89C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8A8D-A8CA-E7AD-D60A-A2E1BE7F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4B9B-FA2C-47E2-2848-5D6A0426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0FC9-5B56-D10A-0A1F-4AF21B0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A6FA-312B-8BD1-CCDE-01C4B00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C8E-2B9F-565C-A068-2C2D1379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780B-E6AF-DBB0-0DEF-A4479004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A456-B192-9C88-AFC9-DC1CEA3D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3472-6278-2A36-C5E1-9DC58BE8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6E116-FB86-A2BD-5E35-59582BE39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DDB3-F9AF-3C61-D911-63D4BF00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90A57-6C04-7E2E-EB1C-B7BC4A0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1BF53-35DB-40DE-2390-3F1518A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9F586-F036-C4FB-3BD5-E3BAE898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EDC-F2DC-E17F-AF58-AAA7DF0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A76BB-5EFF-2454-DC95-B10F1947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72EF0-7BAF-AF6C-FFC4-6B0C2D8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938C-0A61-31A4-67AE-A9D0B77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680CE-DEAD-3919-F216-6C482E2A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A5C2-3FFF-55A4-D9E9-9CCB2D35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AC2F-0A02-7A80-3F30-B264467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ADE-C854-1FF9-80D6-87D89250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31D9-4EEB-991C-7F89-B3E243A81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5BE89-1830-96E3-C1E0-4C029D47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34E4C-1904-BFE4-C54C-E1B9B3DB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95EB-9D41-4BF1-381A-54B1628C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6334-496B-FAD6-6D46-0BE3A6E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4F73-B442-7A7B-EFC3-6C8E7C1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B4BB3-F493-9E5E-97B1-927AFBF7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D8289-2D09-4B31-DC6A-1D036A2E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1361-4157-4E60-265F-1D3371DB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E593-1C89-00A3-1C1F-11493DEC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09A9-55DE-D487-6683-77E3FA6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374BB-DA18-5223-DF7C-BC49F69E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E215-9470-E887-A249-71B91AAA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4DCC-D850-0C77-EDD9-063295E04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3742-D71A-55CB-B23D-D03EFBBCB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1141-EE85-D287-2AD1-CFBA21A2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51FCC-7399-509B-54F4-95243140CFF0}"/>
              </a:ext>
            </a:extLst>
          </p:cNvPr>
          <p:cNvSpPr/>
          <p:nvPr/>
        </p:nvSpPr>
        <p:spPr>
          <a:xfrm>
            <a:off x="91444" y="1031967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precursor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A94ED-9825-50A7-7927-0D4922648C92}"/>
              </a:ext>
            </a:extLst>
          </p:cNvPr>
          <p:cNvSpPr/>
          <p:nvPr/>
        </p:nvSpPr>
        <p:spPr>
          <a:xfrm>
            <a:off x="91442" y="2895602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Adduct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0933E-84A4-7802-7C44-E93732F72384}"/>
              </a:ext>
            </a:extLst>
          </p:cNvPr>
          <p:cNvSpPr/>
          <p:nvPr/>
        </p:nvSpPr>
        <p:spPr>
          <a:xfrm>
            <a:off x="91443" y="4759237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Isobaric mass check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51DB701-D7E9-7BC0-615E-46A2BD41C50A}"/>
              </a:ext>
            </a:extLst>
          </p:cNvPr>
          <p:cNvSpPr/>
          <p:nvPr/>
        </p:nvSpPr>
        <p:spPr>
          <a:xfrm>
            <a:off x="1606733" y="1826624"/>
            <a:ext cx="241662" cy="74458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46A0469-3CFD-26DF-C7EB-28173E4E2C2D}"/>
              </a:ext>
            </a:extLst>
          </p:cNvPr>
          <p:cNvSpPr/>
          <p:nvPr/>
        </p:nvSpPr>
        <p:spPr>
          <a:xfrm>
            <a:off x="1606733" y="3690259"/>
            <a:ext cx="241662" cy="74458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03E9E-42FE-D3FB-01BE-2CA5A8F14A3A}"/>
              </a:ext>
            </a:extLst>
          </p:cNvPr>
          <p:cNvSpPr txBox="1"/>
          <p:nvPr/>
        </p:nvSpPr>
        <p:spPr>
          <a:xfrm>
            <a:off x="3598222" y="1031967"/>
            <a:ext cx="689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spectrum can be picked up multiple times and labeled as different compounds by </a:t>
            </a:r>
            <a:r>
              <a:rPr lang="en-US" sz="1200" dirty="0" err="1"/>
              <a:t>MZmine</a:t>
            </a:r>
            <a:r>
              <a:rPr lang="en-US" sz="1200" dirty="0"/>
              <a:t>.</a:t>
            </a:r>
          </a:p>
          <a:p>
            <a:r>
              <a:rPr lang="en-US" sz="1200" dirty="0"/>
              <a:t>This step is to check precursor existence of component molecules (</a:t>
            </a:r>
            <a:r>
              <a:rPr lang="en-US" sz="1200" dirty="0" err="1"/>
              <a:t>eg.</a:t>
            </a:r>
            <a:r>
              <a:rPr lang="en-US" sz="1200" dirty="0"/>
              <a:t>, </a:t>
            </a:r>
            <a:r>
              <a:rPr lang="en-US" sz="1200" dirty="0" err="1"/>
              <a:t>Gln+H</a:t>
            </a:r>
            <a:r>
              <a:rPr lang="en-US" sz="1200" dirty="0"/>
              <a:t> peak and </a:t>
            </a:r>
            <a:r>
              <a:rPr lang="en-US" sz="1200" dirty="0" err="1"/>
              <a:t>Glu+H</a:t>
            </a:r>
            <a:r>
              <a:rPr lang="en-US" sz="1200" dirty="0"/>
              <a:t> peak).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FC52F6-3861-E978-4A0A-7AB799DD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95" y="1742387"/>
            <a:ext cx="10110651" cy="362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B4D40-8931-D95D-E94B-AF6648593621}"/>
              </a:ext>
            </a:extLst>
          </p:cNvPr>
          <p:cNvSpPr txBox="1"/>
          <p:nvPr/>
        </p:nvSpPr>
        <p:spPr>
          <a:xfrm>
            <a:off x="3598222" y="2895602"/>
            <a:ext cx="671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compound can have MS/MS spectra selected from different features (different RTs) in </a:t>
            </a:r>
            <a:r>
              <a:rPr lang="en-US" sz="1200" dirty="0" err="1"/>
              <a:t>MZmine</a:t>
            </a:r>
            <a:r>
              <a:rPr lang="en-US" sz="1200" dirty="0"/>
              <a:t>.</a:t>
            </a:r>
          </a:p>
          <a:p>
            <a:r>
              <a:rPr lang="en-US" sz="1200" dirty="0"/>
              <a:t>This is to perform several steps of adduct check to select the correct RT for each compound.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5936C1-8F96-D5FD-2606-FB327A9C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09" y="3656374"/>
            <a:ext cx="10229991" cy="542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DEDBA2-F5D1-030A-5202-E394C089DB01}"/>
              </a:ext>
            </a:extLst>
          </p:cNvPr>
          <p:cNvSpPr txBox="1"/>
          <p:nvPr/>
        </p:nvSpPr>
        <p:spPr>
          <a:xfrm>
            <a:off x="5519056" y="5654458"/>
            <a:ext cx="509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There are chimeric MS/MS selected in </a:t>
            </a:r>
            <a:r>
              <a:rPr lang="en-US" sz="1200" dirty="0" err="1"/>
              <a:t>Mzmine</a:t>
            </a:r>
            <a:r>
              <a:rPr lang="en-US" sz="1200" dirty="0"/>
              <a:t>. </a:t>
            </a:r>
          </a:p>
          <a:p>
            <a:r>
              <a:rPr lang="en-US" sz="1200" dirty="0"/>
              <a:t>We further use RT and adduct rules to remove incorrectly labelled spectra.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F8CF00-0E8B-1B46-459E-9402AB26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97857"/>
              </p:ext>
            </p:extLst>
          </p:nvPr>
        </p:nvGraphicFramePr>
        <p:xfrm>
          <a:off x="313259" y="5436132"/>
          <a:ext cx="5015508" cy="92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877">
                  <a:extLst>
                    <a:ext uri="{9D8B030D-6E8A-4147-A177-3AD203B41FA5}">
                      <a16:colId xmlns:a16="http://schemas.microsoft.com/office/drawing/2014/main" val="597249085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1144605300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772712527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408529487"/>
                    </a:ext>
                  </a:extLst>
                </a:gridCol>
              </a:tblGrid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Adduct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Other compounds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118042"/>
                  </a:ext>
                </a:extLst>
              </a:tr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M+H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B</a:t>
                      </a:r>
                      <a:r>
                        <a:rPr lang="en-US" sz="900" dirty="0"/>
                        <a:t>: M+NH</a:t>
                      </a:r>
                      <a:r>
                        <a:rPr lang="en-US" sz="900" baseline="-25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301110"/>
                  </a:ext>
                </a:extLst>
              </a:tr>
              <a:tr h="23769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M+Na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</a:t>
                      </a:r>
                      <a:r>
                        <a:rPr lang="en-US" sz="900" dirty="0"/>
                        <a:t>: M+H-H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dirty="0"/>
                        <a:t>O; </a:t>
                      </a:r>
                      <a:r>
                        <a:rPr lang="en-US" sz="900" b="1" dirty="0"/>
                        <a:t>D</a:t>
                      </a:r>
                      <a:r>
                        <a:rPr lang="en-US" sz="900" dirty="0"/>
                        <a:t>: M+H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042157"/>
                  </a:ext>
                </a:extLst>
              </a:tr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M+H-H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0883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702D8D-0564-9D58-3984-A0A318E89CFC}"/>
              </a:ext>
            </a:extLst>
          </p:cNvPr>
          <p:cNvSpPr txBox="1"/>
          <p:nvPr/>
        </p:nvSpPr>
        <p:spPr>
          <a:xfrm>
            <a:off x="1302170" y="6409929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remove: </a:t>
            </a:r>
            <a:r>
              <a:rPr lang="en-US" sz="1100" b="1" dirty="0"/>
              <a:t>B</a:t>
            </a:r>
            <a:r>
              <a:rPr lang="en-US" sz="1100" dirty="0"/>
              <a:t>: M+NH</a:t>
            </a:r>
            <a:r>
              <a:rPr lang="en-US" sz="1100" baseline="-25000" dirty="0"/>
              <a:t>4</a:t>
            </a:r>
            <a:r>
              <a:rPr lang="en-US" sz="1100" dirty="0"/>
              <a:t>; </a:t>
            </a:r>
            <a:r>
              <a:rPr lang="en-US" sz="1100" b="1" dirty="0"/>
              <a:t>C</a:t>
            </a:r>
            <a:r>
              <a:rPr lang="en-US" sz="1100" dirty="0"/>
              <a:t>: M+H-H</a:t>
            </a:r>
            <a:r>
              <a:rPr lang="en-US" sz="1100" baseline="-25000" dirty="0"/>
              <a:t>2</a:t>
            </a:r>
            <a:r>
              <a:rPr lang="en-US" sz="1100" dirty="0"/>
              <a:t>O; </a:t>
            </a:r>
            <a:r>
              <a:rPr lang="en-US" sz="1100" b="1" dirty="0"/>
              <a:t>D</a:t>
            </a:r>
            <a:r>
              <a:rPr lang="en-US" sz="1100" dirty="0"/>
              <a:t>: M+H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29AC8-6127-CB68-3515-30E083B1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67" y="4791280"/>
            <a:ext cx="7772400" cy="5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387D-2324-227C-52D0-DFDF6435C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9E66C2-2E3D-D3E4-B7F6-E3BD51DD6078}"/>
              </a:ext>
            </a:extLst>
          </p:cNvPr>
          <p:cNvSpPr/>
          <p:nvPr/>
        </p:nvSpPr>
        <p:spPr>
          <a:xfrm>
            <a:off x="2244925" y="1833205"/>
            <a:ext cx="1459670" cy="2415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Core adduct check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0B7796-D369-2FBE-1917-57C146A54F04}"/>
              </a:ext>
            </a:extLst>
          </p:cNvPr>
          <p:cNvSpPr/>
          <p:nvPr/>
        </p:nvSpPr>
        <p:spPr>
          <a:xfrm>
            <a:off x="771389" y="2710794"/>
            <a:ext cx="1459670" cy="3683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Adduct dependency check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49B5A6-0064-6B01-A935-166B529EF1D5}"/>
              </a:ext>
            </a:extLst>
          </p:cNvPr>
          <p:cNvSpPr/>
          <p:nvPr/>
        </p:nvSpPr>
        <p:spPr>
          <a:xfrm>
            <a:off x="2425454" y="4282595"/>
            <a:ext cx="1177074" cy="3683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Modified cosine 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D0A32-DF73-4D1A-7E1A-DA25275A5FE0}"/>
              </a:ext>
            </a:extLst>
          </p:cNvPr>
          <p:cNvSpPr txBox="1"/>
          <p:nvPr/>
        </p:nvSpPr>
        <p:spPr>
          <a:xfrm>
            <a:off x="1963339" y="1146974"/>
            <a:ext cx="201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Extracted MS/MS spectra </a:t>
            </a:r>
            <a:r>
              <a:rPr lang="en-US" sz="1100" dirty="0"/>
              <a:t>(same SMILES, same RT)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FCB618-206F-C538-0609-C46F783AB62E}"/>
              </a:ext>
            </a:extLst>
          </p:cNvPr>
          <p:cNvCxnSpPr/>
          <p:nvPr/>
        </p:nvCxnSpPr>
        <p:spPr>
          <a:xfrm>
            <a:off x="2971601" y="1559693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A5E9509-F3AF-63A3-3970-2CD095AC75FF}"/>
              </a:ext>
            </a:extLst>
          </p:cNvPr>
          <p:cNvCxnSpPr/>
          <p:nvPr/>
        </p:nvCxnSpPr>
        <p:spPr>
          <a:xfrm rot="5400000">
            <a:off x="1958172" y="1676662"/>
            <a:ext cx="457704" cy="1371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40E0C2-8AA1-93DD-9381-61386FACB3FC}"/>
              </a:ext>
            </a:extLst>
          </p:cNvPr>
          <p:cNvSpPr txBox="1"/>
          <p:nvPr/>
        </p:nvSpPr>
        <p:spPr>
          <a:xfrm>
            <a:off x="1645284" y="2330134"/>
            <a:ext cx="871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Any exists</a:t>
            </a:r>
            <a:endParaRPr lang="en-US" sz="1100" b="1" baseline="-250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8EE252-172B-49F2-0F08-6ED83E71BD2B}"/>
              </a:ext>
            </a:extLst>
          </p:cNvPr>
          <p:cNvSpPr/>
          <p:nvPr/>
        </p:nvSpPr>
        <p:spPr>
          <a:xfrm>
            <a:off x="2721104" y="2710794"/>
            <a:ext cx="980397" cy="36838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Core MS/MS (e.g., M+H)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0D24291-CC56-244D-9007-A3BE85A65A62}"/>
              </a:ext>
            </a:extLst>
          </p:cNvPr>
          <p:cNvCxnSpPr>
            <a:cxnSpLocks/>
          </p:cNvCxnSpPr>
          <p:nvPr/>
        </p:nvCxnSpPr>
        <p:spPr>
          <a:xfrm rot="5400000">
            <a:off x="861144" y="2874236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259EED-03D3-058C-E794-BBAF92B0DEFE}"/>
              </a:ext>
            </a:extLst>
          </p:cNvPr>
          <p:cNvSpPr txBox="1"/>
          <p:nvPr/>
        </p:nvSpPr>
        <p:spPr>
          <a:xfrm>
            <a:off x="802304" y="3307279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  <a:endParaRPr lang="en-US" sz="1100" b="1" baseline="-250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F391325-A6E2-1B11-F1AB-D161FA90B2F9}"/>
              </a:ext>
            </a:extLst>
          </p:cNvPr>
          <p:cNvSpPr/>
          <p:nvPr/>
        </p:nvSpPr>
        <p:spPr>
          <a:xfrm>
            <a:off x="96625" y="3620533"/>
            <a:ext cx="980397" cy="2616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Reserved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4219D28-4617-9915-903F-B65922864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0013" y="2874237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5A3938-50F5-0B7B-379B-372B221E48CA}"/>
              </a:ext>
            </a:extLst>
          </p:cNvPr>
          <p:cNvSpPr txBox="1"/>
          <p:nvPr/>
        </p:nvSpPr>
        <p:spPr>
          <a:xfrm flipH="1">
            <a:off x="1751173" y="3304292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  <a:endParaRPr lang="en-US" sz="1100" b="1" baseline="-25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65B2E2E-F8CA-F968-548F-1E5FFBF7325F}"/>
              </a:ext>
            </a:extLst>
          </p:cNvPr>
          <p:cNvSpPr/>
          <p:nvPr/>
        </p:nvSpPr>
        <p:spPr>
          <a:xfrm>
            <a:off x="1956580" y="3620533"/>
            <a:ext cx="980397" cy="368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Candidate MS/MS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27BC8D-44C2-C8D3-8301-FB0D21072D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7964" y="1398091"/>
            <a:ext cx="457704" cy="1920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7F22FB-6C66-D969-BD04-F1BD1FB6818E}"/>
              </a:ext>
            </a:extLst>
          </p:cNvPr>
          <p:cNvSpPr txBox="1"/>
          <p:nvPr/>
        </p:nvSpPr>
        <p:spPr>
          <a:xfrm flipH="1">
            <a:off x="3506353" y="2330134"/>
            <a:ext cx="98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None exists</a:t>
            </a:r>
            <a:endParaRPr lang="en-US" sz="1100" b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6F7DB-6C5B-5A6C-F28A-3403571AFF56}"/>
              </a:ext>
            </a:extLst>
          </p:cNvPr>
          <p:cNvSpPr txBox="1"/>
          <p:nvPr/>
        </p:nvSpPr>
        <p:spPr>
          <a:xfrm>
            <a:off x="4317192" y="257888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Discard all MS/MS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5D69E8C-8218-59BA-C64F-7985FE2EB91B}"/>
              </a:ext>
            </a:extLst>
          </p:cNvPr>
          <p:cNvCxnSpPr/>
          <p:nvPr/>
        </p:nvCxnSpPr>
        <p:spPr>
          <a:xfrm rot="5400000">
            <a:off x="2345498" y="4388921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96F0FF-36BE-128A-E8F5-FF565D2604B1}"/>
              </a:ext>
            </a:extLst>
          </p:cNvPr>
          <p:cNvSpPr txBox="1"/>
          <p:nvPr/>
        </p:nvSpPr>
        <p:spPr>
          <a:xfrm>
            <a:off x="2286658" y="4820470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  <a:endParaRPr lang="en-US" sz="1100" b="1" baseline="-25000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60BA7E-CBC8-2E4D-498F-4F4507699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4367" y="4385934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C98143-C69E-1F10-992D-D50DCA21446A}"/>
              </a:ext>
            </a:extLst>
          </p:cNvPr>
          <p:cNvSpPr txBox="1"/>
          <p:nvPr/>
        </p:nvSpPr>
        <p:spPr>
          <a:xfrm flipH="1">
            <a:off x="3235527" y="4817483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  <a:endParaRPr lang="en-US" sz="1100" b="1" baseline="-250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69F0D85-A795-8F7D-B12C-6E57CBA7EA2C}"/>
              </a:ext>
            </a:extLst>
          </p:cNvPr>
          <p:cNvSpPr/>
          <p:nvPr/>
        </p:nvSpPr>
        <p:spPr>
          <a:xfrm>
            <a:off x="1580979" y="5111644"/>
            <a:ext cx="980397" cy="2616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C28807-1C41-4DFF-26DF-95C62B2D7913}"/>
              </a:ext>
            </a:extLst>
          </p:cNvPr>
          <p:cNvSpPr/>
          <p:nvPr/>
        </p:nvSpPr>
        <p:spPr>
          <a:xfrm>
            <a:off x="3444248" y="5105518"/>
            <a:ext cx="980397" cy="2616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Discarded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741F52-5294-B4DA-0F8E-54261F64D559}"/>
              </a:ext>
            </a:extLst>
          </p:cNvPr>
          <p:cNvCxnSpPr>
            <a:stCxn id="25" idx="2"/>
          </p:cNvCxnSpPr>
          <p:nvPr/>
        </p:nvCxnSpPr>
        <p:spPr>
          <a:xfrm flipH="1">
            <a:off x="3211302" y="3079180"/>
            <a:ext cx="1" cy="120341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0F6B357-4FF2-20B0-4F68-8693BB8FBDD0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358611" y="2532494"/>
            <a:ext cx="526520" cy="1984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03D934-8E6A-E6F3-3B4E-A6B7E2C27418}"/>
              </a:ext>
            </a:extLst>
          </p:cNvPr>
          <p:cNvSpPr/>
          <p:nvPr/>
        </p:nvSpPr>
        <p:spPr>
          <a:xfrm>
            <a:off x="1346332" y="5707479"/>
            <a:ext cx="1459670" cy="2415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Further check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E1FAC6-3238-F673-4F9A-538C7B835F2F}"/>
              </a:ext>
            </a:extLst>
          </p:cNvPr>
          <p:cNvCxnSpPr/>
          <p:nvPr/>
        </p:nvCxnSpPr>
        <p:spPr>
          <a:xfrm>
            <a:off x="2073008" y="5433967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5CA61A-B144-5E61-5459-54419AA053C3}"/>
              </a:ext>
            </a:extLst>
          </p:cNvPr>
          <p:cNvSpPr txBox="1"/>
          <p:nvPr/>
        </p:nvSpPr>
        <p:spPr>
          <a:xfrm>
            <a:off x="6186079" y="1835576"/>
            <a:ext cx="5909296" cy="422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Core adduct check: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At least one of the core adducts should exist – i.e., </a:t>
            </a:r>
            <a:r>
              <a:rPr lang="en-US" sz="1200" u="sng" dirty="0"/>
              <a:t>it is not accepted that only Na or K containing adducts are observed </a:t>
            </a:r>
            <a:r>
              <a:rPr lang="en-US" sz="1200" dirty="0"/>
              <a:t>for one molecule.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('M+H', 'M-H2O+H', 'M+NH4', 'M-2H2O+H', 'M-H2O+NH4', 'M-2H2O+NH4', '2M+H’,  '2M-H2O+H', '2M+NH4', '2M-2H2O+H', '2M-H2O+NH4', '2M-2H2O+NH4’)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Adduct dependency check: (heuristic rules)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Example rule 1</a:t>
            </a:r>
            <a:r>
              <a:rPr lang="en-US" sz="1200" dirty="0"/>
              <a:t>: If both M+H and M-2H2O+H are observed, and M-H2O+H is not observed, then remove M-2H2O+H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Example rule 2</a:t>
            </a:r>
            <a:r>
              <a:rPr lang="en-US" sz="1200" dirty="0"/>
              <a:t>: If M-2H2O+Na is observed, either M-H2O+Na or M-2H2O+H should be observed.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Modified cosine check: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MS/MS passing either the score cutoff (default 0.6) or matched peaks (default 4) cutoff will be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1FCBF-892B-B3EC-2B98-427AF63852DF}"/>
              </a:ext>
            </a:extLst>
          </p:cNvPr>
          <p:cNvSpPr/>
          <p:nvPr/>
        </p:nvSpPr>
        <p:spPr>
          <a:xfrm>
            <a:off x="198006" y="162103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Adduct check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95EE6F4-7952-229B-96F3-E7D28452C2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2498" y="3950428"/>
            <a:ext cx="274320" cy="3657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957A3C-A4A1-45E2-A8C0-E9D94DAA7EF8}"/>
              </a:ext>
            </a:extLst>
          </p:cNvPr>
          <p:cNvSpPr txBox="1"/>
          <p:nvPr/>
        </p:nvSpPr>
        <p:spPr>
          <a:xfrm>
            <a:off x="3192301" y="3499739"/>
            <a:ext cx="780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Template MS/MS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14786-ABDF-8F8B-BEDA-A3CE7611DCCF}"/>
              </a:ext>
            </a:extLst>
          </p:cNvPr>
          <p:cNvSpPr txBox="1"/>
          <p:nvPr/>
        </p:nvSpPr>
        <p:spPr>
          <a:xfrm>
            <a:off x="0" y="827913"/>
            <a:ext cx="32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For all MS/MS for compound A with the same RT: </a:t>
            </a:r>
          </a:p>
        </p:txBody>
      </p:sp>
    </p:spTree>
    <p:extLst>
      <p:ext uri="{BB962C8B-B14F-4D97-AF65-F5344CB8AC3E}">
        <p14:creationId xmlns:p14="http://schemas.microsoft.com/office/powerpoint/2010/main" val="339959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19247</TotalTime>
  <Words>411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Shipei Xing</dc:creator>
  <cp:lastModifiedBy>Shipei Xing</cp:lastModifiedBy>
  <cp:revision>17</cp:revision>
  <dcterms:created xsi:type="dcterms:W3CDTF">2024-04-19T18:29:29Z</dcterms:created>
  <dcterms:modified xsi:type="dcterms:W3CDTF">2024-06-13T20:23:04Z</dcterms:modified>
</cp:coreProperties>
</file>