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8" r:id="rId5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48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pc="-5" dirty="0"/>
              <a:t>millaut undem quid es molupic</a:t>
            </a:r>
            <a:r>
              <a:rPr spc="-25" dirty="0"/>
              <a:t> </a:t>
            </a:r>
            <a:r>
              <a:rPr spc="-5" dirty="0"/>
              <a:t>totasit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300" b="1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pc="-5" dirty="0"/>
              <a:t>millaut undem quid es molupic</a:t>
            </a:r>
            <a:r>
              <a:rPr spc="-25" dirty="0"/>
              <a:t> </a:t>
            </a:r>
            <a:r>
              <a:rPr spc="-5" dirty="0"/>
              <a:t>totasit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300" b="1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pc="-5" dirty="0"/>
              <a:t>millaut undem quid es molupic</a:t>
            </a:r>
            <a:r>
              <a:rPr spc="-25" dirty="0"/>
              <a:t> </a:t>
            </a:r>
            <a:r>
              <a:rPr spc="-5" dirty="0"/>
              <a:t>totasit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300" b="1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pc="-5" dirty="0"/>
              <a:t>millaut undem quid es molupic</a:t>
            </a:r>
            <a:r>
              <a:rPr spc="-25" dirty="0"/>
              <a:t> </a:t>
            </a:r>
            <a:r>
              <a:rPr spc="-5" dirty="0"/>
              <a:t>totasit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pc="-5" dirty="0"/>
              <a:t>millaut undem quid es molupic</a:t>
            </a:r>
            <a:r>
              <a:rPr spc="-25" dirty="0"/>
              <a:t> </a:t>
            </a:r>
            <a:r>
              <a:rPr spc="-5" dirty="0"/>
              <a:t>totasit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66082" y="661909"/>
            <a:ext cx="7771934" cy="1598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300" b="1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4387" y="3602537"/>
            <a:ext cx="18035324" cy="5051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34387" y="8544304"/>
            <a:ext cx="17337405" cy="1207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pc="-5" dirty="0"/>
              <a:t>millaut undem quid es molupic</a:t>
            </a:r>
            <a:r>
              <a:rPr spc="-25" dirty="0"/>
              <a:t> </a:t>
            </a:r>
            <a:r>
              <a:rPr spc="-5" dirty="0"/>
              <a:t>totasit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qp.alberta.ca/documents/Regs/2006_033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1BE37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099" cy="1130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9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387" y="661909"/>
            <a:ext cx="18035324" cy="830997"/>
          </a:xfrm>
        </p:spPr>
        <p:txBody>
          <a:bodyPr/>
          <a:lstStyle/>
          <a:p>
            <a:pPr algn="ctr"/>
            <a:r>
              <a:rPr lang="nl-NL" sz="5400" dirty="0" err="1" smtClean="0">
                <a:solidFill>
                  <a:schemeClr val="tx1"/>
                </a:solidFill>
              </a:rPr>
              <a:t>Decentralized</a:t>
            </a:r>
            <a:r>
              <a:rPr lang="nl-NL" sz="5400" dirty="0" smtClean="0">
                <a:solidFill>
                  <a:schemeClr val="tx1"/>
                </a:solidFill>
              </a:rPr>
              <a:t> container </a:t>
            </a:r>
            <a:r>
              <a:rPr lang="nl-NL" sz="5400" dirty="0" err="1" smtClean="0">
                <a:solidFill>
                  <a:schemeClr val="tx1"/>
                </a:solidFill>
              </a:rPr>
              <a:t>markets</a:t>
            </a:r>
            <a:r>
              <a:rPr lang="nl-NL" sz="5400" dirty="0" smtClean="0">
                <a:solidFill>
                  <a:schemeClr val="tx1"/>
                </a:solidFill>
              </a:rPr>
              <a:t> (1)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4387" y="3602537"/>
            <a:ext cx="18035324" cy="704808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Planning: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The market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should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bring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together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supply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and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demand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for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container transport.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Current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process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: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shipper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or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freight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forwarder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contacts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truckers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either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through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phone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, mail or in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some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cases a platform.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Reach is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limited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to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the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number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of truckers in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the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address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list of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the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shipper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or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the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number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of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connected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truckers on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the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platform.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Ideally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you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want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to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reach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every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relevant trucker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that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is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interested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in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the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job, peer-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to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-peer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that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is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within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a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certain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distance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of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the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port.</a:t>
            </a:r>
            <a:endParaRPr lang="nl-NL" sz="40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Exception</a:t>
            </a:r>
            <a:r>
              <a:rPr lang="nl-NL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nl-NL" sz="4000" dirty="0">
                <a:solidFill>
                  <a:schemeClr val="tx1"/>
                </a:solidFill>
                <a:latin typeface="Arial Black" panose="020B0A04020102020204" pitchFamily="34" charset="0"/>
              </a:rPr>
              <a:t>handling: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tx1"/>
                </a:solidFill>
                <a:latin typeface="Arial Black" panose="020B0A04020102020204" pitchFamily="34" charset="0"/>
              </a:rPr>
              <a:t>Planning </a:t>
            </a:r>
            <a:r>
              <a:rPr lang="nl-NL" sz="2400" dirty="0" err="1">
                <a:solidFill>
                  <a:schemeClr val="tx1"/>
                </a:solidFill>
                <a:latin typeface="Arial Black" panose="020B0A04020102020204" pitchFamily="34" charset="0"/>
              </a:rPr>
              <a:t>can</a:t>
            </a:r>
            <a:r>
              <a:rPr lang="nl-NL" sz="2400" dirty="0">
                <a:solidFill>
                  <a:schemeClr val="tx1"/>
                </a:solidFill>
                <a:latin typeface="Arial Black" panose="020B0A04020102020204" pitchFamily="34" charset="0"/>
              </a:rPr>
              <a:t> change </a:t>
            </a:r>
            <a:r>
              <a:rPr lang="nl-NL" sz="2400" dirty="0" err="1">
                <a:solidFill>
                  <a:schemeClr val="tx1"/>
                </a:solidFill>
                <a:latin typeface="Arial Black" panose="020B0A04020102020204" pitchFamily="34" charset="0"/>
              </a:rPr>
              <a:t>owing</a:t>
            </a:r>
            <a:r>
              <a:rPr lang="nl-NL" sz="2400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nl-NL" sz="2400" dirty="0" err="1">
                <a:solidFill>
                  <a:schemeClr val="tx1"/>
                </a:solidFill>
                <a:latin typeface="Arial Black" panose="020B0A04020102020204" pitchFamily="34" charset="0"/>
              </a:rPr>
              <a:t>to</a:t>
            </a:r>
            <a:r>
              <a:rPr lang="nl-NL" sz="2400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nl-NL" sz="2400" dirty="0" err="1">
                <a:solidFill>
                  <a:schemeClr val="tx1"/>
                </a:solidFill>
                <a:latin typeface="Arial Black" panose="020B0A04020102020204" pitchFamily="34" charset="0"/>
              </a:rPr>
              <a:t>unforeseen</a:t>
            </a:r>
            <a:r>
              <a:rPr lang="nl-NL" sz="2400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circumstances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,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such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as:</a:t>
            </a:r>
            <a:r>
              <a:rPr lang="nl-NL" sz="2400" dirty="0">
                <a:solidFill>
                  <a:schemeClr val="tx1"/>
                </a:solidFill>
                <a:latin typeface="Arial Black" panose="020B0A04020102020204" pitchFamily="34" charset="0"/>
              </a:rPr>
              <a:t>	</a:t>
            </a:r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tx1"/>
                </a:solidFill>
                <a:latin typeface="Arial Black" panose="020B0A04020102020204" pitchFamily="34" charset="0"/>
              </a:rPr>
              <a:t>Delays</a:t>
            </a:r>
            <a:r>
              <a:rPr lang="nl-NL" sz="2400" dirty="0">
                <a:solidFill>
                  <a:schemeClr val="tx1"/>
                </a:solidFill>
                <a:latin typeface="Arial Black" panose="020B0A04020102020204" pitchFamily="34" charset="0"/>
              </a:rPr>
              <a:t> at </a:t>
            </a:r>
            <a:r>
              <a:rPr lang="nl-NL" sz="2400" dirty="0" err="1">
                <a:solidFill>
                  <a:schemeClr val="tx1"/>
                </a:solidFill>
                <a:latin typeface="Arial Black" panose="020B0A04020102020204" pitchFamily="34" charset="0"/>
              </a:rPr>
              <a:t>previous</a:t>
            </a:r>
            <a:r>
              <a:rPr lang="nl-NL" sz="2400" dirty="0">
                <a:solidFill>
                  <a:schemeClr val="tx1"/>
                </a:solidFill>
                <a:latin typeface="Arial Black" panose="020B0A04020102020204" pitchFamily="34" charset="0"/>
              </a:rPr>
              <a:t> load- 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or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unload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addresses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;</a:t>
            </a:r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Traffic jams;</a:t>
            </a:r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Unavailability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of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capacity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(trucks, drivers, chassis etc.);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Preferably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exception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handling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should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be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real-time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and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based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on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whether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or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not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the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truck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can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still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make </a:t>
            </a:r>
            <a:r>
              <a:rPr lang="nl-NL" sz="24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the</a:t>
            </a:r>
            <a:r>
              <a:rPr lang="nl-NL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slot-time.</a:t>
            </a:r>
            <a:endParaRPr lang="en-US" sz="2400" dirty="0">
              <a:latin typeface="Arial Black" panose="020B0A040201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1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387" y="661909"/>
            <a:ext cx="18035324" cy="830997"/>
          </a:xfrm>
        </p:spPr>
        <p:txBody>
          <a:bodyPr/>
          <a:lstStyle/>
          <a:p>
            <a:pPr algn="ctr"/>
            <a:r>
              <a:rPr lang="nl-NL" sz="5400" dirty="0" err="1" smtClean="0">
                <a:solidFill>
                  <a:schemeClr val="tx1"/>
                </a:solidFill>
              </a:rPr>
              <a:t>Decentralized</a:t>
            </a:r>
            <a:r>
              <a:rPr lang="nl-NL" sz="5400" dirty="0" smtClean="0">
                <a:solidFill>
                  <a:schemeClr val="tx1"/>
                </a:solidFill>
              </a:rPr>
              <a:t> container </a:t>
            </a:r>
            <a:r>
              <a:rPr lang="nl-NL" sz="5400" dirty="0" err="1" smtClean="0">
                <a:solidFill>
                  <a:schemeClr val="tx1"/>
                </a:solidFill>
              </a:rPr>
              <a:t>markets</a:t>
            </a:r>
            <a:r>
              <a:rPr lang="nl-NL" sz="5400" dirty="0" smtClean="0">
                <a:solidFill>
                  <a:schemeClr val="tx1"/>
                </a:solidFill>
              </a:rPr>
              <a:t> (II)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4387" y="3602537"/>
            <a:ext cx="18035324" cy="357020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Data: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nl-NL" sz="2400" dirty="0" err="1" smtClean="0">
                <a:latin typeface="Arial Black" panose="020B0A04020102020204" pitchFamily="34" charset="0"/>
              </a:rPr>
              <a:t>Example</a:t>
            </a:r>
            <a:r>
              <a:rPr lang="nl-NL" sz="2400" dirty="0" smtClean="0">
                <a:latin typeface="Arial Black" panose="020B0A04020102020204" pitchFamily="34" charset="0"/>
              </a:rPr>
              <a:t> dataset is </a:t>
            </a:r>
            <a:r>
              <a:rPr lang="nl-NL" sz="2400" dirty="0" err="1" smtClean="0">
                <a:latin typeface="Arial Black" panose="020B0A04020102020204" pitchFamily="34" charset="0"/>
              </a:rPr>
              <a:t>limited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and</a:t>
            </a:r>
            <a:r>
              <a:rPr lang="nl-NL" sz="2400" dirty="0" smtClean="0">
                <a:latin typeface="Arial Black" panose="020B0A04020102020204" pitchFamily="34" charset="0"/>
              </a:rPr>
              <a:t> serves as </a:t>
            </a:r>
            <a:r>
              <a:rPr lang="nl-NL" sz="2400" dirty="0" err="1" smtClean="0">
                <a:latin typeface="Arial Black" panose="020B0A04020102020204" pitchFamily="34" charset="0"/>
              </a:rPr>
              <a:t>an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indication</a:t>
            </a:r>
            <a:r>
              <a:rPr lang="nl-NL" sz="2400" dirty="0" smtClean="0">
                <a:latin typeface="Arial Black" panose="020B0A04020102020204" pitchFamily="34" charset="0"/>
              </a:rPr>
              <a:t> of </a:t>
            </a:r>
            <a:r>
              <a:rPr lang="nl-NL" sz="2400" dirty="0" err="1" smtClean="0">
                <a:latin typeface="Arial Black" panose="020B0A04020102020204" pitchFamily="34" charset="0"/>
              </a:rPr>
              <a:t>the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available</a:t>
            </a:r>
            <a:r>
              <a:rPr lang="nl-NL" sz="2400" dirty="0" smtClean="0">
                <a:latin typeface="Arial Black" panose="020B0A04020102020204" pitchFamily="34" charset="0"/>
              </a:rPr>
              <a:t> data.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nl-NL" sz="2400" dirty="0" smtClean="0">
                <a:latin typeface="Arial Black" panose="020B0A04020102020204" pitchFamily="34" charset="0"/>
              </a:rPr>
              <a:t>In </a:t>
            </a:r>
            <a:r>
              <a:rPr lang="nl-NL" sz="2400" dirty="0" err="1" smtClean="0">
                <a:latin typeface="Arial Black" panose="020B0A04020102020204" pitchFamily="34" charset="0"/>
              </a:rPr>
              <a:t>reality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there</a:t>
            </a:r>
            <a:r>
              <a:rPr lang="nl-NL" sz="2400" dirty="0" smtClean="0">
                <a:latin typeface="Arial Black" panose="020B0A04020102020204" pitchFamily="34" charset="0"/>
              </a:rPr>
              <a:t> are </a:t>
            </a:r>
            <a:r>
              <a:rPr lang="nl-NL" sz="2400" dirty="0" err="1" smtClean="0">
                <a:latin typeface="Arial Black" panose="020B0A04020102020204" pitchFamily="34" charset="0"/>
              </a:rPr>
              <a:t>serveral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tens</a:t>
            </a:r>
            <a:r>
              <a:rPr lang="nl-NL" sz="2400" dirty="0" smtClean="0">
                <a:latin typeface="Arial Black" panose="020B0A04020102020204" pitchFamily="34" charset="0"/>
              </a:rPr>
              <a:t> of </a:t>
            </a:r>
            <a:r>
              <a:rPr lang="nl-NL" sz="2400" dirty="0" err="1" smtClean="0">
                <a:latin typeface="Arial Black" panose="020B0A04020102020204" pitchFamily="34" charset="0"/>
              </a:rPr>
              <a:t>thousands</a:t>
            </a:r>
            <a:r>
              <a:rPr lang="nl-NL" sz="2400" dirty="0" smtClean="0">
                <a:latin typeface="Arial Black" panose="020B0A04020102020204" pitchFamily="34" charset="0"/>
              </a:rPr>
              <a:t> transactions </a:t>
            </a:r>
            <a:r>
              <a:rPr lang="nl-NL" sz="2400" dirty="0" err="1" smtClean="0">
                <a:latin typeface="Arial Black" panose="020B0A04020102020204" pitchFamily="34" charset="0"/>
              </a:rPr>
              <a:t>possible</a:t>
            </a:r>
            <a:r>
              <a:rPr lang="nl-NL" sz="2400" dirty="0" smtClean="0">
                <a:latin typeface="Arial Black" panose="020B0A04020102020204" pitchFamily="34" charset="0"/>
              </a:rPr>
              <a:t> per </a:t>
            </a:r>
            <a:r>
              <a:rPr lang="nl-NL" sz="2400" dirty="0" err="1" smtClean="0">
                <a:latin typeface="Arial Black" panose="020B0A04020102020204" pitchFamily="34" charset="0"/>
              </a:rPr>
              <a:t>day</a:t>
            </a:r>
            <a:r>
              <a:rPr lang="nl-NL" sz="2400" dirty="0" smtClean="0">
                <a:latin typeface="Arial Black" panose="020B0A04020102020204" pitchFamily="34" charset="0"/>
              </a:rPr>
              <a:t>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nl-NL" sz="2400" dirty="0" smtClean="0">
                <a:latin typeface="Arial Black" panose="020B0A04020102020204" pitchFamily="34" charset="0"/>
              </a:rPr>
              <a:t>Port of Rotterdam import </a:t>
            </a:r>
            <a:r>
              <a:rPr lang="nl-NL" sz="2400" dirty="0" err="1" smtClean="0">
                <a:latin typeface="Arial Black" panose="020B0A04020102020204" pitchFamily="34" charset="0"/>
              </a:rPr>
              <a:t>and</a:t>
            </a:r>
            <a:r>
              <a:rPr lang="nl-NL" sz="2400" dirty="0" smtClean="0">
                <a:latin typeface="Arial Black" panose="020B0A04020102020204" pitchFamily="34" charset="0"/>
              </a:rPr>
              <a:t> export container </a:t>
            </a:r>
            <a:r>
              <a:rPr lang="nl-NL" sz="2400" dirty="0" err="1" smtClean="0">
                <a:latin typeface="Arial Black" panose="020B0A04020102020204" pitchFamily="34" charset="0"/>
              </a:rPr>
              <a:t>distribution</a:t>
            </a:r>
            <a:r>
              <a:rPr lang="nl-NL" sz="2400" dirty="0" smtClean="0">
                <a:latin typeface="Arial Black" panose="020B0A04020102020204" pitchFamily="34" charset="0"/>
              </a:rPr>
              <a:t> is </a:t>
            </a:r>
            <a:r>
              <a:rPr lang="nl-NL" sz="2400" dirty="0" err="1" smtClean="0">
                <a:latin typeface="Arial Black" panose="020B0A04020102020204" pitchFamily="34" charset="0"/>
              </a:rPr>
              <a:t>skewed</a:t>
            </a:r>
            <a:r>
              <a:rPr lang="nl-NL" sz="2400" dirty="0" smtClean="0">
                <a:latin typeface="Arial Black" panose="020B0A04020102020204" pitchFamily="34" charset="0"/>
              </a:rPr>
              <a:t>. 55%-60% of </a:t>
            </a:r>
            <a:r>
              <a:rPr lang="nl-NL" sz="2400" dirty="0" err="1" smtClean="0">
                <a:latin typeface="Arial Black" panose="020B0A04020102020204" pitchFamily="34" charset="0"/>
              </a:rPr>
              <a:t>the</a:t>
            </a:r>
            <a:r>
              <a:rPr lang="nl-NL" sz="2400" dirty="0" smtClean="0">
                <a:latin typeface="Arial Black" panose="020B0A04020102020204" pitchFamily="34" charset="0"/>
              </a:rPr>
              <a:t> containers are import, rest is export.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nl-NL" sz="2400" dirty="0" smtClean="0">
                <a:latin typeface="Arial Black" panose="020B0A04020102020204" pitchFamily="34" charset="0"/>
              </a:rPr>
              <a:t>Container </a:t>
            </a:r>
            <a:r>
              <a:rPr lang="nl-NL" sz="2400" dirty="0" err="1" smtClean="0">
                <a:latin typeface="Arial Black" panose="020B0A04020102020204" pitchFamily="34" charset="0"/>
              </a:rPr>
              <a:t>numbers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should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comply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to</a:t>
            </a:r>
            <a:r>
              <a:rPr lang="nl-NL" sz="2400" dirty="0" smtClean="0">
                <a:latin typeface="Arial Black" panose="020B0A04020102020204" pitchFamily="34" charset="0"/>
              </a:rPr>
              <a:t> ISO standard </a:t>
            </a:r>
            <a:r>
              <a:rPr lang="en-US" sz="2400" dirty="0" smtClean="0">
                <a:latin typeface="Arial Black" panose="020B0A04020102020204" pitchFamily="34" charset="0"/>
              </a:rPr>
              <a:t>6346:1995.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nl-NL" sz="2400" dirty="0" err="1">
                <a:latin typeface="Arial Black" panose="020B0A04020102020204" pitchFamily="34" charset="0"/>
              </a:rPr>
              <a:t>C</a:t>
            </a:r>
            <a:r>
              <a:rPr lang="nl-NL" sz="2400" dirty="0" err="1" smtClean="0">
                <a:latin typeface="Arial Black" panose="020B0A04020102020204" pitchFamily="34" charset="0"/>
              </a:rPr>
              <a:t>apacity</a:t>
            </a:r>
            <a:r>
              <a:rPr lang="nl-NL" sz="2400" dirty="0" smtClean="0">
                <a:latin typeface="Arial Black" panose="020B0A04020102020204" pitchFamily="34" charset="0"/>
              </a:rPr>
              <a:t> is </a:t>
            </a:r>
            <a:r>
              <a:rPr lang="nl-NL" sz="2400" dirty="0" err="1" smtClean="0">
                <a:latin typeface="Arial Black" panose="020B0A04020102020204" pitchFamily="34" charset="0"/>
              </a:rPr>
              <a:t>finit</a:t>
            </a:r>
            <a:r>
              <a:rPr lang="nl-NL" sz="2400" dirty="0" smtClean="0">
                <a:latin typeface="Arial Black" panose="020B0A04020102020204" pitchFamily="34" charset="0"/>
              </a:rPr>
              <a:t> per </a:t>
            </a:r>
            <a:r>
              <a:rPr lang="nl-NL" sz="2400" dirty="0" err="1" smtClean="0">
                <a:latin typeface="Arial Black" panose="020B0A04020102020204" pitchFamily="34" charset="0"/>
              </a:rPr>
              <a:t>trucking</a:t>
            </a:r>
            <a:r>
              <a:rPr lang="nl-NL" sz="2400" dirty="0" smtClean="0">
                <a:latin typeface="Arial Black" panose="020B0A04020102020204" pitchFamily="34" charset="0"/>
              </a:rPr>
              <a:t> company. </a:t>
            </a:r>
            <a:endParaRPr lang="en-US" sz="2400" dirty="0" smtClean="0">
              <a:latin typeface="Arial Black" panose="020B0A040201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nl-NL" sz="2400" dirty="0" err="1" smtClean="0">
                <a:latin typeface="Arial Black" panose="020B0A04020102020204" pitchFamily="34" charset="0"/>
              </a:rPr>
              <a:t>There</a:t>
            </a:r>
            <a:r>
              <a:rPr lang="nl-NL" sz="2400" dirty="0" smtClean="0">
                <a:latin typeface="Arial Black" panose="020B0A04020102020204" pitchFamily="34" charset="0"/>
              </a:rPr>
              <a:t> are different trailer types. </a:t>
            </a:r>
            <a:r>
              <a:rPr lang="nl-NL" sz="2400" dirty="0" err="1" smtClean="0">
                <a:latin typeface="Arial Black" panose="020B0A04020102020204" pitchFamily="34" charset="0"/>
              </a:rPr>
              <a:t>Some</a:t>
            </a:r>
            <a:r>
              <a:rPr lang="nl-NL" sz="2400" dirty="0" smtClean="0">
                <a:latin typeface="Arial Black" panose="020B0A04020102020204" pitchFamily="34" charset="0"/>
              </a:rPr>
              <a:t> trailers </a:t>
            </a:r>
            <a:r>
              <a:rPr lang="nl-NL" sz="2400" dirty="0" err="1" smtClean="0">
                <a:latin typeface="Arial Black" panose="020B0A04020102020204" pitchFamily="34" charset="0"/>
              </a:rPr>
              <a:t>can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only</a:t>
            </a:r>
            <a:r>
              <a:rPr lang="nl-NL" sz="2400" dirty="0" smtClean="0">
                <a:latin typeface="Arial Black" panose="020B0A04020102020204" pitchFamily="34" charset="0"/>
              </a:rPr>
              <a:t> handle </a:t>
            </a:r>
            <a:r>
              <a:rPr lang="nl-NL" sz="2400" dirty="0" err="1" smtClean="0">
                <a:latin typeface="Arial Black" panose="020B0A04020102020204" pitchFamily="34" charset="0"/>
              </a:rPr>
              <a:t>one</a:t>
            </a:r>
            <a:r>
              <a:rPr lang="nl-NL" sz="2400" dirty="0" smtClean="0">
                <a:latin typeface="Arial Black" panose="020B0A04020102020204" pitchFamily="34" charset="0"/>
              </a:rPr>
              <a:t> 20GP container, </a:t>
            </a:r>
            <a:r>
              <a:rPr lang="nl-NL" sz="2400" dirty="0" err="1" smtClean="0">
                <a:latin typeface="Arial Black" panose="020B0A04020102020204" pitchFamily="34" charset="0"/>
              </a:rPr>
              <a:t>others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can</a:t>
            </a:r>
            <a:r>
              <a:rPr lang="nl-NL" sz="2400" dirty="0" smtClean="0">
                <a:latin typeface="Arial Black" panose="020B0A04020102020204" pitchFamily="34" charset="0"/>
              </a:rPr>
              <a:t> handle </a:t>
            </a:r>
            <a:r>
              <a:rPr lang="nl-NL" sz="2400" dirty="0" err="1" smtClean="0">
                <a:latin typeface="Arial Black" panose="020B0A04020102020204" pitchFamily="34" charset="0"/>
              </a:rPr>
              <a:t>two</a:t>
            </a:r>
            <a:r>
              <a:rPr lang="nl-NL" sz="2400" dirty="0" smtClean="0">
                <a:latin typeface="Arial Black" panose="020B0A04020102020204" pitchFamily="34" charset="0"/>
              </a:rPr>
              <a:t> 20GP containers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0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387" y="661909"/>
            <a:ext cx="18035324" cy="830997"/>
          </a:xfrm>
        </p:spPr>
        <p:txBody>
          <a:bodyPr/>
          <a:lstStyle/>
          <a:p>
            <a:pPr algn="ctr"/>
            <a:r>
              <a:rPr lang="nl-NL" sz="5400" dirty="0" err="1" smtClean="0">
                <a:solidFill>
                  <a:schemeClr val="tx1"/>
                </a:solidFill>
              </a:rPr>
              <a:t>Decentralized</a:t>
            </a:r>
            <a:r>
              <a:rPr lang="nl-NL" sz="5400" dirty="0" smtClean="0">
                <a:solidFill>
                  <a:schemeClr val="tx1"/>
                </a:solidFill>
              </a:rPr>
              <a:t> </a:t>
            </a:r>
            <a:r>
              <a:rPr lang="nl-NL" sz="5400" dirty="0" err="1" smtClean="0">
                <a:solidFill>
                  <a:schemeClr val="tx1"/>
                </a:solidFill>
              </a:rPr>
              <a:t>emission</a:t>
            </a:r>
            <a:r>
              <a:rPr lang="nl-NL" sz="5400" dirty="0" smtClean="0">
                <a:solidFill>
                  <a:schemeClr val="tx1"/>
                </a:solidFill>
              </a:rPr>
              <a:t> exchange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4387" y="3602537"/>
            <a:ext cx="18035324" cy="689419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Focus is on </a:t>
            </a:r>
            <a:r>
              <a:rPr lang="nl-NL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the</a:t>
            </a:r>
            <a:r>
              <a:rPr lang="nl-NL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nl-NL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settlement</a:t>
            </a:r>
            <a:r>
              <a:rPr lang="nl-NL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of </a:t>
            </a:r>
            <a:r>
              <a:rPr lang="nl-NL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NoX</a:t>
            </a:r>
            <a:r>
              <a:rPr lang="nl-NL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nl-NL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emmisions</a:t>
            </a:r>
            <a:r>
              <a:rPr lang="nl-NL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Emission</a:t>
            </a:r>
            <a:r>
              <a:rPr lang="nl-NL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exchange </a:t>
            </a:r>
            <a:r>
              <a:rPr lang="nl-NL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can</a:t>
            </a:r>
            <a:r>
              <a:rPr lang="nl-NL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nl-NL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be</a:t>
            </a:r>
            <a:r>
              <a:rPr lang="nl-NL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nl-NL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based</a:t>
            </a:r>
            <a:r>
              <a:rPr lang="nl-NL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on </a:t>
            </a:r>
            <a:r>
              <a:rPr lang="nl-NL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future</a:t>
            </a:r>
            <a:r>
              <a:rPr lang="nl-NL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nl-NL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requirements</a:t>
            </a:r>
            <a:r>
              <a:rPr lang="nl-NL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or spot: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nl-NL" sz="2400" dirty="0" smtClean="0">
                <a:latin typeface="Arial Black" panose="020B0A04020102020204" pitchFamily="34" charset="0"/>
              </a:rPr>
              <a:t>Market </a:t>
            </a:r>
            <a:r>
              <a:rPr lang="nl-NL" sz="2400" dirty="0" err="1" smtClean="0">
                <a:latin typeface="Arial Black" panose="020B0A04020102020204" pitchFamily="34" charset="0"/>
              </a:rPr>
              <a:t>should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bring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together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supply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and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demand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for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both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future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and</a:t>
            </a:r>
            <a:r>
              <a:rPr lang="nl-NL" sz="2400" dirty="0" smtClean="0">
                <a:latin typeface="Arial Black" panose="020B0A04020102020204" pitchFamily="34" charset="0"/>
              </a:rPr>
              <a:t> spot </a:t>
            </a:r>
            <a:r>
              <a:rPr lang="nl-NL" sz="2400" dirty="0" err="1" smtClean="0">
                <a:latin typeface="Arial Black" panose="020B0A04020102020204" pitchFamily="34" charset="0"/>
              </a:rPr>
              <a:t>NoX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emission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demand</a:t>
            </a:r>
            <a:r>
              <a:rPr lang="nl-NL" sz="2400" dirty="0" smtClean="0">
                <a:latin typeface="Arial Black" panose="020B0A04020102020204" pitchFamily="34" charset="0"/>
              </a:rPr>
              <a:t>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nl-NL" sz="2400" dirty="0" smtClean="0">
                <a:latin typeface="Arial Black" panose="020B0A04020102020204" pitchFamily="34" charset="0"/>
              </a:rPr>
              <a:t>Compliance </a:t>
            </a:r>
            <a:r>
              <a:rPr lang="nl-NL" sz="2400" dirty="0" err="1" smtClean="0">
                <a:latin typeface="Arial Black" panose="020B0A04020102020204" pitchFamily="34" charset="0"/>
              </a:rPr>
              <a:t>period</a:t>
            </a:r>
            <a:r>
              <a:rPr lang="nl-NL" sz="2400" dirty="0" smtClean="0">
                <a:latin typeface="Arial Black" panose="020B0A04020102020204" pitchFamily="34" charset="0"/>
              </a:rPr>
              <a:t> is per </a:t>
            </a:r>
            <a:r>
              <a:rPr lang="nl-NL" sz="2400" dirty="0" err="1" smtClean="0">
                <a:latin typeface="Arial Black" panose="020B0A04020102020204" pitchFamily="34" charset="0"/>
              </a:rPr>
              <a:t>year</a:t>
            </a:r>
            <a:r>
              <a:rPr lang="nl-NL" sz="2400" dirty="0" smtClean="0">
                <a:latin typeface="Arial Black" panose="020B0A04020102020204" pitchFamily="34" charset="0"/>
              </a:rPr>
              <a:t>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nl-NL" sz="2400" dirty="0" smtClean="0">
                <a:latin typeface="Arial Black" panose="020B0A04020102020204" pitchFamily="34" charset="0"/>
              </a:rPr>
              <a:t>Companies are </a:t>
            </a:r>
            <a:r>
              <a:rPr lang="nl-NL" sz="2400" dirty="0" err="1" smtClean="0">
                <a:latin typeface="Arial Black" panose="020B0A04020102020204" pitchFamily="34" charset="0"/>
              </a:rPr>
              <a:t>required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to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measure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their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actual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NoX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emissions</a:t>
            </a:r>
            <a:r>
              <a:rPr lang="nl-NL" sz="2400" dirty="0" smtClean="0">
                <a:latin typeface="Arial Black" panose="020B0A04020102020204" pitchFamily="34" charset="0"/>
              </a:rPr>
              <a:t>. </a:t>
            </a:r>
            <a:r>
              <a:rPr lang="nl-NL" sz="2400" dirty="0" err="1" smtClean="0">
                <a:latin typeface="Arial Black" panose="020B0A04020102020204" pitchFamily="34" charset="0"/>
              </a:rPr>
              <a:t>You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can’t</a:t>
            </a:r>
            <a:r>
              <a:rPr lang="nl-NL" sz="2400" dirty="0" smtClean="0">
                <a:latin typeface="Arial Black" panose="020B0A04020102020204" pitchFamily="34" charset="0"/>
              </a:rPr>
              <a:t> double </a:t>
            </a:r>
            <a:r>
              <a:rPr lang="nl-NL" sz="2400" dirty="0" err="1" smtClean="0">
                <a:latin typeface="Arial Black" panose="020B0A04020102020204" pitchFamily="34" charset="0"/>
              </a:rPr>
              <a:t>spent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NoX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emissions</a:t>
            </a:r>
            <a:r>
              <a:rPr lang="nl-NL" sz="2400" dirty="0" smtClean="0">
                <a:latin typeface="Arial Black" panose="020B0A04020102020204" pitchFamily="34" charset="0"/>
              </a:rPr>
              <a:t> nor </a:t>
            </a:r>
            <a:r>
              <a:rPr lang="nl-NL" sz="2400" dirty="0" err="1" smtClean="0">
                <a:latin typeface="Arial Black" panose="020B0A04020102020204" pitchFamily="34" charset="0"/>
              </a:rPr>
              <a:t>can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you</a:t>
            </a:r>
            <a:r>
              <a:rPr lang="nl-NL" sz="2400" dirty="0" smtClean="0">
                <a:latin typeface="Arial Black" panose="020B0A04020102020204" pitchFamily="34" charset="0"/>
              </a:rPr>
              <a:t> exchange more </a:t>
            </a:r>
            <a:r>
              <a:rPr lang="nl-NL" sz="2400" dirty="0" err="1" smtClean="0">
                <a:latin typeface="Arial Black" panose="020B0A04020102020204" pitchFamily="34" charset="0"/>
              </a:rPr>
              <a:t>NoX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emissions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than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the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difference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between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your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actual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emission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and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the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allowed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emissions</a:t>
            </a:r>
            <a:r>
              <a:rPr lang="nl-NL" sz="2400" dirty="0" smtClean="0">
                <a:latin typeface="Arial Black" panose="020B0A04020102020204" pitchFamily="34" charset="0"/>
              </a:rPr>
              <a:t>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nl-NL" sz="2400" dirty="0" err="1" smtClean="0">
                <a:latin typeface="Arial Black" panose="020B0A04020102020204" pitchFamily="34" charset="0"/>
              </a:rPr>
              <a:t>Emission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guidelines</a:t>
            </a:r>
            <a:r>
              <a:rPr lang="nl-NL" sz="2400" dirty="0" smtClean="0">
                <a:latin typeface="Arial Black" panose="020B0A04020102020204" pitchFamily="34" charset="0"/>
              </a:rPr>
              <a:t> (English) </a:t>
            </a:r>
            <a:r>
              <a:rPr lang="nl-NL" sz="2400" dirty="0">
                <a:latin typeface="Arial Black" panose="020B0A04020102020204" pitchFamily="34" charset="0"/>
              </a:rPr>
              <a:t>: </a:t>
            </a:r>
            <a:r>
              <a:rPr lang="nl-NL" sz="2400" dirty="0">
                <a:latin typeface="Arial Black" panose="020B0A04020102020204" pitchFamily="34" charset="0"/>
                <a:hlinkClick r:id="rId2"/>
              </a:rPr>
              <a:t>http://</a:t>
            </a:r>
            <a:r>
              <a:rPr lang="nl-NL" sz="2400" dirty="0" smtClean="0">
                <a:latin typeface="Arial Black" panose="020B0A04020102020204" pitchFamily="34" charset="0"/>
                <a:hlinkClick r:id="rId2"/>
              </a:rPr>
              <a:t>www.qp.alberta.ca/documents/Regs/2006_033.pdf</a:t>
            </a:r>
            <a:endParaRPr lang="nl-NL" sz="2400" dirty="0" smtClean="0">
              <a:latin typeface="Arial Black" panose="020B0A040201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nl-NL" sz="2400" dirty="0" smtClean="0">
                <a:latin typeface="Arial Black" panose="020B0A04020102020204" pitchFamily="34" charset="0"/>
              </a:rPr>
              <a:t>Full audit </a:t>
            </a:r>
            <a:r>
              <a:rPr lang="nl-NL" sz="2400" dirty="0" err="1" smtClean="0">
                <a:latin typeface="Arial Black" panose="020B0A04020102020204" pitchFamily="34" charset="0"/>
              </a:rPr>
              <a:t>trai</a:t>
            </a:r>
            <a:r>
              <a:rPr lang="nl-NL" sz="2400" dirty="0" err="1" smtClean="0">
                <a:latin typeface="Arial Black" panose="020B0A04020102020204" pitchFamily="34" charset="0"/>
              </a:rPr>
              <a:t>l</a:t>
            </a:r>
            <a:r>
              <a:rPr lang="nl-NL" sz="2400" dirty="0" smtClean="0">
                <a:latin typeface="Arial Black" panose="020B0A04020102020204" pitchFamily="34" charset="0"/>
              </a:rPr>
              <a:t> is </a:t>
            </a:r>
            <a:r>
              <a:rPr lang="nl-NL" sz="2400" dirty="0" err="1" smtClean="0">
                <a:latin typeface="Arial Black" panose="020B0A04020102020204" pitchFamily="34" charset="0"/>
              </a:rPr>
              <a:t>needed</a:t>
            </a:r>
            <a:r>
              <a:rPr lang="nl-NL" sz="2400" dirty="0" smtClean="0">
                <a:latin typeface="Arial Black" panose="020B0A04020102020204" pitchFamily="34" charset="0"/>
              </a:rPr>
              <a:t>, </a:t>
            </a:r>
            <a:r>
              <a:rPr lang="nl-NL" sz="2400" dirty="0" err="1" smtClean="0">
                <a:latin typeface="Arial Black" panose="020B0A04020102020204" pitchFamily="34" charset="0"/>
              </a:rPr>
              <a:t>and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parties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involved</a:t>
            </a:r>
            <a:r>
              <a:rPr lang="nl-NL" sz="2400" dirty="0" smtClean="0">
                <a:latin typeface="Arial Black" panose="020B0A04020102020204" pitchFamily="34" charset="0"/>
              </a:rPr>
              <a:t> in </a:t>
            </a:r>
            <a:r>
              <a:rPr lang="nl-NL" sz="2400" dirty="0" err="1" smtClean="0">
                <a:latin typeface="Arial Black" panose="020B0A04020102020204" pitchFamily="34" charset="0"/>
              </a:rPr>
              <a:t>the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settlement</a:t>
            </a:r>
            <a:r>
              <a:rPr lang="nl-NL" sz="2400" smtClean="0">
                <a:latin typeface="Arial Black" panose="020B0A04020102020204" pitchFamily="34" charset="0"/>
              </a:rPr>
              <a:t> should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remain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unknown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to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eachother</a:t>
            </a:r>
            <a:r>
              <a:rPr lang="nl-NL" sz="2400" dirty="0" smtClean="0">
                <a:latin typeface="Arial Black" panose="020B0A04020102020204" pitchFamily="34" charset="0"/>
              </a:rPr>
              <a:t>.</a:t>
            </a:r>
            <a:endParaRPr lang="nl-NL" sz="2400" dirty="0" smtClean="0">
              <a:latin typeface="Arial Black" panose="020B0A040201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Maximum </a:t>
            </a:r>
            <a:r>
              <a:rPr lang="nl-NL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allowed</a:t>
            </a:r>
            <a:r>
              <a:rPr lang="nl-NL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nl-NL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NoX</a:t>
            </a:r>
            <a:r>
              <a:rPr lang="nl-NL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nl-NL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emmissions</a:t>
            </a:r>
            <a:r>
              <a:rPr lang="nl-NL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are </a:t>
            </a:r>
            <a:r>
              <a:rPr lang="nl-NL" sz="4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dependant</a:t>
            </a:r>
            <a:r>
              <a:rPr lang="nl-NL" sz="4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on: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nl-NL" sz="2400" dirty="0" smtClean="0">
                <a:latin typeface="Arial Black" panose="020B0A04020102020204" pitchFamily="34" charset="0"/>
              </a:rPr>
              <a:t>Company </a:t>
            </a:r>
            <a:r>
              <a:rPr lang="nl-NL" sz="2400" dirty="0" err="1" smtClean="0">
                <a:latin typeface="Arial Black" panose="020B0A04020102020204" pitchFamily="34" charset="0"/>
              </a:rPr>
              <a:t>size</a:t>
            </a:r>
            <a:r>
              <a:rPr lang="nl-NL" sz="2400" dirty="0" smtClean="0">
                <a:latin typeface="Arial Black" panose="020B0A04020102020204" pitchFamily="34" charset="0"/>
              </a:rPr>
              <a:t>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nl-NL" sz="2400" dirty="0" smtClean="0">
                <a:latin typeface="Arial Black" panose="020B0A04020102020204" pitchFamily="34" charset="0"/>
              </a:rPr>
              <a:t>Type of </a:t>
            </a:r>
            <a:r>
              <a:rPr lang="nl-NL" sz="2400" dirty="0" err="1" smtClean="0">
                <a:latin typeface="Arial Black" panose="020B0A04020102020204" pitchFamily="34" charset="0"/>
              </a:rPr>
              <a:t>organization</a:t>
            </a:r>
            <a:r>
              <a:rPr lang="nl-NL" sz="2400" dirty="0" smtClean="0">
                <a:latin typeface="Arial Black" panose="020B0A04020102020204" pitchFamily="34" charset="0"/>
              </a:rPr>
              <a:t> (i.e. </a:t>
            </a:r>
            <a:r>
              <a:rPr lang="nl-NL" sz="2400" dirty="0" err="1" smtClean="0">
                <a:latin typeface="Arial Black" panose="020B0A04020102020204" pitchFamily="34" charset="0"/>
              </a:rPr>
              <a:t>logistics</a:t>
            </a:r>
            <a:r>
              <a:rPr lang="nl-NL" sz="2400" dirty="0" smtClean="0">
                <a:latin typeface="Arial Black" panose="020B0A04020102020204" pitchFamily="34" charset="0"/>
              </a:rPr>
              <a:t>, </a:t>
            </a:r>
            <a:r>
              <a:rPr lang="nl-NL" sz="2400" dirty="0" err="1" smtClean="0">
                <a:latin typeface="Arial Black" panose="020B0A04020102020204" pitchFamily="34" charset="0"/>
              </a:rPr>
              <a:t>petro-chemical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industry</a:t>
            </a:r>
            <a:r>
              <a:rPr lang="nl-NL" sz="2400" dirty="0" smtClean="0">
                <a:latin typeface="Arial Black" panose="020B0A04020102020204" pitchFamily="34" charset="0"/>
              </a:rPr>
              <a:t>, </a:t>
            </a:r>
            <a:r>
              <a:rPr lang="nl-NL" sz="2400" dirty="0" err="1" smtClean="0">
                <a:latin typeface="Arial Black" panose="020B0A04020102020204" pitchFamily="34" charset="0"/>
              </a:rPr>
              <a:t>powerplants</a:t>
            </a:r>
            <a:r>
              <a:rPr lang="nl-NL" sz="2400" dirty="0" smtClean="0">
                <a:latin typeface="Arial Black" panose="020B0A04020102020204" pitchFamily="34" charset="0"/>
              </a:rPr>
              <a:t> etc.).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nl-NL" sz="2400" dirty="0" smtClean="0">
                <a:latin typeface="Arial Black" panose="020B0A04020102020204" pitchFamily="34" charset="0"/>
              </a:rPr>
              <a:t>Postal </a:t>
            </a:r>
            <a:r>
              <a:rPr lang="nl-NL" sz="2400" dirty="0" err="1">
                <a:latin typeface="Arial Black" panose="020B0A04020102020204" pitchFamily="34" charset="0"/>
              </a:rPr>
              <a:t>a</a:t>
            </a:r>
            <a:r>
              <a:rPr lang="nl-NL" sz="2400" dirty="0" err="1" smtClean="0">
                <a:latin typeface="Arial Black" panose="020B0A04020102020204" pitchFamily="34" charset="0"/>
              </a:rPr>
              <a:t>reas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within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the</a:t>
            </a:r>
            <a:r>
              <a:rPr lang="nl-NL" sz="2400" dirty="0" smtClean="0">
                <a:latin typeface="Arial Black" panose="020B0A04020102020204" pitchFamily="34" charset="0"/>
              </a:rPr>
              <a:t> port of Rotterdam (</a:t>
            </a:r>
            <a:r>
              <a:rPr lang="nl-NL" sz="2400" dirty="0" err="1" smtClean="0">
                <a:latin typeface="Arial Black" panose="020B0A04020102020204" pitchFamily="34" charset="0"/>
              </a:rPr>
              <a:t>geo-fencing</a:t>
            </a:r>
            <a:r>
              <a:rPr lang="nl-NL" sz="2400" dirty="0" smtClean="0">
                <a:latin typeface="Arial Black" panose="020B0A04020102020204" pitchFamily="34" charset="0"/>
              </a:rPr>
              <a:t>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nl-NL" sz="2400" dirty="0" err="1" smtClean="0">
                <a:latin typeface="Arial Black" panose="020B0A04020102020204" pitchFamily="34" charset="0"/>
              </a:rPr>
              <a:t>Outside</a:t>
            </a:r>
            <a:r>
              <a:rPr lang="nl-NL" sz="2400" dirty="0" smtClean="0">
                <a:latin typeface="Arial Black" panose="020B0A04020102020204" pitchFamily="34" charset="0"/>
              </a:rPr>
              <a:t> </a:t>
            </a:r>
            <a:r>
              <a:rPr lang="nl-NL" sz="2400" dirty="0" err="1" smtClean="0">
                <a:latin typeface="Arial Black" panose="020B0A04020102020204" pitchFamily="34" charset="0"/>
              </a:rPr>
              <a:t>temperature</a:t>
            </a:r>
            <a:r>
              <a:rPr lang="nl-NL" sz="2400" dirty="0" smtClean="0">
                <a:latin typeface="Arial Black" panose="020B0A04020102020204" pitchFamily="34" charset="0"/>
              </a:rPr>
              <a:t>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nl-NL" sz="24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16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348</Words>
  <Application>Microsoft Office PowerPoint</Application>
  <PresentationFormat>Custom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Black</vt:lpstr>
      <vt:lpstr>Calibri</vt:lpstr>
      <vt:lpstr>Office Theme</vt:lpstr>
      <vt:lpstr>PowerPoint Presentation</vt:lpstr>
      <vt:lpstr>Decentralized container markets (1)</vt:lpstr>
      <vt:lpstr>Decentralized container markets (II)</vt:lpstr>
      <vt:lpstr>Decentralized emission exchange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KOP TITEL</dc:title>
  <dc:creator>Aljosja Beije</dc:creator>
  <cp:lastModifiedBy>Aljosja Beije</cp:lastModifiedBy>
  <cp:revision>53</cp:revision>
  <dcterms:created xsi:type="dcterms:W3CDTF">2017-09-22T14:55:43Z</dcterms:created>
  <dcterms:modified xsi:type="dcterms:W3CDTF">2017-11-27T18:48:27Z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2017-09-22T00:00:00Z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2017-09-22T00:00:00Z</vt:filetime>
  </property>
</Properties>
</file>