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  <p:sldMasterId id="2147483658" r:id="rId2"/>
  </p:sldMasterIdLst>
  <p:notesMasterIdLst>
    <p:notesMasterId r:id="rId13"/>
  </p:notesMasterIdLst>
  <p:sldIdLst>
    <p:sldId id="256" r:id="rId3"/>
    <p:sldId id="261" r:id="rId4"/>
    <p:sldId id="279" r:id="rId5"/>
    <p:sldId id="301" r:id="rId6"/>
    <p:sldId id="304" r:id="rId7"/>
    <p:sldId id="257" r:id="rId8"/>
    <p:sldId id="305" r:id="rId9"/>
    <p:sldId id="307" r:id="rId10"/>
    <p:sldId id="306" r:id="rId11"/>
    <p:sldId id="331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2"/>
    <a:srgbClr val="F7F7F7"/>
    <a:srgbClr val="1C2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3495" autoAdjust="0"/>
  </p:normalViewPr>
  <p:slideViewPr>
    <p:cSldViewPr snapToGrid="0">
      <p:cViewPr varScale="1">
        <p:scale>
          <a:sx n="84" d="100"/>
          <a:sy n="84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Televis%C3%A3o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iki/1969" TargetMode="External"/><Relationship Id="rId5" Type="http://schemas.openxmlformats.org/officeDocument/2006/relationships/hyperlink" Target="https://pt.wikipedia.org/wiki/5_de_outubro" TargetMode="External"/><Relationship Id="rId4" Type="http://schemas.openxmlformats.org/officeDocument/2006/relationships/hyperlink" Target="https://pt.wikipedia.org/wiki/Reino_Unido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 have discussed in the previous classes data access, management, and later we focused a bit in the GEE platform.</a:t>
            </a:r>
          </a:p>
          <a:p>
            <a:endParaRPr lang="en-US" dirty="0"/>
          </a:p>
          <a:p>
            <a:r>
              <a:rPr lang="en-US" dirty="0"/>
              <a:t>At this point, we will focus on epidemiological data, and its properties.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1538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Programa de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Televisão"/>
              </a:rPr>
              <a:t>televisão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Reino Unido"/>
              </a:rPr>
              <a:t>britânico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que foi ao ar pela primeira vez em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/>
              </a:rPr>
              <a:t>5 de outubro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1969"/>
              </a:rPr>
              <a:t>1969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08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66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81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BR" sz="1100" b="1" i="0" dirty="0">
                <a:solidFill>
                  <a:srgbClr val="151515"/>
                </a:solidFill>
                <a:effectLst/>
                <a:latin typeface="+mj-lt"/>
              </a:rPr>
              <a:t>Todo IDE deve conter:</a:t>
            </a:r>
            <a:br>
              <a:rPr lang="pt-BR" sz="1100" b="1" i="0" dirty="0">
                <a:solidFill>
                  <a:srgbClr val="151515"/>
                </a:solidFill>
                <a:effectLst/>
                <a:latin typeface="+mj-lt"/>
              </a:rPr>
            </a:br>
            <a:endParaRPr lang="pt-BR" sz="1100" b="1" i="0" dirty="0">
              <a:solidFill>
                <a:srgbClr val="151515"/>
              </a:solidFill>
              <a:effectLst/>
              <a:latin typeface="+mj-lt"/>
            </a:endParaRPr>
          </a:p>
          <a:p>
            <a:pPr lvl="1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51515"/>
                </a:solidFill>
                <a:effectLst/>
                <a:latin typeface="+mj-lt"/>
              </a:rPr>
              <a:t>Editor de código-fonte</a:t>
            </a:r>
            <a:r>
              <a:rPr lang="pt-BR" sz="1100" b="0" i="0" dirty="0">
                <a:solidFill>
                  <a:srgbClr val="151515"/>
                </a:solidFill>
                <a:effectLst/>
                <a:latin typeface="+mj-lt"/>
              </a:rPr>
              <a:t>:</a:t>
            </a:r>
          </a:p>
          <a:p>
            <a:pPr lvl="1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51515"/>
                </a:solidFill>
                <a:effectLst/>
                <a:latin typeface="+mj-lt"/>
              </a:rPr>
              <a:t>Automação de compilação local</a:t>
            </a:r>
            <a:r>
              <a:rPr lang="pt-BR" sz="1100" b="0" i="0" dirty="0">
                <a:solidFill>
                  <a:srgbClr val="151515"/>
                </a:solidFill>
                <a:effectLst/>
                <a:latin typeface="+mj-lt"/>
              </a:rPr>
              <a:t>: são utilitários de compilação e execução de código-fonte </a:t>
            </a:r>
          </a:p>
          <a:p>
            <a:pPr lvl="1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100" b="1" i="0" dirty="0" err="1">
                <a:solidFill>
                  <a:srgbClr val="151515"/>
                </a:solidFill>
                <a:effectLst/>
                <a:latin typeface="+mj-lt"/>
              </a:rPr>
              <a:t>Debugger</a:t>
            </a:r>
            <a:r>
              <a:rPr lang="pt-BR" sz="1100" b="0" i="0" dirty="0">
                <a:solidFill>
                  <a:srgbClr val="151515"/>
                </a:solidFill>
                <a:effectLst/>
                <a:latin typeface="+mj-lt"/>
              </a:rPr>
              <a:t>: programa usado para testar outros programas e mostrar graficamente a localização do bug no código original.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422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57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802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Alto com Conteúdo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609600" indent="-272654">
              <a:defRPr/>
            </a:lvl2pPr>
            <a:lvl3pPr marL="806054" indent="-196454">
              <a:defRPr/>
            </a:lvl3pPr>
            <a:lvl4pPr marL="1012031" indent="-205979">
              <a:defRPr/>
            </a:lvl4pPr>
            <a:lvl5pPr marL="1208485" indent="-196454">
              <a:defRPr/>
            </a:lvl5pPr>
          </a:lstStyle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DBE4A-42CF-4B09-9FBC-B0B9834A4DCD}" type="datetime1">
              <a:rPr lang="pt-BR" noProof="0" smtClean="0"/>
              <a:t>12/09/2023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58490F9-67EC-4CE7-A885-9D03D978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28962" cy="567000"/>
          </a:xfrm>
          <a:solidFill>
            <a:schemeClr val="accent1">
              <a:lumMod val="75000"/>
            </a:schemeClr>
          </a:solidFill>
        </p:spPr>
        <p:txBody>
          <a:bodyPr tIns="0" bIns="0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499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11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88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547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71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701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6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66765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imaojacinto.blogspot.com/2011/04/imagens-do-planeta-terra.html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glutenfreegardengoddess.blogspot.com/2009/03/indoor-seeds-sprouting.html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2.jpg"/><Relationship Id="rId10" Type="http://schemas.openxmlformats.org/officeDocument/2006/relationships/image" Target="../media/image5.jpeg"/><Relationship Id="rId4" Type="http://schemas.openxmlformats.org/officeDocument/2006/relationships/hyperlink" Target="http://www.tispain.com/2011/05/todo-sobre-el-agua.html" TargetMode="External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hilipeRLeal/Spatial_overlay_operations/tree/master/overlay_operations" TargetMode="External"/><Relationship Id="rId3" Type="http://schemas.openxmlformats.org/officeDocument/2006/relationships/hyperlink" Target="https://colab.research.google.com/drive/1dNeWlnrUGLa6UZmh5JQzN2Ju_oK_pL3K" TargetMode="External"/><Relationship Id="rId7" Type="http://schemas.openxmlformats.org/officeDocument/2006/relationships/hyperlink" Target="https://github.com/PhilipeRLeal/time_space_reduct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hilipeRLeal/IOP_AOPs" TargetMode="External"/><Relationship Id="rId5" Type="http://schemas.openxmlformats.org/officeDocument/2006/relationships/hyperlink" Target="https://github.com/PhilipeRLeal/Global_blooms" TargetMode="External"/><Relationship Id="rId4" Type="http://schemas.openxmlformats.org/officeDocument/2006/relationships/hyperlink" Target="https://github.com/PhilipeRLeal/DataAccess" TargetMode="External"/><Relationship Id="rId9" Type="http://schemas.openxmlformats.org/officeDocument/2006/relationships/hyperlink" Target="https://github.com/PhilipeRLeal/get_mod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ustavocastro78/gerenciando-ambientes-com-conda-fd68e26fc96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se2.mm.bing.net/th?id=OIP.E-jryjB9AumW9nbsqr3_sgHaDG&amp;pid=Api&amp;P=0&amp;h=180" TargetMode="External"/><Relationship Id="rId3" Type="http://schemas.openxmlformats.org/officeDocument/2006/relationships/hyperlink" Target="https://medium.com/@gustavocastro78/gerenciando-ambientes-com-conda-fd68e26fc96e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e1.mm.bing.net/th?id=OIP.l2835pJqxis1RJObQtTHewHaHU&amp;pid=Api&amp;P=0&amp;h=180" TargetMode="External"/><Relationship Id="rId11" Type="http://schemas.openxmlformats.org/officeDocument/2006/relationships/image" Target="../media/image15.jpeg"/><Relationship Id="rId5" Type="http://schemas.openxmlformats.org/officeDocument/2006/relationships/image" Target="../media/image12.jpeg"/><Relationship Id="rId10" Type="http://schemas.openxmlformats.org/officeDocument/2006/relationships/hyperlink" Target="https://tse1.mm.bing.net/th?id=OIP.zE29im1mhQ_Trkx8OUGTygAAAA&amp;pid=Api&amp;P=0&amp;h=180" TargetMode="External"/><Relationship Id="rId4" Type="http://schemas.openxmlformats.org/officeDocument/2006/relationships/hyperlink" Target="https://tse1.mm.bing.net/th?id=OIP.Ya1yKl0PPkyeLsr8YaaVogHaHa&amp;pid=Api&amp;P=0&amp;h=180" TargetMode="External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nfF3qKjLRkzQt3OXCa630cZMyCvlkrB4#scrollTo=WtpMoTJAI408" TargetMode="External"/><Relationship Id="rId3" Type="http://schemas.openxmlformats.org/officeDocument/2006/relationships/hyperlink" Target="https://colab.research.google.com/drive/1djCpeI9XuhhS8cZHUEq9ZWvdyw2RRpZJ?usp=drive_link" TargetMode="External"/><Relationship Id="rId7" Type="http://schemas.openxmlformats.org/officeDocument/2006/relationships/hyperlink" Target="https://colab.research.google.com/drive/1XUIrvhd76q62pY2sRDtVoPmIM5DDCcdw?usp=drive_lin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e31YROZIbOpeMosxmtRBZgH45l_oNoj4?usp=drive_link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colab.research.google.com/drive/1GmpX87TIT3ZGi2IvlOLyKO5BGZ5iiJBn?usp=drive_link" TargetMode="External"/><Relationship Id="rId10" Type="http://schemas.openxmlformats.org/officeDocument/2006/relationships/hyperlink" Target="https://colab.research.google.com/?utm_source=scs-index" TargetMode="External"/><Relationship Id="rId4" Type="http://schemas.openxmlformats.org/officeDocument/2006/relationships/hyperlink" Target="https://colab.research.google.com/drive/1dNeWlnrUGLa6UZmh5JQzN2Ju_oK_pL3K?usp=drive_link" TargetMode="External"/><Relationship Id="rId9" Type="http://schemas.openxmlformats.org/officeDocument/2006/relationships/hyperlink" Target="https://drive.google.com/drive/folders/1C5LnhT6ULwrk7f3DIj5ZcbqujKfwwms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525818" y="1636157"/>
            <a:ext cx="5367900" cy="17091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5"/>
                </a:solidFill>
              </a:rPr>
              <a:t>Python: </a:t>
            </a:r>
            <a:r>
              <a:rPr lang="en-US" sz="2800" b="0" dirty="0" err="1">
                <a:solidFill>
                  <a:schemeClr val="bg1">
                    <a:lumMod val="95000"/>
                  </a:schemeClr>
                </a:solidFill>
              </a:rPr>
              <a:t>Primeiros</a:t>
            </a:r>
            <a:r>
              <a:rPr lang="en-US" sz="2800" b="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bg1">
                    <a:lumMod val="95000"/>
                  </a:schemeClr>
                </a:solidFill>
              </a:rPr>
              <a:t>Passos</a:t>
            </a:r>
            <a:endParaRPr lang="en-US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Google Shape;193;p12">
            <a:extLst>
              <a:ext uri="{FF2B5EF4-FFF2-40B4-BE49-F238E27FC236}">
                <a16:creationId xmlns:a16="http://schemas.microsoft.com/office/drawing/2014/main" id="{BA1AF906-40EE-4328-B3C7-4B5318878BF3}"/>
              </a:ext>
            </a:extLst>
          </p:cNvPr>
          <p:cNvSpPr txBox="1">
            <a:spLocks/>
          </p:cNvSpPr>
          <p:nvPr/>
        </p:nvSpPr>
        <p:spPr>
          <a:xfrm>
            <a:off x="5867400" y="4253024"/>
            <a:ext cx="3276600" cy="404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Philipe Riskalla Leal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1100"/>
              <a:buFont typeface="Arial"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Google Shape;215;p13">
            <a:extLst>
              <a:ext uri="{FF2B5EF4-FFF2-40B4-BE49-F238E27FC236}">
                <a16:creationId xmlns:a16="http://schemas.microsoft.com/office/drawing/2014/main" id="{E5224E7A-FDE3-43CC-8CE2-87DE66C3246F}"/>
              </a:ext>
            </a:extLst>
          </p:cNvPr>
          <p:cNvPicPr preferRelativeResize="0"/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2496" r="-6746"/>
          <a:stretch/>
        </p:blipFill>
        <p:spPr>
          <a:xfrm>
            <a:off x="5607663" y="1669626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9" name="Google Shape;215;p13">
            <a:extLst>
              <a:ext uri="{FF2B5EF4-FFF2-40B4-BE49-F238E27FC236}">
                <a16:creationId xmlns:a16="http://schemas.microsoft.com/office/drawing/2014/main" id="{DED0723F-47B7-47DC-9C21-99963CFE030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4809" r="14809"/>
          <a:stretch/>
        </p:blipFill>
        <p:spPr>
          <a:xfrm>
            <a:off x="7105637" y="1289362"/>
            <a:ext cx="1399224" cy="13320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3" name="Google Shape;215;p13">
            <a:extLst>
              <a:ext uri="{FF2B5EF4-FFF2-40B4-BE49-F238E27FC236}">
                <a16:creationId xmlns:a16="http://schemas.microsoft.com/office/drawing/2014/main" id="{7CBB475B-E1AF-456A-8812-1813F01285A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2767" b="2767"/>
          <a:stretch/>
        </p:blipFill>
        <p:spPr>
          <a:xfrm>
            <a:off x="7324173" y="2819199"/>
            <a:ext cx="962152" cy="915927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E5951ED4-7951-4F17-A5EA-241D2ABE9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" y="-8022"/>
            <a:ext cx="863600" cy="695850"/>
          </a:xfrm>
          <a:prstGeom prst="rect">
            <a:avLst/>
          </a:prstGeom>
          <a:noFill/>
        </p:spPr>
      </p:pic>
      <p:pic>
        <p:nvPicPr>
          <p:cNvPr id="16" name="Picture 12" descr="Resultado de imagem para MOCEAN INPE">
            <a:extLst>
              <a:ext uri="{FF2B5EF4-FFF2-40B4-BE49-F238E27FC236}">
                <a16:creationId xmlns:a16="http://schemas.microsoft.com/office/drawing/2014/main" id="{F061A742-8B47-4D51-AD38-975EC503D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/>
          <a:srcRect l="6141" r="6299"/>
          <a:stretch/>
        </p:blipFill>
        <p:spPr bwMode="auto">
          <a:xfrm>
            <a:off x="8135257" y="0"/>
            <a:ext cx="1008743" cy="695850"/>
          </a:xfrm>
          <a:prstGeom prst="rect">
            <a:avLst/>
          </a:prstGeom>
          <a:noFill/>
        </p:spPr>
      </p:pic>
      <p:sp>
        <p:nvSpPr>
          <p:cNvPr id="17" name="Google Shape;193;p12">
            <a:extLst>
              <a:ext uri="{FF2B5EF4-FFF2-40B4-BE49-F238E27FC236}">
                <a16:creationId xmlns:a16="http://schemas.microsoft.com/office/drawing/2014/main" id="{D508A765-2D9F-4993-BBF0-9F6A0C459F0F}"/>
              </a:ext>
            </a:extLst>
          </p:cNvPr>
          <p:cNvSpPr txBox="1">
            <a:spLocks/>
          </p:cNvSpPr>
          <p:nvPr/>
        </p:nvSpPr>
        <p:spPr>
          <a:xfrm>
            <a:off x="525818" y="2917079"/>
            <a:ext cx="4468683" cy="404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Introdução e Instalação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1100"/>
              <a:buFont typeface="Arial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B21C9E-54D1-4A50-AB87-69734BCE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3643"/>
            <a:ext cx="1274786" cy="84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2C2F06A-0CEA-4131-99FB-848C0D0E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0" y="1327350"/>
            <a:ext cx="7028961" cy="314550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pt-BR" dirty="0" err="1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</a:t>
            </a:r>
            <a:r>
              <a:rPr lang="pt-BR" dirty="0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pt-BR" dirty="0" err="1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PRIMITIVES</a:t>
            </a:r>
            <a:r>
              <a:rPr lang="pt-BR" dirty="0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 err="1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pt-BR" dirty="0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 err="1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DERIVED</a:t>
            </a:r>
            <a:r>
              <a:rPr lang="pt-BR" dirty="0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CLASSES</a:t>
            </a:r>
            <a:endParaRPr lang="pt-BR" dirty="0">
              <a:solidFill>
                <a:srgbClr val="1C4E86"/>
              </a:solidFill>
              <a:latin typeface="+mj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1C4E86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ACCESS</a:t>
            </a:r>
            <a:endParaRPr lang="pt-BR" dirty="0">
              <a:solidFill>
                <a:srgbClr val="1C4E86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1C4E86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 </a:t>
            </a:r>
            <a:r>
              <a:rPr lang="pt-BR" dirty="0" err="1">
                <a:solidFill>
                  <a:srgbClr val="1C4E86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BLOOMS</a:t>
            </a:r>
            <a:endParaRPr lang="pt-BR" dirty="0">
              <a:solidFill>
                <a:srgbClr val="1C4E86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C4E86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IOP AND </a:t>
            </a:r>
            <a:r>
              <a:rPr lang="en-US" dirty="0" err="1">
                <a:solidFill>
                  <a:srgbClr val="1C4E86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AOP</a:t>
            </a:r>
            <a:r>
              <a:rPr lang="en-US" dirty="0">
                <a:solidFill>
                  <a:srgbClr val="1C4E86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(WATER QUALITY PARAMETERS)</a:t>
            </a:r>
            <a:endParaRPr lang="en-US" dirty="0">
              <a:solidFill>
                <a:srgbClr val="1C4E86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C4E86"/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SPATIAL OPERATIONS</a:t>
            </a:r>
            <a:endParaRPr lang="en-US" dirty="0">
              <a:solidFill>
                <a:srgbClr val="1C4E86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C4E86"/>
                </a:solidFill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CATEGORICAL SPATIAL OVERLAY OPERATIONS</a:t>
            </a:r>
            <a:endParaRPr lang="en-US" dirty="0">
              <a:solidFill>
                <a:srgbClr val="1C4E86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1C4E86"/>
                </a:solidFill>
                <a:latin typeface="+mj-lt"/>
                <a:hlinkClick r:id="rId9"/>
              </a:rPr>
              <a:t>AQUISIÇÃO</a:t>
            </a:r>
            <a:r>
              <a:rPr lang="en-US" dirty="0">
                <a:solidFill>
                  <a:srgbClr val="1C4E86"/>
                </a:solidFill>
                <a:latin typeface="+mj-lt"/>
                <a:hlinkClick r:id="rId9"/>
              </a:rPr>
              <a:t> E </a:t>
            </a:r>
            <a:r>
              <a:rPr lang="en-US" dirty="0" err="1">
                <a:solidFill>
                  <a:srgbClr val="1C4E86"/>
                </a:solidFill>
                <a:latin typeface="+mj-lt"/>
                <a:hlinkClick r:id="rId9"/>
              </a:rPr>
              <a:t>MANIPULAÇÃO</a:t>
            </a:r>
            <a:r>
              <a:rPr lang="en-US" dirty="0">
                <a:solidFill>
                  <a:srgbClr val="1C4E86"/>
                </a:solidFill>
                <a:latin typeface="+mj-lt"/>
                <a:hlinkClick r:id="rId9"/>
              </a:rPr>
              <a:t> DE DADOS MODIS</a:t>
            </a:r>
            <a:endParaRPr lang="en-US" dirty="0">
              <a:solidFill>
                <a:srgbClr val="1C4E86"/>
              </a:solidFill>
              <a:latin typeface="+mj-lt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C585BB-B081-42E3-B98E-AF9603FE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10</a:t>
            </a:fld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E98F60-7275-46C8-889E-045E9181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DDBE4A-42CF-4B09-9FBC-B0B9834A4DCD}" type="datetime1">
              <a:rPr lang="pt-BR" noProof="0" smtClean="0"/>
              <a:t>12/09/2023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A638C-DD7E-4C81-AAA2-DC7F1B64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CB9FA78-0EA3-442A-8951-8AC40217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Exemplos de </a:t>
            </a:r>
            <a:r>
              <a:rPr lang="pt-BR" sz="3200" b="1"/>
              <a:t>aplicação – Parte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68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Python: </a:t>
            </a:r>
            <a:r>
              <a:rPr lang="pt-BR" dirty="0"/>
              <a:t>Introdução e Instalação</a:t>
            </a:r>
            <a:endParaRPr lang="en-US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85449"/>
            <a:ext cx="3462525" cy="3365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sz="2800" dirty="0"/>
              <a:t>Origem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sz="2800" dirty="0"/>
              <a:t>Definição</a:t>
            </a:r>
            <a:endParaRPr sz="28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sz="2800" dirty="0"/>
              <a:t>Instalação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sz="2800" dirty="0" err="1"/>
              <a:t>IDEs</a:t>
            </a:r>
            <a:endParaRPr lang="pt-BR" sz="28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sz="2800" dirty="0"/>
              <a:t>Parte Prática</a:t>
            </a:r>
            <a:endParaRPr sz="28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" name="Google Shape;302;p20">
            <a:extLst>
              <a:ext uri="{FF2B5EF4-FFF2-40B4-BE49-F238E27FC236}">
                <a16:creationId xmlns:a16="http://schemas.microsoft.com/office/drawing/2014/main" id="{C9BC467C-F52F-4AEC-88D2-977CB236FFE0}"/>
              </a:ext>
            </a:extLst>
          </p:cNvPr>
          <p:cNvPicPr preferRelativeResize="0"/>
          <p:nvPr/>
        </p:nvPicPr>
        <p:blipFill rotWithShape="1">
          <a:blip r:embed="rId3"/>
          <a:srcRect l="-26206" t="-86612" r="-28619" b="-86612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solidFill>
            <a:srgbClr val="1C272B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Python</a:t>
            </a:r>
            <a:r>
              <a:rPr lang="pt-BR" sz="2000" dirty="0"/>
              <a:t>: Origem</a:t>
            </a:r>
            <a:endParaRPr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3" name="Google Shape;927;p46">
            <a:extLst>
              <a:ext uri="{FF2B5EF4-FFF2-40B4-BE49-F238E27FC236}">
                <a16:creationId xmlns:a16="http://schemas.microsoft.com/office/drawing/2014/main" id="{D216B97F-50A8-4B11-9F94-7516BD89C407}"/>
              </a:ext>
            </a:extLst>
          </p:cNvPr>
          <p:cNvGrpSpPr/>
          <p:nvPr/>
        </p:nvGrpSpPr>
        <p:grpSpPr>
          <a:xfrm>
            <a:off x="351136" y="610549"/>
            <a:ext cx="330270" cy="330251"/>
            <a:chOff x="1923675" y="1633650"/>
            <a:chExt cx="436000" cy="435975"/>
          </a:xfrm>
        </p:grpSpPr>
        <p:sp>
          <p:nvSpPr>
            <p:cNvPr id="14" name="Google Shape;928;p46">
              <a:extLst>
                <a:ext uri="{FF2B5EF4-FFF2-40B4-BE49-F238E27FC236}">
                  <a16:creationId xmlns:a16="http://schemas.microsoft.com/office/drawing/2014/main" id="{606EC5ED-AE36-4C31-9171-EF6A41545B94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9;p46">
              <a:extLst>
                <a:ext uri="{FF2B5EF4-FFF2-40B4-BE49-F238E27FC236}">
                  <a16:creationId xmlns:a16="http://schemas.microsoft.com/office/drawing/2014/main" id="{6EFF35EF-2E94-4722-8562-87BBCA6464C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0;p46">
              <a:extLst>
                <a:ext uri="{FF2B5EF4-FFF2-40B4-BE49-F238E27FC236}">
                  <a16:creationId xmlns:a16="http://schemas.microsoft.com/office/drawing/2014/main" id="{81A1AC4F-8126-49BC-8470-9FC08CB17B92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1;p46">
              <a:extLst>
                <a:ext uri="{FF2B5EF4-FFF2-40B4-BE49-F238E27FC236}">
                  <a16:creationId xmlns:a16="http://schemas.microsoft.com/office/drawing/2014/main" id="{8316D569-2441-483C-A625-9ED9AF572357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2;p46">
              <a:extLst>
                <a:ext uri="{FF2B5EF4-FFF2-40B4-BE49-F238E27FC236}">
                  <a16:creationId xmlns:a16="http://schemas.microsoft.com/office/drawing/2014/main" id="{027A08F0-9D8B-4691-A1F9-14E9A6D748C7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3;p46">
              <a:extLst>
                <a:ext uri="{FF2B5EF4-FFF2-40B4-BE49-F238E27FC236}">
                  <a16:creationId xmlns:a16="http://schemas.microsoft.com/office/drawing/2014/main" id="{1BD7364B-D8D6-4DCB-BA67-51EDA8B0F867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534;p34">
            <a:extLst>
              <a:ext uri="{FF2B5EF4-FFF2-40B4-BE49-F238E27FC236}">
                <a16:creationId xmlns:a16="http://schemas.microsoft.com/office/drawing/2014/main" id="{9C589929-4F81-4F59-81BE-D83BAA3DBEB5}"/>
              </a:ext>
            </a:extLst>
          </p:cNvPr>
          <p:cNvSpPr txBox="1">
            <a:spLocks/>
          </p:cNvSpPr>
          <p:nvPr/>
        </p:nvSpPr>
        <p:spPr>
          <a:xfrm>
            <a:off x="351137" y="1605425"/>
            <a:ext cx="7260518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pt-BR" sz="3200" dirty="0"/>
              <a:t>“No princípio, era...”  </a:t>
            </a:r>
          </a:p>
        </p:txBody>
      </p:sp>
      <p:pic>
        <p:nvPicPr>
          <p:cNvPr id="1026" name="Picture 2" descr="UPDATE] Edição especial de Monty Python em Busca do Cálice Sagrado inclui  catapulta - NerdBunker">
            <a:extLst>
              <a:ext uri="{FF2B5EF4-FFF2-40B4-BE49-F238E27FC236}">
                <a16:creationId xmlns:a16="http://schemas.microsoft.com/office/drawing/2014/main" id="{D87E21A5-C061-401E-8B08-3022B9B5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00" y="1605425"/>
            <a:ext cx="4696838" cy="264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534;p34">
            <a:extLst>
              <a:ext uri="{FF2B5EF4-FFF2-40B4-BE49-F238E27FC236}">
                <a16:creationId xmlns:a16="http://schemas.microsoft.com/office/drawing/2014/main" id="{C54D1342-E999-4B29-BED0-E5A369841094}"/>
              </a:ext>
            </a:extLst>
          </p:cNvPr>
          <p:cNvSpPr txBox="1">
            <a:spLocks/>
          </p:cNvSpPr>
          <p:nvPr/>
        </p:nvSpPr>
        <p:spPr>
          <a:xfrm>
            <a:off x="681406" y="2727648"/>
            <a:ext cx="3321794" cy="90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Monty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Python</a:t>
            </a:r>
            <a:r>
              <a:rPr lang="pt-BR" sz="2000" dirty="0"/>
              <a:t>: Origem</a:t>
            </a:r>
            <a:endParaRPr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3" name="Google Shape;927;p46">
            <a:extLst>
              <a:ext uri="{FF2B5EF4-FFF2-40B4-BE49-F238E27FC236}">
                <a16:creationId xmlns:a16="http://schemas.microsoft.com/office/drawing/2014/main" id="{D216B97F-50A8-4B11-9F94-7516BD89C407}"/>
              </a:ext>
            </a:extLst>
          </p:cNvPr>
          <p:cNvGrpSpPr/>
          <p:nvPr/>
        </p:nvGrpSpPr>
        <p:grpSpPr>
          <a:xfrm>
            <a:off x="351136" y="610549"/>
            <a:ext cx="330270" cy="330251"/>
            <a:chOff x="1923675" y="1633650"/>
            <a:chExt cx="436000" cy="435975"/>
          </a:xfrm>
        </p:grpSpPr>
        <p:sp>
          <p:nvSpPr>
            <p:cNvPr id="14" name="Google Shape;928;p46">
              <a:extLst>
                <a:ext uri="{FF2B5EF4-FFF2-40B4-BE49-F238E27FC236}">
                  <a16:creationId xmlns:a16="http://schemas.microsoft.com/office/drawing/2014/main" id="{606EC5ED-AE36-4C31-9171-EF6A41545B94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9;p46">
              <a:extLst>
                <a:ext uri="{FF2B5EF4-FFF2-40B4-BE49-F238E27FC236}">
                  <a16:creationId xmlns:a16="http://schemas.microsoft.com/office/drawing/2014/main" id="{6EFF35EF-2E94-4722-8562-87BBCA6464C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0;p46">
              <a:extLst>
                <a:ext uri="{FF2B5EF4-FFF2-40B4-BE49-F238E27FC236}">
                  <a16:creationId xmlns:a16="http://schemas.microsoft.com/office/drawing/2014/main" id="{81A1AC4F-8126-49BC-8470-9FC08CB17B92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1;p46">
              <a:extLst>
                <a:ext uri="{FF2B5EF4-FFF2-40B4-BE49-F238E27FC236}">
                  <a16:creationId xmlns:a16="http://schemas.microsoft.com/office/drawing/2014/main" id="{8316D569-2441-483C-A625-9ED9AF572357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2;p46">
              <a:extLst>
                <a:ext uri="{FF2B5EF4-FFF2-40B4-BE49-F238E27FC236}">
                  <a16:creationId xmlns:a16="http://schemas.microsoft.com/office/drawing/2014/main" id="{027A08F0-9D8B-4691-A1F9-14E9A6D748C7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3;p46">
              <a:extLst>
                <a:ext uri="{FF2B5EF4-FFF2-40B4-BE49-F238E27FC236}">
                  <a16:creationId xmlns:a16="http://schemas.microsoft.com/office/drawing/2014/main" id="{1BD7364B-D8D6-4DCB-BA67-51EDA8B0F867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UPDATE] Edição especial de Monty Python em Busca do Cálice Sagrado inclui  catapulta - NerdBunker">
            <a:extLst>
              <a:ext uri="{FF2B5EF4-FFF2-40B4-BE49-F238E27FC236}">
                <a16:creationId xmlns:a16="http://schemas.microsoft.com/office/drawing/2014/main" id="{D87E21A5-C061-401E-8B08-3022B9B5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5" y="1690565"/>
            <a:ext cx="3261600" cy="18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534;p34">
            <a:extLst>
              <a:ext uri="{FF2B5EF4-FFF2-40B4-BE49-F238E27FC236}">
                <a16:creationId xmlns:a16="http://schemas.microsoft.com/office/drawing/2014/main" id="{C54D1342-E999-4B29-BED0-E5A369841094}"/>
              </a:ext>
            </a:extLst>
          </p:cNvPr>
          <p:cNvSpPr txBox="1">
            <a:spLocks/>
          </p:cNvSpPr>
          <p:nvPr/>
        </p:nvSpPr>
        <p:spPr>
          <a:xfrm>
            <a:off x="405344" y="3349097"/>
            <a:ext cx="3321794" cy="90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Monty Python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2FBF8DE-9158-4E86-9613-3B1A332F7A8F}"/>
              </a:ext>
            </a:extLst>
          </p:cNvPr>
          <p:cNvGrpSpPr/>
          <p:nvPr/>
        </p:nvGrpSpPr>
        <p:grpSpPr>
          <a:xfrm>
            <a:off x="3815475" y="2575292"/>
            <a:ext cx="2491200" cy="1134496"/>
            <a:chOff x="3815475" y="2495016"/>
            <a:chExt cx="2491200" cy="1134496"/>
          </a:xfrm>
        </p:grpSpPr>
        <p:sp>
          <p:nvSpPr>
            <p:cNvPr id="25" name="Google Shape;534;p34">
              <a:extLst>
                <a:ext uri="{FF2B5EF4-FFF2-40B4-BE49-F238E27FC236}">
                  <a16:creationId xmlns:a16="http://schemas.microsoft.com/office/drawing/2014/main" id="{76670A54-631C-43F5-B57E-D1E0590593E7}"/>
                </a:ext>
              </a:extLst>
            </p:cNvPr>
            <p:cNvSpPr txBox="1">
              <a:spLocks/>
            </p:cNvSpPr>
            <p:nvPr/>
          </p:nvSpPr>
          <p:spPr>
            <a:xfrm>
              <a:off x="4140634" y="2728458"/>
              <a:ext cx="1840882" cy="901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0" indent="0" algn="ctr">
                <a:buNone/>
              </a:pPr>
              <a:r>
                <a:rPr lang="pt-BR" sz="1400" b="1" dirty="0">
                  <a:solidFill>
                    <a:schemeClr val="tx2">
                      <a:lumMod val="10000"/>
                    </a:schemeClr>
                  </a:solidFill>
                  <a:latin typeface="+mj-lt"/>
                </a:rPr>
                <a:t>Guido Van </a:t>
              </a:r>
              <a:r>
                <a:rPr lang="pt-BR" sz="1400" b="1" dirty="0" err="1">
                  <a:solidFill>
                    <a:schemeClr val="tx2">
                      <a:lumMod val="10000"/>
                    </a:schemeClr>
                  </a:solidFill>
                  <a:latin typeface="+mj-lt"/>
                </a:rPr>
                <a:t>Rossum</a:t>
              </a:r>
              <a:r>
                <a:rPr lang="pt-BR" sz="1400" b="1" dirty="0">
                  <a:solidFill>
                    <a:schemeClr val="tx2">
                      <a:lumMod val="10000"/>
                    </a:schemeClr>
                  </a:solidFill>
                  <a:latin typeface="+mj-lt"/>
                </a:rPr>
                <a:t> (1989) </a:t>
              </a:r>
            </a:p>
          </p:txBody>
        </p:sp>
        <p:sp>
          <p:nvSpPr>
            <p:cNvPr id="5" name="Seta: para a Direita 4">
              <a:extLst>
                <a:ext uri="{FF2B5EF4-FFF2-40B4-BE49-F238E27FC236}">
                  <a16:creationId xmlns:a16="http://schemas.microsoft.com/office/drawing/2014/main" id="{0449155E-F38E-4888-BAF7-F56EB368826E}"/>
                </a:ext>
              </a:extLst>
            </p:cNvPr>
            <p:cNvSpPr/>
            <p:nvPr/>
          </p:nvSpPr>
          <p:spPr>
            <a:xfrm>
              <a:off x="3815475" y="2495016"/>
              <a:ext cx="2491200" cy="2334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E36E12-66AE-451E-B1AD-F27326DD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89" y="1237109"/>
            <a:ext cx="209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28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Python: </a:t>
            </a:r>
            <a:r>
              <a:rPr lang="pt-BR" dirty="0"/>
              <a:t>Definição</a:t>
            </a:r>
            <a:endParaRPr lang="en-US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428825"/>
            <a:ext cx="3757726" cy="3365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Linguagem de Programação otimizada para educação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Linguagem interpretada (alto nível)</a:t>
            </a:r>
            <a:endParaRPr lang="pt-BR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OOP: </a:t>
            </a:r>
            <a:r>
              <a:rPr lang="pt-BR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Object-Oriented</a:t>
            </a: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Programming</a:t>
            </a:r>
            <a:endParaRPr lang="pt-BR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pt-BR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Open-</a:t>
            </a:r>
            <a:r>
              <a:rPr lang="pt-BR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Source</a:t>
            </a:r>
            <a:endParaRPr lang="pt-BR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pt-BR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Multi-Plataforma</a:t>
            </a:r>
            <a:r>
              <a:rPr lang="pt-BR" sz="1600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Linux, </a:t>
            </a:r>
            <a:r>
              <a:rPr lang="pt-BR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MacOSX</a:t>
            </a: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		    Windows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" name="Google Shape;302;p20">
            <a:extLst>
              <a:ext uri="{FF2B5EF4-FFF2-40B4-BE49-F238E27FC236}">
                <a16:creationId xmlns:a16="http://schemas.microsoft.com/office/drawing/2014/main" id="{C9BC467C-F52F-4AEC-88D2-977CB236FFE0}"/>
              </a:ext>
            </a:extLst>
          </p:cNvPr>
          <p:cNvPicPr preferRelativeResize="0"/>
          <p:nvPr/>
        </p:nvPicPr>
        <p:blipFill rotWithShape="1">
          <a:blip r:embed="rId3"/>
          <a:srcRect l="-29891" t="-45821" r="-27850" b="-14498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solidFill>
            <a:srgbClr val="F7F7F7"/>
          </a:solidFill>
          <a:ln w="34925">
            <a:solidFill>
              <a:srgbClr val="3F5378"/>
            </a:solidFill>
          </a:ln>
        </p:spPr>
      </p:pic>
    </p:spTree>
    <p:extLst>
      <p:ext uri="{BB962C8B-B14F-4D97-AF65-F5344CB8AC3E}">
        <p14:creationId xmlns:p14="http://schemas.microsoft.com/office/powerpoint/2010/main" val="375491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INSTALAÇÃO E AMBIENTES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1F54A9-4AF4-4645-ADA7-580A829C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454" y="1773044"/>
            <a:ext cx="3771121" cy="2489244"/>
          </a:xfrm>
        </p:spPr>
        <p:txBody>
          <a:bodyPr/>
          <a:lstStyle/>
          <a:p>
            <a:r>
              <a:rPr lang="pt-BR" sz="2400" dirty="0">
                <a:latin typeface="+mj-lt"/>
              </a:rPr>
              <a:t>Gestão de Ambientes</a:t>
            </a:r>
          </a:p>
          <a:p>
            <a:pPr marL="101600" indent="0">
              <a:buNone/>
            </a:pPr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Aplicações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B7E0F37-90ED-4C98-8D93-9ADC0249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35" y="1609500"/>
            <a:ext cx="4346265" cy="26527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C818B0-B377-41AB-A053-8BDC31F9EE7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8441" y="1625087"/>
            <a:ext cx="7303530" cy="2724300"/>
          </a:xfrm>
        </p:spPr>
        <p:txBody>
          <a:bodyPr/>
          <a:lstStyle/>
          <a:p>
            <a:r>
              <a:rPr lang="pt-BR" sz="2400" b="1" dirty="0">
                <a:solidFill>
                  <a:srgbClr val="FF9800"/>
                </a:solidFill>
              </a:rPr>
              <a:t>Conda:</a:t>
            </a:r>
          </a:p>
          <a:p>
            <a:pPr lvl="1"/>
            <a:r>
              <a:rPr lang="pt-BR" sz="2000" b="0" i="0" dirty="0">
                <a:solidFill>
                  <a:srgbClr val="292929"/>
                </a:solidFill>
                <a:effectLst/>
                <a:latin typeface="+mj-lt"/>
              </a:rPr>
              <a:t>Gerenciador de pacotes, dependências e ambientes;</a:t>
            </a:r>
          </a:p>
          <a:p>
            <a:pPr lvl="1"/>
            <a:r>
              <a:rPr lang="pt-BR" sz="2000" b="0" i="1" dirty="0">
                <a:solidFill>
                  <a:srgbClr val="292929"/>
                </a:solidFill>
                <a:effectLst/>
                <a:latin typeface="+mj-lt"/>
              </a:rPr>
              <a:t>Open </a:t>
            </a:r>
            <a:r>
              <a:rPr lang="pt-BR" sz="2000" b="0" i="1" dirty="0" err="1">
                <a:solidFill>
                  <a:srgbClr val="292929"/>
                </a:solidFill>
                <a:effectLst/>
                <a:latin typeface="+mj-lt"/>
              </a:rPr>
              <a:t>Source</a:t>
            </a:r>
            <a:r>
              <a:rPr lang="pt-BR" sz="2000" b="0" i="1" dirty="0">
                <a:solidFill>
                  <a:srgbClr val="292929"/>
                </a:solidFill>
                <a:effectLst/>
                <a:latin typeface="+mj-lt"/>
              </a:rPr>
              <a:t>; </a:t>
            </a:r>
          </a:p>
          <a:p>
            <a:pPr lvl="1"/>
            <a:r>
              <a:rPr lang="pt-BR" dirty="0">
                <a:solidFill>
                  <a:srgbClr val="292929"/>
                </a:solidFill>
                <a:latin typeface="+mj-lt"/>
              </a:rPr>
              <a:t>M</a:t>
            </a:r>
            <a:r>
              <a:rPr lang="pt-BR" sz="2000" dirty="0">
                <a:solidFill>
                  <a:srgbClr val="292929"/>
                </a:solidFill>
                <a:latin typeface="+mj-lt"/>
              </a:rPr>
              <a:t>ultiplataforma: </a:t>
            </a:r>
            <a:r>
              <a:rPr lang="pt-BR" sz="2000" b="0" dirty="0">
                <a:solidFill>
                  <a:srgbClr val="292929"/>
                </a:solidFill>
                <a:effectLst/>
                <a:latin typeface="+mj-lt"/>
              </a:rPr>
              <a:t>Windows, Linux e </a:t>
            </a:r>
            <a:r>
              <a:rPr lang="pt-BR" sz="2000" b="0" dirty="0" err="1">
                <a:solidFill>
                  <a:srgbClr val="292929"/>
                </a:solidFill>
                <a:effectLst/>
                <a:latin typeface="+mj-lt"/>
              </a:rPr>
              <a:t>MacOSX</a:t>
            </a:r>
            <a:endParaRPr lang="pt-BR" sz="2400" dirty="0">
              <a:latin typeface="+mj-lt"/>
            </a:endParaRPr>
          </a:p>
          <a:p>
            <a:pPr lvl="1"/>
            <a:endParaRPr lang="pt-BR" dirty="0"/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INSTALAÇÃO E AMBIENTES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127014-B0F5-4361-9006-A83BF9581BEC}"/>
              </a:ext>
            </a:extLst>
          </p:cNvPr>
          <p:cNvSpPr txBox="1"/>
          <p:nvPr/>
        </p:nvSpPr>
        <p:spPr>
          <a:xfrm>
            <a:off x="38600" y="4750925"/>
            <a:ext cx="2417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Maiores Informações: </a:t>
            </a:r>
            <a:r>
              <a:rPr lang="pt-BR" dirty="0">
                <a:hlinkClick r:id="rId3"/>
              </a:rPr>
              <a:t>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91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effectLst/>
                <a:latin typeface="+mj-lt"/>
              </a:rPr>
              <a:t>IDE (</a:t>
            </a:r>
            <a:r>
              <a:rPr lang="pt-BR" b="1" dirty="0" err="1">
                <a:solidFill>
                  <a:schemeClr val="bg1"/>
                </a:solidFill>
                <a:effectLst/>
                <a:latin typeface="+mj-lt"/>
              </a:rPr>
              <a:t>Integrated</a:t>
            </a:r>
            <a:r>
              <a:rPr lang="pt-BR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pt-BR" b="1" dirty="0" err="1">
                <a:solidFill>
                  <a:schemeClr val="bg1"/>
                </a:solidFill>
                <a:effectLst/>
                <a:latin typeface="+mj-lt"/>
              </a:rPr>
              <a:t>Development</a:t>
            </a:r>
            <a:r>
              <a:rPr lang="pt-BR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pt-BR" b="1" dirty="0" err="1">
                <a:solidFill>
                  <a:schemeClr val="bg1"/>
                </a:solidFill>
                <a:effectLst/>
                <a:latin typeface="+mj-lt"/>
              </a:rPr>
              <a:t>Environment</a:t>
            </a:r>
            <a:r>
              <a:rPr lang="pt-BR" b="1" dirty="0">
                <a:solidFill>
                  <a:schemeClr val="bg1"/>
                </a:solidFill>
                <a:effectLst/>
                <a:latin typeface="+mj-lt"/>
              </a:rPr>
              <a:t>)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127014-B0F5-4361-9006-A83BF9581BEC}"/>
              </a:ext>
            </a:extLst>
          </p:cNvPr>
          <p:cNvSpPr txBox="1"/>
          <p:nvPr/>
        </p:nvSpPr>
        <p:spPr>
          <a:xfrm>
            <a:off x="38600" y="4750925"/>
            <a:ext cx="2417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Maiores Informações: </a:t>
            </a:r>
            <a:r>
              <a:rPr lang="pt-BR" dirty="0">
                <a:hlinkClick r:id="rId3"/>
              </a:rPr>
              <a:t>aqui</a:t>
            </a:r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6C02FB1-EA36-EE05-BB27-DF8283F9C588}"/>
              </a:ext>
            </a:extLst>
          </p:cNvPr>
          <p:cNvGrpSpPr/>
          <p:nvPr/>
        </p:nvGrpSpPr>
        <p:grpSpPr>
          <a:xfrm>
            <a:off x="305864" y="1785256"/>
            <a:ext cx="8532272" cy="1940769"/>
            <a:chOff x="747616" y="2183848"/>
            <a:chExt cx="7771255" cy="1663245"/>
          </a:xfrm>
        </p:grpSpPr>
        <p:pic>
          <p:nvPicPr>
            <p:cNvPr id="1026" name="Picture 2">
              <a:hlinkClick r:id="rId4"/>
              <a:extLst>
                <a:ext uri="{FF2B5EF4-FFF2-40B4-BE49-F238E27FC236}">
                  <a16:creationId xmlns:a16="http://schemas.microsoft.com/office/drawing/2014/main" id="{20090971-C08F-0B0C-EE57-31D538B60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16" y="2306372"/>
              <a:ext cx="1527032" cy="1527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hlinkClick r:id="rId6"/>
              <a:extLst>
                <a:ext uri="{FF2B5EF4-FFF2-40B4-BE49-F238E27FC236}">
                  <a16:creationId xmlns:a16="http://schemas.microsoft.com/office/drawing/2014/main" id="{9AE60024-A112-144D-AE95-62C41E5D4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4873" y="2292683"/>
              <a:ext cx="1571682" cy="1554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hlinkClick r:id="rId8"/>
              <a:extLst>
                <a:ext uri="{FF2B5EF4-FFF2-40B4-BE49-F238E27FC236}">
                  <a16:creationId xmlns:a16="http://schemas.microsoft.com/office/drawing/2014/main" id="{D19DBCF2-2CB6-05EB-AF41-FEADED562B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1" t="4853" r="31974" b="6082"/>
            <a:stretch/>
          </p:blipFill>
          <p:spPr bwMode="auto">
            <a:xfrm>
              <a:off x="4540828" y="2183848"/>
              <a:ext cx="1568595" cy="1599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hlinkClick r:id="rId10"/>
              <a:extLst>
                <a:ext uri="{FF2B5EF4-FFF2-40B4-BE49-F238E27FC236}">
                  <a16:creationId xmlns:a16="http://schemas.microsoft.com/office/drawing/2014/main" id="{4F66C9AC-DFDD-8153-7596-B786AA6A3C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39" t="13197" r="15306" b="13152"/>
            <a:stretch/>
          </p:blipFill>
          <p:spPr bwMode="auto">
            <a:xfrm>
              <a:off x="6453696" y="2352418"/>
              <a:ext cx="2065175" cy="126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020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C818B0-B377-41AB-A053-8BDC31F9EE7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42792" y="1472120"/>
            <a:ext cx="4164629" cy="35278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1600" dirty="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Variáveis e Representação dos dados</a:t>
            </a:r>
            <a:endParaRPr lang="pt-B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+mj-lt"/>
                <a:hlinkClick r:id="rId4"/>
              </a:rPr>
              <a:t>Variáveis: primitivas e derivadas</a:t>
            </a:r>
            <a:endParaRPr lang="pt-B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Dados Geográficos</a:t>
            </a:r>
            <a:endParaRPr lang="pt-B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+mj-lt"/>
                <a:hlinkClick r:id="rId6"/>
              </a:rPr>
              <a:t>Dados Tabulares</a:t>
            </a:r>
            <a:endParaRPr lang="pt-B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+mj-lt"/>
                <a:hlinkClick r:id="rId7"/>
              </a:rPr>
              <a:t>Download de Dados IBGE</a:t>
            </a:r>
            <a:endParaRPr lang="pt-B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+mj-lt"/>
                <a:hlinkClick r:id="rId8"/>
              </a:rPr>
              <a:t>Dados de satélite</a:t>
            </a:r>
            <a:endParaRPr lang="pt-B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+mj-lt"/>
                <a:hlinkClick r:id="rId9"/>
              </a:rPr>
              <a:t>Projetos (</a:t>
            </a:r>
            <a:r>
              <a:rPr lang="pt-BR" sz="1600" dirty="0" err="1">
                <a:latin typeface="+mj-lt"/>
                <a:hlinkClick r:id="rId9"/>
              </a:rPr>
              <a:t>SR</a:t>
            </a:r>
            <a:r>
              <a:rPr lang="pt-BR" sz="1600" dirty="0">
                <a:latin typeface="+mj-lt"/>
                <a:hlinkClick r:id="rId9"/>
              </a:rPr>
              <a:t> Clima)</a:t>
            </a:r>
            <a:endParaRPr lang="pt-BR" sz="1600" dirty="0">
              <a:latin typeface="+mj-lt"/>
            </a:endParaRPr>
          </a:p>
          <a:p>
            <a:pPr lvl="1"/>
            <a:endParaRPr lang="pt-BR" sz="1600" dirty="0">
              <a:latin typeface="+mj-lt"/>
            </a:endParaRPr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PRÁTICA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hlinkClick r:id="rId10"/>
            <a:extLst>
              <a:ext uri="{FF2B5EF4-FFF2-40B4-BE49-F238E27FC236}">
                <a16:creationId xmlns:a16="http://schemas.microsoft.com/office/drawing/2014/main" id="{5F12B6FC-C828-6DFD-030E-E61AD5A6F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3" y="1710392"/>
            <a:ext cx="3577357" cy="158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1279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298</Words>
  <Application>Microsoft Office PowerPoint</Application>
  <PresentationFormat>Apresentação na tela (16:9)</PresentationFormat>
  <Paragraphs>73</Paragraphs>
  <Slides>10</Slides>
  <Notes>10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Arvo</vt:lpstr>
      <vt:lpstr>Roboto Condensed Light</vt:lpstr>
      <vt:lpstr>Roboto Condensed</vt:lpstr>
      <vt:lpstr>Salerio template</vt:lpstr>
      <vt:lpstr>1_Salerio template</vt:lpstr>
      <vt:lpstr>Python: Primeiros Passos</vt:lpstr>
      <vt:lpstr>Python: Introdução e Instalação</vt:lpstr>
      <vt:lpstr>Python: Origem</vt:lpstr>
      <vt:lpstr>Python: Origem</vt:lpstr>
      <vt:lpstr>Python: Definição</vt:lpstr>
      <vt:lpstr>INSTALAÇÃO E AMBIENTES</vt:lpstr>
      <vt:lpstr>INSTALAÇÃO E AMBIENTES</vt:lpstr>
      <vt:lpstr>IDE (Integrated Development Environment)</vt:lpstr>
      <vt:lpstr>PARTE PRÁTICA</vt:lpstr>
      <vt:lpstr>Exemplos de aplicação – Parte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Sensoriamento Remoto do Clima</dc:title>
  <dc:creator>ziongh</dc:creator>
  <cp:lastModifiedBy>Philipe Riskalla Leal</cp:lastModifiedBy>
  <cp:revision>53</cp:revision>
  <dcterms:modified xsi:type="dcterms:W3CDTF">2023-09-12T12:54:04Z</dcterms:modified>
</cp:coreProperties>
</file>