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Telegraf Medium" panose="020B0604020202020204" charset="0"/>
      <p:regular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949494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17220" y="2977261"/>
            <a:ext cx="7076638" cy="6281039"/>
          </a:xfrm>
          <a:custGeom>
            <a:avLst/>
            <a:gdLst/>
            <a:ahLst/>
            <a:cxnLst/>
            <a:rect l="l" t="t" r="r" b="b"/>
            <a:pathLst>
              <a:path w="7076638" h="6281039">
                <a:moveTo>
                  <a:pt x="0" y="0"/>
                </a:moveTo>
                <a:lnTo>
                  <a:pt x="7076637" y="0"/>
                </a:lnTo>
                <a:lnTo>
                  <a:pt x="7076637" y="6281039"/>
                </a:lnTo>
                <a:lnTo>
                  <a:pt x="0" y="6281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19207" y="9258300"/>
            <a:ext cx="17149300" cy="614826"/>
          </a:xfrm>
          <a:custGeom>
            <a:avLst/>
            <a:gdLst/>
            <a:ahLst/>
            <a:cxnLst/>
            <a:rect l="l" t="t" r="r" b="b"/>
            <a:pathLst>
              <a:path w="17149300" h="614826">
                <a:moveTo>
                  <a:pt x="0" y="0"/>
                </a:moveTo>
                <a:lnTo>
                  <a:pt x="17149300" y="0"/>
                </a:lnTo>
                <a:lnTo>
                  <a:pt x="17149300" y="614826"/>
                </a:lnTo>
                <a:lnTo>
                  <a:pt x="0" y="614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313214" b="-56369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71275" y="7075625"/>
            <a:ext cx="2411009" cy="2490088"/>
          </a:xfrm>
          <a:custGeom>
            <a:avLst/>
            <a:gdLst/>
            <a:ahLst/>
            <a:cxnLst/>
            <a:rect l="l" t="t" r="r" b="b"/>
            <a:pathLst>
              <a:path w="2411009" h="2490088">
                <a:moveTo>
                  <a:pt x="0" y="0"/>
                </a:moveTo>
                <a:lnTo>
                  <a:pt x="2411009" y="0"/>
                </a:lnTo>
                <a:lnTo>
                  <a:pt x="2411009" y="2490088"/>
                </a:lnTo>
                <a:lnTo>
                  <a:pt x="0" y="24900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4124" r="-8695" b="-2017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51730" y="100618"/>
            <a:ext cx="16984539" cy="3482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132"/>
              </a:lnSpc>
            </a:pPr>
            <a:r>
              <a:rPr lang="en-US" sz="6523" b="1" spc="-319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Algoritmo A*</a:t>
            </a:r>
          </a:p>
          <a:p>
            <a:pPr algn="just">
              <a:lnSpc>
                <a:spcPts val="9132"/>
              </a:lnSpc>
              <a:spcBef>
                <a:spcPct val="0"/>
              </a:spcBef>
            </a:pPr>
            <a:r>
              <a:rPr lang="en-US" sz="6523" b="1" spc="-319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Marcando gols na RoboCup Soccer League</a:t>
            </a:r>
          </a:p>
          <a:p>
            <a:pPr algn="just">
              <a:lnSpc>
                <a:spcPts val="9132"/>
              </a:lnSpc>
              <a:spcBef>
                <a:spcPct val="0"/>
              </a:spcBef>
            </a:pPr>
            <a:endParaRPr lang="en-US" sz="6523" b="1" spc="-319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651730" y="1389428"/>
            <a:ext cx="1660757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949494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1442" y="840802"/>
            <a:ext cx="13816558" cy="11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6"/>
              </a:lnSpc>
            </a:pPr>
            <a:r>
              <a:rPr lang="en-US" sz="9054" b="1" spc="-443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f(n) = g(n) + h(n)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661291" y="1028700"/>
            <a:ext cx="4791947" cy="10635525"/>
            <a:chOff x="0" y="0"/>
            <a:chExt cx="2858770" cy="63449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47285" r="-147285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514051"/>
            <a:ext cx="10351021" cy="630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7683"/>
              </a:lnSpc>
              <a:buAutoNum type="arabicPeriod"/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Criação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da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função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que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calcula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h(n)</a:t>
            </a:r>
          </a:p>
          <a:p>
            <a:pPr marL="734056" lvl="1" indent="-367028" algn="l">
              <a:lnSpc>
                <a:spcPts val="7683"/>
              </a:lnSpc>
              <a:buAutoNum type="arabicPeriod"/>
            </a:pPr>
            <a:r>
              <a:rPr lang="en-US" sz="3399" b="1" u="sng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PriorityQueue</a:t>
            </a:r>
            <a:r>
              <a:rPr lang="en-US" sz="3399" b="1" u="sng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</a:p>
          <a:p>
            <a:pPr marL="734056" lvl="1" indent="-367028" algn="l">
              <a:lnSpc>
                <a:spcPts val="7683"/>
              </a:lnSpc>
              <a:buAutoNum type="arabicPeriod"/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Conversão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de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obstáculos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para conjunto(set)</a:t>
            </a:r>
          </a:p>
          <a:p>
            <a:pPr marL="734056" lvl="1" indent="-367028" algn="l">
              <a:lnSpc>
                <a:spcPts val="7683"/>
              </a:lnSpc>
              <a:buAutoNum type="arabicPeriod"/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Loop: </a:t>
            </a:r>
          </a:p>
          <a:p>
            <a:pPr algn="l">
              <a:lnSpc>
                <a:spcPts val="768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algn="l">
              <a:lnSpc>
                <a:spcPts val="547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algn="l">
              <a:lnSpc>
                <a:spcPts val="547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253692" y="6379846"/>
            <a:ext cx="10351021" cy="4414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4.1 Roda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enquanto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houver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nós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na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lista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aberta</a:t>
            </a: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4.2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Extração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do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nó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com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menor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custo_f</a:t>
            </a: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4.3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Verifica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se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chegou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objetivo</a:t>
            </a: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4.4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Reconstrução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do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caminho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(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invertendo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a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ordem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)</a:t>
            </a:r>
          </a:p>
          <a:p>
            <a:pPr algn="l">
              <a:lnSpc>
                <a:spcPts val="4759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algn="l">
              <a:lnSpc>
                <a:spcPts val="768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949494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1442" y="840802"/>
            <a:ext cx="13816558" cy="11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6"/>
              </a:lnSpc>
            </a:pPr>
            <a:r>
              <a:rPr lang="en-US" sz="9054" b="1" spc="-443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f(n) = g(n) + h(n)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661291" y="1028700"/>
            <a:ext cx="4791947" cy="10635525"/>
            <a:chOff x="0" y="0"/>
            <a:chExt cx="2858770" cy="63449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47285" r="-147285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514051"/>
            <a:ext cx="10351021" cy="338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3"/>
              </a:lnSpc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    5.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Vizinhos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:</a:t>
            </a:r>
          </a:p>
          <a:p>
            <a:pPr algn="l">
              <a:lnSpc>
                <a:spcPts val="768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algn="l">
              <a:lnSpc>
                <a:spcPts val="547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algn="l">
              <a:lnSpc>
                <a:spcPts val="547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51200" y="3521506"/>
            <a:ext cx="10351021" cy="2614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5.1 Geração dos 8 vizinhos possíveis</a:t>
            </a: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5.2 Verificação de limites do grid e obstáculos</a:t>
            </a: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5.3 Cálculo de custos diferenciados (10 e 14)</a:t>
            </a:r>
          </a:p>
          <a:p>
            <a:pPr algn="l">
              <a:lnSpc>
                <a:spcPts val="7683"/>
              </a:lnSpc>
            </a:pPr>
            <a:endParaRPr lang="en-US" sz="3399" b="1" spc="-118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3111" y="5745023"/>
            <a:ext cx="10351021" cy="85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3"/>
              </a:lnSpc>
            </a:pPr>
            <a:r>
              <a:rPr lang="en-US" sz="3399" b="1" spc="-118" dirty="0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6.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Custo</a:t>
            </a:r>
            <a:r>
              <a:rPr lang="en-US" sz="3399" b="1" spc="-118" dirty="0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 de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rotação</a:t>
            </a:r>
            <a:r>
              <a:rPr lang="en-US" sz="3399" b="1" spc="-118" dirty="0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: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51200" y="6830060"/>
            <a:ext cx="10351021" cy="242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Diferenciação de penalidade: </a:t>
            </a: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40 para inversão de 180°</a:t>
            </a: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10 para curva de 90°</a:t>
            </a: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5 para curva de 45°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>
                <a:alpha val="100000"/>
              </a:srgbClr>
            </a:gs>
            <a:gs pos="100000">
              <a:srgbClr val="949494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1442" y="840802"/>
            <a:ext cx="13816558" cy="1166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06"/>
              </a:lnSpc>
            </a:pPr>
            <a:r>
              <a:rPr lang="en-US" sz="9054" b="1" spc="-443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f(n) = g(n) + h(n)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661291" y="1028700"/>
            <a:ext cx="4791947" cy="10635525"/>
            <a:chOff x="0" y="0"/>
            <a:chExt cx="2858770" cy="63449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58770" cy="6344920"/>
            </a:xfrm>
            <a:custGeom>
              <a:avLst/>
              <a:gdLst/>
              <a:ahLst/>
              <a:cxnLst/>
              <a:rect l="l" t="t" r="r" b="b"/>
              <a:pathLst>
                <a:path w="2858770" h="634492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47285" r="-147285"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028700" y="2514051"/>
            <a:ext cx="10351021" cy="3387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3"/>
              </a:lnSpc>
            </a:pP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    7.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Custo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por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estado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:</a:t>
            </a:r>
          </a:p>
          <a:p>
            <a:pPr algn="l">
              <a:lnSpc>
                <a:spcPts val="768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algn="l">
              <a:lnSpc>
                <a:spcPts val="547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algn="l">
              <a:lnSpc>
                <a:spcPts val="5473"/>
              </a:lnSpc>
            </a:pP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351200" y="3521506"/>
            <a:ext cx="10351021" cy="182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Dobra o custo de rotação para movimentos mais cuidadosos</a:t>
            </a:r>
          </a:p>
          <a:p>
            <a:pPr algn="l">
              <a:lnSpc>
                <a:spcPts val="4759"/>
              </a:lnSpc>
            </a:pPr>
            <a:endParaRPr lang="en-US" sz="3399" b="1" spc="-118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3111" y="5745023"/>
            <a:ext cx="10351021" cy="855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3"/>
              </a:lnSpc>
            </a:pPr>
            <a:r>
              <a:rPr lang="en-US" sz="3399" b="1" spc="-118" dirty="0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8.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Atualização</a:t>
            </a:r>
            <a:r>
              <a:rPr lang="en-US" sz="3399" b="1" spc="-118" dirty="0">
                <a:solidFill>
                  <a:srgbClr val="000000"/>
                </a:solidFill>
                <a:latin typeface="Telegraf Medium" panose="020B0604020202020204" charset="0"/>
                <a:ea typeface="Telegraf"/>
                <a:cs typeface="Telegraf"/>
                <a:sym typeface="Telegraf"/>
              </a:rPr>
              <a:t> de custos: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51200" y="6830060"/>
            <a:ext cx="10351021" cy="30389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u="sng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Verificação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se novo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caminho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é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mais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eficiente</a:t>
            </a: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Atualização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das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estruturas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de dados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quando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encontra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melhor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rota</a:t>
            </a: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  <a:p>
            <a:pPr marL="734056" lvl="1" indent="-367028" algn="l">
              <a:lnSpc>
                <a:spcPts val="4759"/>
              </a:lnSpc>
              <a:buFont typeface="Arial"/>
              <a:buChar char="•"/>
            </a:pP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Adição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do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vizinho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na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lista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aberta</a:t>
            </a:r>
            <a:r>
              <a:rPr lang="en-US" sz="3399" b="1" spc="-118" dirty="0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com novo </a:t>
            </a:r>
            <a:r>
              <a:rPr lang="en-US" sz="3399" b="1" spc="-118" dirty="0" err="1">
                <a:solidFill>
                  <a:srgbClr val="000000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custo</a:t>
            </a:r>
            <a:endParaRPr lang="en-US" sz="3399" b="1" spc="-118" dirty="0">
              <a:solidFill>
                <a:srgbClr val="000000"/>
              </a:solidFill>
              <a:latin typeface="Telegraf Medium"/>
              <a:ea typeface="Telegraf Medium"/>
              <a:cs typeface="Telegraf Medium"/>
              <a:sym typeface="Telegraf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216</Words>
  <Application>Microsoft Office PowerPoint</Application>
  <PresentationFormat>Personalizar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Telegraf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</dc:title>
  <cp:lastModifiedBy>Philipe</cp:lastModifiedBy>
  <cp:revision>3</cp:revision>
  <dcterms:created xsi:type="dcterms:W3CDTF">2006-08-16T00:00:00Z</dcterms:created>
  <dcterms:modified xsi:type="dcterms:W3CDTF">2025-07-23T00:43:47Z</dcterms:modified>
  <dc:identifier>DAGt730yEok</dc:identifier>
</cp:coreProperties>
</file>