
<file path=[Content_Types].xml><?xml version="1.0" encoding="utf-8"?>
<Types xmlns="http://schemas.openxmlformats.org/package/2006/content-types">
  <Default Extension="png" ContentType="image/png"/>
  <Default Extension="jfif"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91" r:id="rId3"/>
    <p:sldId id="409" r:id="rId4"/>
    <p:sldId id="459" r:id="rId5"/>
    <p:sldId id="420" r:id="rId6"/>
    <p:sldId id="462" r:id="rId7"/>
    <p:sldId id="461" r:id="rId8"/>
    <p:sldId id="463" r:id="rId9"/>
    <p:sldId id="466" r:id="rId10"/>
    <p:sldId id="467" r:id="rId11"/>
    <p:sldId id="464" r:id="rId12"/>
    <p:sldId id="468" r:id="rId13"/>
    <p:sldId id="470" r:id="rId14"/>
    <p:sldId id="469" r:id="rId15"/>
    <p:sldId id="472" r:id="rId16"/>
    <p:sldId id="471" r:id="rId17"/>
    <p:sldId id="473" r:id="rId18"/>
    <p:sldId id="474" r:id="rId19"/>
    <p:sldId id="477" r:id="rId20"/>
    <p:sldId id="476" r:id="rId21"/>
    <p:sldId id="478" r:id="rId22"/>
    <p:sldId id="479" r:id="rId23"/>
    <p:sldId id="480" r:id="rId24"/>
    <p:sldId id="481" r:id="rId25"/>
    <p:sldId id="482" r:id="rId26"/>
    <p:sldId id="485" r:id="rId27"/>
    <p:sldId id="483" r:id="rId28"/>
    <p:sldId id="484" r:id="rId29"/>
    <p:sldId id="475" r:id="rId30"/>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F5F5F"/>
    <a:srgbClr val="EDF8FF"/>
    <a:srgbClr val="DFF3FF"/>
    <a:srgbClr val="CCFFFF"/>
    <a:srgbClr val="CCEC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36" autoAdjust="0"/>
  </p:normalViewPr>
  <p:slideViewPr>
    <p:cSldViewPr>
      <p:cViewPr varScale="1">
        <p:scale>
          <a:sx n="66" d="100"/>
          <a:sy n="66" d="100"/>
        </p:scale>
        <p:origin x="1692"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08"/>
    </p:cViewPr>
  </p:sorterViewPr>
  <p:notesViewPr>
    <p:cSldViewPr>
      <p:cViewPr>
        <p:scale>
          <a:sx n="96" d="100"/>
          <a:sy n="96" d="100"/>
        </p:scale>
        <p:origin x="1576" y="48"/>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5424" tIns="47711" rIns="95424" bIns="47711" numCol="1" anchor="t" anchorCtr="0" compatLnSpc="1">
            <a:prstTxWarp prst="textNoShape">
              <a:avLst/>
            </a:prstTxWarp>
          </a:bodyPr>
          <a:lstStyle>
            <a:lvl1pPr defTabSz="954088" eaLnBrk="1" hangingPunct="1">
              <a:defRPr sz="1300">
                <a:cs typeface="+mn-cs"/>
              </a:defRPr>
            </a:lvl1pPr>
          </a:lstStyle>
          <a:p>
            <a:pPr>
              <a:defRPr/>
            </a:pPr>
            <a:endParaRPr lang="en-US"/>
          </a:p>
        </p:txBody>
      </p:sp>
      <p:sp>
        <p:nvSpPr>
          <p:cNvPr id="47107" name="Rectangle 3"/>
          <p:cNvSpPr>
            <a:spLocks noGrp="1" noChangeArrowheads="1"/>
          </p:cNvSpPr>
          <p:nvPr>
            <p:ph type="dt" sz="quarter" idx="1"/>
          </p:nvPr>
        </p:nvSpPr>
        <p:spPr bwMode="auto">
          <a:xfrm>
            <a:off x="4022725" y="0"/>
            <a:ext cx="3076575" cy="509588"/>
          </a:xfrm>
          <a:prstGeom prst="rect">
            <a:avLst/>
          </a:prstGeom>
          <a:noFill/>
          <a:ln w="9525">
            <a:noFill/>
            <a:miter lim="800000"/>
            <a:headEnd/>
            <a:tailEnd/>
          </a:ln>
          <a:effectLst/>
        </p:spPr>
        <p:txBody>
          <a:bodyPr vert="horz" wrap="square" lIns="95424" tIns="47711" rIns="95424" bIns="47711" numCol="1" anchor="t" anchorCtr="0" compatLnSpc="1">
            <a:prstTxWarp prst="textNoShape">
              <a:avLst/>
            </a:prstTxWarp>
          </a:bodyPr>
          <a:lstStyle>
            <a:lvl1pPr algn="r" defTabSz="954088" eaLnBrk="1" hangingPunct="1">
              <a:defRPr sz="1300">
                <a:cs typeface="+mn-cs"/>
              </a:defRPr>
            </a:lvl1pPr>
          </a:lstStyle>
          <a:p>
            <a:pPr>
              <a:defRPr/>
            </a:pPr>
            <a:endParaRPr lang="en-US"/>
          </a:p>
        </p:txBody>
      </p:sp>
      <p:sp>
        <p:nvSpPr>
          <p:cNvPr id="47108" name="Rectangle 4"/>
          <p:cNvSpPr>
            <a:spLocks noGrp="1" noChangeArrowheads="1"/>
          </p:cNvSpPr>
          <p:nvPr>
            <p:ph type="ftr" sz="quarter" idx="2"/>
          </p:nvPr>
        </p:nvSpPr>
        <p:spPr bwMode="auto">
          <a:xfrm>
            <a:off x="0" y="9725025"/>
            <a:ext cx="3076575" cy="509588"/>
          </a:xfrm>
          <a:prstGeom prst="rect">
            <a:avLst/>
          </a:prstGeom>
          <a:noFill/>
          <a:ln w="9525">
            <a:noFill/>
            <a:miter lim="800000"/>
            <a:headEnd/>
            <a:tailEnd/>
          </a:ln>
          <a:effectLst/>
        </p:spPr>
        <p:txBody>
          <a:bodyPr vert="horz" wrap="square" lIns="95424" tIns="47711" rIns="95424" bIns="47711" numCol="1" anchor="b" anchorCtr="0" compatLnSpc="1">
            <a:prstTxWarp prst="textNoShape">
              <a:avLst/>
            </a:prstTxWarp>
          </a:bodyPr>
          <a:lstStyle>
            <a:lvl1pPr defTabSz="954088" eaLnBrk="1" hangingPunct="1">
              <a:defRPr sz="1300">
                <a:cs typeface="+mn-cs"/>
              </a:defRPr>
            </a:lvl1pPr>
          </a:lstStyle>
          <a:p>
            <a:pPr>
              <a:defRPr/>
            </a:pPr>
            <a:endParaRPr lang="en-US"/>
          </a:p>
        </p:txBody>
      </p:sp>
      <p:sp>
        <p:nvSpPr>
          <p:cNvPr id="47109" name="Rectangle 5"/>
          <p:cNvSpPr>
            <a:spLocks noGrp="1" noChangeArrowheads="1"/>
          </p:cNvSpPr>
          <p:nvPr>
            <p:ph type="sldNum" sz="quarter" idx="3"/>
          </p:nvPr>
        </p:nvSpPr>
        <p:spPr bwMode="auto">
          <a:xfrm>
            <a:off x="4022725" y="9725025"/>
            <a:ext cx="3076575" cy="509588"/>
          </a:xfrm>
          <a:prstGeom prst="rect">
            <a:avLst/>
          </a:prstGeom>
          <a:noFill/>
          <a:ln w="9525">
            <a:noFill/>
            <a:miter lim="800000"/>
            <a:headEnd/>
            <a:tailEnd/>
          </a:ln>
          <a:effectLst/>
        </p:spPr>
        <p:txBody>
          <a:bodyPr vert="horz" wrap="square" lIns="95424" tIns="47711" rIns="95424" bIns="47711" numCol="1" anchor="b" anchorCtr="0" compatLnSpc="1">
            <a:prstTxWarp prst="textNoShape">
              <a:avLst/>
            </a:prstTxWarp>
          </a:bodyPr>
          <a:lstStyle>
            <a:lvl1pPr algn="r" defTabSz="954088" eaLnBrk="1" hangingPunct="1">
              <a:defRPr sz="1300"/>
            </a:lvl1pPr>
          </a:lstStyle>
          <a:p>
            <a:pPr>
              <a:defRPr/>
            </a:pPr>
            <a:fld id="{AD39F199-CC0B-4010-ACC5-AD8588A9F7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5424" tIns="47711" rIns="95424" bIns="47711" numCol="1" anchor="t" anchorCtr="0" compatLnSpc="1">
            <a:prstTxWarp prst="textNoShape">
              <a:avLst/>
            </a:prstTxWarp>
          </a:bodyPr>
          <a:lstStyle>
            <a:lvl1pPr defTabSz="954088" eaLnBrk="0" hangingPunct="0">
              <a:defRPr sz="1300">
                <a:cs typeface="+mn-cs"/>
              </a:defRPr>
            </a:lvl1pPr>
          </a:lstStyle>
          <a:p>
            <a:pPr>
              <a:defRPr/>
            </a:pPr>
            <a:endParaRPr lang="en-US"/>
          </a:p>
        </p:txBody>
      </p:sp>
      <p:sp>
        <p:nvSpPr>
          <p:cNvPr id="8195" name="Rectangle 3"/>
          <p:cNvSpPr>
            <a:spLocks noGrp="1" noChangeArrowheads="1"/>
          </p:cNvSpPr>
          <p:nvPr>
            <p:ph type="dt" idx="1"/>
          </p:nvPr>
        </p:nvSpPr>
        <p:spPr bwMode="auto">
          <a:xfrm>
            <a:off x="4021138" y="0"/>
            <a:ext cx="3076575" cy="509588"/>
          </a:xfrm>
          <a:prstGeom prst="rect">
            <a:avLst/>
          </a:prstGeom>
          <a:noFill/>
          <a:ln w="9525">
            <a:noFill/>
            <a:miter lim="800000"/>
            <a:headEnd/>
            <a:tailEnd/>
          </a:ln>
          <a:effectLst/>
        </p:spPr>
        <p:txBody>
          <a:bodyPr vert="horz" wrap="square" lIns="95424" tIns="47711" rIns="95424" bIns="47711" numCol="1" anchor="t" anchorCtr="0" compatLnSpc="1">
            <a:prstTxWarp prst="textNoShape">
              <a:avLst/>
            </a:prstTxWarp>
          </a:bodyPr>
          <a:lstStyle>
            <a:lvl1pPr algn="r" defTabSz="954088" eaLnBrk="0" hangingPunct="0">
              <a:defRPr sz="13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5424" tIns="47711" rIns="95424" bIns="4771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424" tIns="47711" rIns="95424" bIns="47711" numCol="1" anchor="b" anchorCtr="0" compatLnSpc="1">
            <a:prstTxWarp prst="textNoShape">
              <a:avLst/>
            </a:prstTxWarp>
          </a:bodyPr>
          <a:lstStyle>
            <a:lvl1pPr defTabSz="954088" eaLnBrk="0" hangingPunct="0">
              <a:defRPr sz="1300">
                <a:cs typeface="+mn-cs"/>
              </a:defRPr>
            </a:lvl1pPr>
          </a:lstStyle>
          <a:p>
            <a:pPr>
              <a:defRPr/>
            </a:pPr>
            <a:endParaRPr lang="en-US"/>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424" tIns="47711" rIns="95424" bIns="47711" numCol="1" anchor="b" anchorCtr="0" compatLnSpc="1">
            <a:prstTxWarp prst="textNoShape">
              <a:avLst/>
            </a:prstTxWarp>
          </a:bodyPr>
          <a:lstStyle>
            <a:lvl1pPr algn="r" defTabSz="954088" eaLnBrk="0" hangingPunct="0">
              <a:defRPr sz="1300"/>
            </a:lvl1pPr>
          </a:lstStyle>
          <a:p>
            <a:pPr>
              <a:defRPr/>
            </a:pPr>
            <a:fld id="{B6939B65-C8B2-45C4-AB6D-9A2F8F52545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AC8525-5907-4BA0-B74D-7C4F101E2725}" type="slidenum">
              <a:rPr lang="en-US" altLang="en-US" sz="1300" smtClean="0"/>
              <a:pPr>
                <a:spcBef>
                  <a:spcPct val="0"/>
                </a:spcBef>
              </a:pPr>
              <a:t>1</a:t>
            </a:fld>
            <a:endParaRPr lang="en-US" altLang="en-US" sz="1300" smtClean="0"/>
          </a:p>
        </p:txBody>
      </p:sp>
      <p:sp>
        <p:nvSpPr>
          <p:cNvPr id="5123" name="Rectangle 2"/>
          <p:cNvSpPr>
            <a:spLocks noGrp="1" noRot="1" noChangeAspect="1" noChangeArrowheads="1" noTextEdit="1"/>
          </p:cNvSpPr>
          <p:nvPr>
            <p:ph type="sldImg"/>
          </p:nvPr>
        </p:nvSpPr>
        <p:spPr>
          <a:xfrm>
            <a:off x="993775" y="768350"/>
            <a:ext cx="5113338"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t>Virtual assistant: Google Assistant (previously: Now)</a:t>
            </a:r>
          </a:p>
          <a:p>
            <a:r>
              <a:rPr lang="en-AU" altLang="en-US" smtClean="0"/>
              <a:t>Device: Google Home</a:t>
            </a:r>
          </a:p>
          <a:p>
            <a:r>
              <a:rPr lang="en-AU" altLang="en-US" smtClean="0"/>
              <a:t>Messenger app: Messages (previously: Allo) </a:t>
            </a:r>
          </a:p>
          <a:p>
            <a:endParaRPr lang="en-AU" altLang="en-US" smtClean="0"/>
          </a:p>
          <a:p>
            <a:r>
              <a:rPr lang="en-AU" altLang="en-US" smtClean="0"/>
              <a:t>Virtual assistant: Amazon Alexa</a:t>
            </a:r>
          </a:p>
          <a:p>
            <a:r>
              <a:rPr lang="en-AU" altLang="en-US" smtClean="0"/>
              <a:t>Device: Echo, Echo Dot</a:t>
            </a:r>
          </a:p>
          <a:p>
            <a:endParaRPr lang="en-AU"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2400">
                <a:solidFill>
                  <a:schemeClr val="tx1"/>
                </a:solidFill>
                <a:latin typeface="Times New Roman" panose="02020603050405020304" pitchFamily="18" charset="0"/>
                <a:cs typeface="Arial" panose="020B0604020202020204" pitchFamily="34" charset="0"/>
              </a:defRPr>
            </a:lvl1pPr>
            <a:lvl2pPr marL="742950" indent="-285750" defTabSz="954088">
              <a:defRPr sz="2400">
                <a:solidFill>
                  <a:schemeClr val="tx1"/>
                </a:solidFill>
                <a:latin typeface="Times New Roman" panose="02020603050405020304" pitchFamily="18" charset="0"/>
                <a:cs typeface="Arial" panose="020B0604020202020204" pitchFamily="34" charset="0"/>
              </a:defRPr>
            </a:lvl2pPr>
            <a:lvl3pPr marL="1143000" indent="-228600" defTabSz="954088">
              <a:defRPr sz="2400">
                <a:solidFill>
                  <a:schemeClr val="tx1"/>
                </a:solidFill>
                <a:latin typeface="Times New Roman" panose="02020603050405020304" pitchFamily="18" charset="0"/>
                <a:cs typeface="Arial" panose="020B0604020202020204" pitchFamily="34" charset="0"/>
              </a:defRPr>
            </a:lvl3pPr>
            <a:lvl4pPr marL="1600200" indent="-228600" defTabSz="954088">
              <a:defRPr sz="2400">
                <a:solidFill>
                  <a:schemeClr val="tx1"/>
                </a:solidFill>
                <a:latin typeface="Times New Roman" panose="02020603050405020304" pitchFamily="18" charset="0"/>
                <a:cs typeface="Arial" panose="020B0604020202020204" pitchFamily="34" charset="0"/>
              </a:defRPr>
            </a:lvl4pPr>
            <a:lvl5pPr marL="2057400" indent="-228600" defTabSz="954088">
              <a:defRPr sz="2400">
                <a:solidFill>
                  <a:schemeClr val="tx1"/>
                </a:solidFill>
                <a:latin typeface="Times New Roman" panose="02020603050405020304" pitchFamily="18" charset="0"/>
                <a:cs typeface="Arial" panose="020B0604020202020204" pitchFamily="34" charset="0"/>
              </a:defRPr>
            </a:lvl5pPr>
            <a:lvl6pPr marL="25146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BC9085E-1644-4315-BA85-E775496817A0}" type="slidenum">
              <a:rPr lang="en-US" altLang="en-US" sz="1300" smtClean="0"/>
              <a:pPr/>
              <a:t>4</a:t>
            </a:fld>
            <a:endParaRPr lang="en-US" altLang="en-US"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t>Show the “will i qualify for osap if i’m new in canada?” example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2400">
                <a:solidFill>
                  <a:schemeClr val="tx1"/>
                </a:solidFill>
                <a:latin typeface="Times New Roman" panose="02020603050405020304" pitchFamily="18" charset="0"/>
                <a:cs typeface="Arial" panose="020B0604020202020204" pitchFamily="34" charset="0"/>
              </a:defRPr>
            </a:lvl1pPr>
            <a:lvl2pPr marL="742950" indent="-285750" defTabSz="954088">
              <a:defRPr sz="2400">
                <a:solidFill>
                  <a:schemeClr val="tx1"/>
                </a:solidFill>
                <a:latin typeface="Times New Roman" panose="02020603050405020304" pitchFamily="18" charset="0"/>
                <a:cs typeface="Arial" panose="020B0604020202020204" pitchFamily="34" charset="0"/>
              </a:defRPr>
            </a:lvl2pPr>
            <a:lvl3pPr marL="1143000" indent="-228600" defTabSz="954088">
              <a:defRPr sz="2400">
                <a:solidFill>
                  <a:schemeClr val="tx1"/>
                </a:solidFill>
                <a:latin typeface="Times New Roman" panose="02020603050405020304" pitchFamily="18" charset="0"/>
                <a:cs typeface="Arial" panose="020B0604020202020204" pitchFamily="34" charset="0"/>
              </a:defRPr>
            </a:lvl3pPr>
            <a:lvl4pPr marL="1600200" indent="-228600" defTabSz="954088">
              <a:defRPr sz="2400">
                <a:solidFill>
                  <a:schemeClr val="tx1"/>
                </a:solidFill>
                <a:latin typeface="Times New Roman" panose="02020603050405020304" pitchFamily="18" charset="0"/>
                <a:cs typeface="Arial" panose="020B0604020202020204" pitchFamily="34" charset="0"/>
              </a:defRPr>
            </a:lvl4pPr>
            <a:lvl5pPr marL="2057400" indent="-228600" defTabSz="954088">
              <a:defRPr sz="2400">
                <a:solidFill>
                  <a:schemeClr val="tx1"/>
                </a:solidFill>
                <a:latin typeface="Times New Roman" panose="02020603050405020304" pitchFamily="18" charset="0"/>
                <a:cs typeface="Arial" panose="020B0604020202020204" pitchFamily="34" charset="0"/>
              </a:defRPr>
            </a:lvl5pPr>
            <a:lvl6pPr marL="25146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B9E5701-2442-48E8-8254-726821BE920E}" type="slidenum">
              <a:rPr lang="en-US" altLang="en-US" sz="1300" smtClean="0"/>
              <a:pPr/>
              <a:t>10</a:t>
            </a:fld>
            <a:endParaRPr lang="en-US" altLang="en-US" sz="13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t>Ask questions about weight loss and nutrition</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2400">
                <a:solidFill>
                  <a:schemeClr val="tx1"/>
                </a:solidFill>
                <a:latin typeface="Times New Roman" panose="02020603050405020304" pitchFamily="18" charset="0"/>
                <a:cs typeface="Arial" panose="020B0604020202020204" pitchFamily="34" charset="0"/>
              </a:defRPr>
            </a:lvl1pPr>
            <a:lvl2pPr marL="742950" indent="-285750" defTabSz="954088">
              <a:defRPr sz="2400">
                <a:solidFill>
                  <a:schemeClr val="tx1"/>
                </a:solidFill>
                <a:latin typeface="Times New Roman" panose="02020603050405020304" pitchFamily="18" charset="0"/>
                <a:cs typeface="Arial" panose="020B0604020202020204" pitchFamily="34" charset="0"/>
              </a:defRPr>
            </a:lvl2pPr>
            <a:lvl3pPr marL="1143000" indent="-228600" defTabSz="954088">
              <a:defRPr sz="2400">
                <a:solidFill>
                  <a:schemeClr val="tx1"/>
                </a:solidFill>
                <a:latin typeface="Times New Roman" panose="02020603050405020304" pitchFamily="18" charset="0"/>
                <a:cs typeface="Arial" panose="020B0604020202020204" pitchFamily="34" charset="0"/>
              </a:defRPr>
            </a:lvl3pPr>
            <a:lvl4pPr marL="1600200" indent="-228600" defTabSz="954088">
              <a:defRPr sz="2400">
                <a:solidFill>
                  <a:schemeClr val="tx1"/>
                </a:solidFill>
                <a:latin typeface="Times New Roman" panose="02020603050405020304" pitchFamily="18" charset="0"/>
                <a:cs typeface="Arial" panose="020B0604020202020204" pitchFamily="34" charset="0"/>
              </a:defRPr>
            </a:lvl4pPr>
            <a:lvl5pPr marL="2057400" indent="-228600" defTabSz="954088">
              <a:defRPr sz="2400">
                <a:solidFill>
                  <a:schemeClr val="tx1"/>
                </a:solidFill>
                <a:latin typeface="Times New Roman" panose="02020603050405020304" pitchFamily="18" charset="0"/>
                <a:cs typeface="Arial" panose="020B0604020202020204" pitchFamily="34" charset="0"/>
              </a:defRPr>
            </a:lvl5pPr>
            <a:lvl6pPr marL="25146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540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E0002B7-21D9-4A0A-B9A2-A960832FC919}" type="slidenum">
              <a:rPr lang="en-US" altLang="en-US" sz="1300" smtClean="0"/>
              <a:pPr/>
              <a:t>20</a:t>
            </a:fld>
            <a:endParaRPr lang="en-US" altLang="en-US"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24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a:spLocks noGrp="1" noChangeArrowheads="1"/>
          </p:cNvSpPr>
          <p:nvPr>
            <p:ph type="sldNum" sz="quarter" idx="10"/>
          </p:nvPr>
        </p:nvSpPr>
        <p:spPr>
          <a:ln/>
        </p:spPr>
        <p:txBody>
          <a:bodyPr/>
          <a:lstStyle>
            <a:lvl1pPr>
              <a:defRPr/>
            </a:lvl1pPr>
          </a:lstStyle>
          <a:p>
            <a:pPr>
              <a:defRPr/>
            </a:pPr>
            <a:fld id="{F15F6989-A54E-4D07-A78D-9E326C3D165A}" type="slidenum">
              <a:rPr lang="en-US" altLang="en-US"/>
              <a:pPr>
                <a:defRPr/>
              </a:pPr>
              <a:t>‹#›</a:t>
            </a:fld>
            <a:endParaRPr lang="en-US" altLang="en-US"/>
          </a:p>
        </p:txBody>
      </p:sp>
    </p:spTree>
    <p:extLst>
      <p:ext uri="{BB962C8B-B14F-4D97-AF65-F5344CB8AC3E}">
        <p14:creationId xmlns:p14="http://schemas.microsoft.com/office/powerpoint/2010/main" val="109618413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533400"/>
            <a:ext cx="7772400" cy="9144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74688" y="1562100"/>
            <a:ext cx="77724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2" name="Rectangle 8"/>
          <p:cNvSpPr>
            <a:spLocks noGrp="1" noChangeArrowheads="1"/>
          </p:cNvSpPr>
          <p:nvPr>
            <p:ph type="sldNum" sz="quarter" idx="4"/>
          </p:nvPr>
        </p:nvSpPr>
        <p:spPr bwMode="auto">
          <a:xfrm>
            <a:off x="8229600" y="64008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63B0470A-8BE1-4CEA-B0B5-E87FD0657F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ts val="24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smarco.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twitter.com/msmarcoai" TargetMode="External"/><Relationship Id="rId4" Type="http://schemas.openxmlformats.org/officeDocument/2006/relationships/hyperlink" Target="https://twitter.com/MSMarcoA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hyperlink" Target="https://replika.ai/"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04800" y="4648200"/>
            <a:ext cx="8305800" cy="1677382"/>
          </a:xfrm>
        </p:spPr>
        <p:txBody>
          <a:bodyPr/>
          <a:lstStyle/>
          <a:p>
            <a:pPr algn="r" eaLnBrk="1" hangingPunct="1">
              <a:spcBef>
                <a:spcPts val="1200"/>
              </a:spcBef>
              <a:buFontTx/>
              <a:buNone/>
            </a:pPr>
            <a:r>
              <a:rPr lang="en-US" altLang="en-US" sz="2200" dirty="0" smtClean="0"/>
              <a:t>Massimo Piccardi</a:t>
            </a:r>
          </a:p>
          <a:p>
            <a:pPr algn="r" eaLnBrk="1" hangingPunct="1">
              <a:spcBef>
                <a:spcPts val="600"/>
              </a:spcBef>
              <a:buFontTx/>
              <a:buNone/>
            </a:pPr>
            <a:r>
              <a:rPr lang="en-US" altLang="en-US" sz="2200" dirty="0" smtClean="0"/>
              <a:t>University of Technology Sydney, Australia</a:t>
            </a:r>
          </a:p>
          <a:p>
            <a:pPr algn="r" eaLnBrk="1" hangingPunct="1">
              <a:spcBef>
                <a:spcPts val="600"/>
              </a:spcBef>
              <a:buFontTx/>
              <a:buNone/>
            </a:pPr>
            <a:endParaRPr lang="en-US" altLang="en-US" sz="2200" dirty="0" smtClean="0"/>
          </a:p>
          <a:p>
            <a:pPr algn="r" eaLnBrk="1" hangingPunct="1">
              <a:spcBef>
                <a:spcPts val="600"/>
              </a:spcBef>
              <a:buFontTx/>
              <a:buNone/>
            </a:pPr>
            <a:r>
              <a:rPr lang="en-US" altLang="en-US" sz="2200" dirty="0"/>
              <a:t>32931 TRM, Natural Language Processing </a:t>
            </a:r>
            <a:r>
              <a:rPr lang="en-US" altLang="en-US" sz="2200" dirty="0" smtClean="0"/>
              <a:t>module</a:t>
            </a:r>
          </a:p>
        </p:txBody>
      </p:sp>
      <p:sp>
        <p:nvSpPr>
          <p:cNvPr id="4099" name="Rectangle 7"/>
          <p:cNvSpPr>
            <a:spLocks noChangeArrowheads="1"/>
          </p:cNvSpPr>
          <p:nvPr/>
        </p:nvSpPr>
        <p:spPr bwMode="auto">
          <a:xfrm>
            <a:off x="3505200" y="2819400"/>
            <a:ext cx="502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r" eaLnBrk="1" hangingPunct="1">
              <a:spcBef>
                <a:spcPts val="600"/>
              </a:spcBef>
              <a:buFontTx/>
              <a:buNone/>
            </a:pPr>
            <a:r>
              <a:rPr lang="en-AU" altLang="en-US" sz="4800">
                <a:solidFill>
                  <a:schemeClr val="tx2"/>
                </a:solidFill>
              </a:rPr>
              <a:t>Conversational AI</a:t>
            </a:r>
            <a:endParaRPr lang="en-US" altLang="en-US" sz="4800">
              <a:solidFill>
                <a:schemeClr val="tx2"/>
              </a:solidFill>
            </a:endParaRPr>
          </a:p>
        </p:txBody>
      </p:sp>
      <p:pic>
        <p:nvPicPr>
          <p:cNvPr id="410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7200"/>
            <a:ext cx="2600325" cy="7620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AU" altLang="en-US" smtClean="0"/>
              <a:t>Development resources: example</a:t>
            </a:r>
          </a:p>
        </p:txBody>
      </p:sp>
      <p:sp>
        <p:nvSpPr>
          <p:cNvPr id="15363" name="Content Placeholder 2"/>
          <p:cNvSpPr>
            <a:spLocks noGrp="1"/>
          </p:cNvSpPr>
          <p:nvPr>
            <p:ph idx="1"/>
          </p:nvPr>
        </p:nvSpPr>
        <p:spPr>
          <a:xfrm>
            <a:off x="674688" y="1755775"/>
            <a:ext cx="7772400" cy="4340225"/>
          </a:xfrm>
        </p:spPr>
        <p:txBody>
          <a:bodyPr/>
          <a:lstStyle/>
          <a:p>
            <a:r>
              <a:rPr lang="en-AU" altLang="en-US" dirty="0" smtClean="0"/>
              <a:t>No matter what approach, you will need some annotated data to train your QA model</a:t>
            </a:r>
          </a:p>
          <a:p>
            <a:r>
              <a:rPr lang="en-AU" altLang="en-US" dirty="0" smtClean="0"/>
              <a:t>An example of significant resource for text-based QA is </a:t>
            </a:r>
            <a:r>
              <a:rPr lang="en-AU" altLang="en-US" b="1" dirty="0" smtClean="0"/>
              <a:t>MS MARCO</a:t>
            </a:r>
          </a:p>
          <a:p>
            <a:r>
              <a:rPr lang="en-AU" altLang="en-US" dirty="0" smtClean="0">
                <a:hlinkClick r:id="rId3"/>
              </a:rPr>
              <a:t>MS MARCO</a:t>
            </a:r>
            <a:r>
              <a:rPr lang="en-AU" altLang="en-US" dirty="0" smtClean="0"/>
              <a:t> contains a 1,000,000+ real user queries with 182,669 crowdsourced answers annotated with the 10 most relevant paragraphs from over 3,000,000+ full Web documents</a:t>
            </a:r>
          </a:p>
          <a:p>
            <a:r>
              <a:rPr lang="en-AU" altLang="en-US" dirty="0" smtClean="0"/>
              <a:t>Have a look at the </a:t>
            </a:r>
            <a:r>
              <a:rPr lang="en-AU" altLang="en-US" dirty="0" err="1" smtClean="0"/>
              <a:t>leaderboard</a:t>
            </a:r>
            <a:endParaRPr lang="en-AU" altLang="en-US" dirty="0"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0C0DFE90-A687-4A9E-A8BD-A01233DA4DF4}" type="slidenum">
              <a:rPr lang="en-US" altLang="en-US" sz="1200" smtClean="0"/>
              <a:pPr>
                <a:spcBef>
                  <a:spcPct val="0"/>
                </a:spcBef>
                <a:buFontTx/>
                <a:buNone/>
              </a:pPr>
              <a:t>10</a:t>
            </a:fld>
            <a:endParaRPr lang="en-US" altLang="en-US" sz="1200" smtClean="0"/>
          </a:p>
        </p:txBody>
      </p:sp>
      <p:sp>
        <p:nvSpPr>
          <p:cNvPr id="3" name="Rectangle 2">
            <a:hlinkClick r:id="rId4"/>
          </p:cNvPr>
          <p:cNvSpPr/>
          <p:nvPr/>
        </p:nvSpPr>
        <p:spPr>
          <a:xfrm>
            <a:off x="3869689" y="6131409"/>
            <a:ext cx="4577399" cy="307777"/>
          </a:xfrm>
          <a:prstGeom prst="rect">
            <a:avLst/>
          </a:prstGeom>
        </p:spPr>
        <p:txBody>
          <a:bodyPr wrap="square">
            <a:spAutoFit/>
          </a:bodyPr>
          <a:lstStyle/>
          <a:p>
            <a:pPr>
              <a:defRPr/>
            </a:pPr>
            <a:r>
              <a:rPr lang="en-AU" sz="1400" dirty="0" err="1" smtClean="0">
                <a:latin typeface="+mn-lt"/>
              </a:rPr>
              <a:t>MSMarcoAI</a:t>
            </a:r>
            <a:r>
              <a:rPr lang="en-AU" sz="1400" dirty="0" smtClean="0">
                <a:latin typeface="+mn-lt"/>
              </a:rPr>
              <a:t> </a:t>
            </a:r>
            <a:r>
              <a:rPr lang="en-AU" sz="1400" dirty="0">
                <a:latin typeface="+mn-lt"/>
              </a:rPr>
              <a:t>on Twitter: </a:t>
            </a:r>
            <a:r>
              <a:rPr lang="en-AU" sz="1400" dirty="0">
                <a:latin typeface="+mn-lt"/>
                <a:hlinkClick r:id="rId5"/>
              </a:rPr>
              <a:t>https://</a:t>
            </a:r>
            <a:r>
              <a:rPr lang="en-AU" sz="1400" dirty="0" smtClean="0">
                <a:latin typeface="+mn-lt"/>
                <a:hlinkClick r:id="rId5"/>
              </a:rPr>
              <a:t>twitter.com/msmarcoai</a:t>
            </a:r>
            <a:endParaRPr lang="en-AU" sz="1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altLang="en-US" smtClean="0"/>
              <a:t>Evaluation</a:t>
            </a:r>
          </a:p>
        </p:txBody>
      </p:sp>
      <p:sp>
        <p:nvSpPr>
          <p:cNvPr id="17411" name="Content Placeholder 2"/>
          <p:cNvSpPr>
            <a:spLocks noGrp="1"/>
          </p:cNvSpPr>
          <p:nvPr>
            <p:ph idx="1"/>
          </p:nvPr>
        </p:nvSpPr>
        <p:spPr>
          <a:xfrm>
            <a:off x="674688" y="1758950"/>
            <a:ext cx="7772400" cy="4032250"/>
          </a:xfrm>
        </p:spPr>
        <p:txBody>
          <a:bodyPr/>
          <a:lstStyle/>
          <a:p>
            <a:r>
              <a:rPr lang="en-AU" altLang="en-US" smtClean="0"/>
              <a:t>Evaluation of QA systems is not trivial, unless the desired answer is simple and unique</a:t>
            </a:r>
          </a:p>
          <a:p>
            <a:r>
              <a:rPr lang="en-AU" altLang="en-US" dirty="0" smtClean="0"/>
              <a:t>If the desired answer is a fully-formed sentence, the predicted answer can be compared with it using paragraph-comparison metrics such as ROUGE (recall) and BLEU (precision)</a:t>
            </a:r>
          </a:p>
          <a:p>
            <a:r>
              <a:rPr lang="en-AU" altLang="en-US" dirty="0" smtClean="0"/>
              <a:t>If the answer must include the most relevant passages, the same metrics can be used to evaluate the returned passages </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5FD1119B-7614-4E18-8EC2-B72CBEEEC6EE}" type="slidenum">
              <a:rPr lang="en-US" altLang="en-US" sz="1200" smtClean="0"/>
              <a:pPr>
                <a:spcBef>
                  <a:spcPct val="0"/>
                </a:spcBef>
                <a:buFontTx/>
                <a:buNone/>
              </a:pPr>
              <a:t>11</a:t>
            </a:fld>
            <a:endParaRPr lang="en-US" alt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altLang="en-US" smtClean="0"/>
              <a:t>Task-oriented dialogue systems</a:t>
            </a:r>
          </a:p>
        </p:txBody>
      </p:sp>
      <p:sp>
        <p:nvSpPr>
          <p:cNvPr id="18435" name="Content Placeholder 2"/>
          <p:cNvSpPr>
            <a:spLocks noGrp="1"/>
          </p:cNvSpPr>
          <p:nvPr>
            <p:ph idx="1"/>
          </p:nvPr>
        </p:nvSpPr>
        <p:spPr>
          <a:xfrm>
            <a:off x="674688" y="1752600"/>
            <a:ext cx="7772400" cy="4400550"/>
          </a:xfrm>
        </p:spPr>
        <p:txBody>
          <a:bodyPr/>
          <a:lstStyle/>
          <a:p>
            <a:r>
              <a:rPr lang="en-AU" altLang="en-US" dirty="0" smtClean="0"/>
              <a:t>Differently from QA systems, task-oriented dialogue systems aim to assist a user </a:t>
            </a:r>
            <a:r>
              <a:rPr lang="en-AU" altLang="en-US" b="1" dirty="0" smtClean="0"/>
              <a:t>to complete a task  - </a:t>
            </a:r>
            <a:r>
              <a:rPr lang="en-AU" altLang="en-US" dirty="0" smtClean="0"/>
              <a:t>from booking a hotel room to buying tickets for a movie</a:t>
            </a:r>
          </a:p>
          <a:p>
            <a:r>
              <a:rPr lang="en-AU" altLang="en-US" dirty="0" smtClean="0"/>
              <a:t>This is traditionally done using </a:t>
            </a:r>
            <a:r>
              <a:rPr lang="en-AU" altLang="en-US" u="sng" dirty="0" smtClean="0"/>
              <a:t>menus and forms</a:t>
            </a:r>
            <a:r>
              <a:rPr lang="en-AU" altLang="en-US" dirty="0" smtClean="0"/>
              <a:t>. Why do it then with a dialogue system?</a:t>
            </a:r>
          </a:p>
          <a:p>
            <a:r>
              <a:rPr lang="en-AU" altLang="en-US" dirty="0" smtClean="0"/>
              <a:t>Backers of dialogues systems state: tone, style, personality, language choice → easier and more pleasant completion, greater engagement, improve your business performance</a:t>
            </a:r>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7BEA36D0-63BE-492E-93CC-8C1C5A251506}" type="slidenum">
              <a:rPr lang="en-US" altLang="en-US" sz="1200" smtClean="0"/>
              <a:pPr>
                <a:spcBef>
                  <a:spcPct val="0"/>
                </a:spcBef>
                <a:buFontTx/>
                <a:buNone/>
              </a:pPr>
              <a:t>12</a:t>
            </a:fld>
            <a:endParaRPr lang="en-US" altLang="en-US" sz="1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AU" altLang="en-US" smtClean="0"/>
              <a:t>Slot filling</a:t>
            </a:r>
          </a:p>
        </p:txBody>
      </p:sp>
      <p:sp>
        <p:nvSpPr>
          <p:cNvPr id="3" name="Content Placeholder 2"/>
          <p:cNvSpPr>
            <a:spLocks noGrp="1"/>
          </p:cNvSpPr>
          <p:nvPr>
            <p:ph idx="1"/>
          </p:nvPr>
        </p:nvSpPr>
        <p:spPr>
          <a:xfrm>
            <a:off x="674688" y="1562100"/>
            <a:ext cx="7772400" cy="5140325"/>
          </a:xfrm>
        </p:spPr>
        <p:txBody>
          <a:bodyPr/>
          <a:lstStyle/>
          <a:p>
            <a:pPr>
              <a:defRPr/>
            </a:pPr>
            <a:r>
              <a:rPr lang="en-AU" dirty="0" smtClean="0"/>
              <a:t>A dialogue system aims to collect all the information required to complete a given task – from </a:t>
            </a:r>
            <a:r>
              <a:rPr lang="en-AU" dirty="0"/>
              <a:t>booking </a:t>
            </a:r>
            <a:r>
              <a:rPr lang="en-AU" dirty="0" smtClean="0"/>
              <a:t>a hotel room to buying movie tickets. This is called </a:t>
            </a:r>
            <a:r>
              <a:rPr lang="en-AU" b="1" dirty="0" smtClean="0"/>
              <a:t>slot filling</a:t>
            </a:r>
            <a:endParaRPr lang="en-AU" dirty="0"/>
          </a:p>
          <a:p>
            <a:pPr>
              <a:spcBef>
                <a:spcPts val="1800"/>
              </a:spcBef>
              <a:defRPr/>
            </a:pPr>
            <a:r>
              <a:rPr lang="en-AU" dirty="0" smtClean="0"/>
              <a:t>The slots are typically specific to a </a:t>
            </a:r>
            <a:r>
              <a:rPr lang="en-AU" b="1" dirty="0" smtClean="0"/>
              <a:t>domain</a:t>
            </a:r>
            <a:r>
              <a:rPr lang="en-AU" dirty="0" smtClean="0"/>
              <a:t>. Example:</a:t>
            </a:r>
          </a:p>
          <a:p>
            <a:pPr marL="355600" indent="0">
              <a:spcBef>
                <a:spcPts val="600"/>
              </a:spcBef>
              <a:buFontTx/>
              <a:buNone/>
              <a:defRPr/>
            </a:pPr>
            <a:r>
              <a:rPr lang="en-AU" sz="2000" i="1" dirty="0" smtClean="0"/>
              <a:t>Movie_name</a:t>
            </a:r>
          </a:p>
          <a:p>
            <a:pPr marL="355600" indent="0">
              <a:spcBef>
                <a:spcPts val="0"/>
              </a:spcBef>
              <a:buFontTx/>
              <a:buNone/>
              <a:defRPr/>
            </a:pPr>
            <a:r>
              <a:rPr lang="en-AU" sz="2000" i="1" dirty="0" smtClean="0"/>
              <a:t>Day</a:t>
            </a:r>
          </a:p>
          <a:p>
            <a:pPr marL="355600" indent="0">
              <a:spcBef>
                <a:spcPts val="0"/>
              </a:spcBef>
              <a:buFontTx/>
              <a:buNone/>
              <a:defRPr/>
            </a:pPr>
            <a:r>
              <a:rPr lang="en-AU" sz="2000" i="1" dirty="0" smtClean="0"/>
              <a:t>Session</a:t>
            </a:r>
          </a:p>
          <a:p>
            <a:pPr marL="355600" indent="0">
              <a:spcBef>
                <a:spcPts val="0"/>
              </a:spcBef>
              <a:buFontTx/>
              <a:buNone/>
              <a:defRPr/>
            </a:pPr>
            <a:r>
              <a:rPr lang="en-AU" sz="2000" i="1" dirty="0" smtClean="0"/>
              <a:t>Cinema</a:t>
            </a:r>
          </a:p>
          <a:p>
            <a:pPr marL="355600" indent="0">
              <a:spcBef>
                <a:spcPts val="0"/>
              </a:spcBef>
              <a:buFontTx/>
              <a:buNone/>
              <a:defRPr/>
            </a:pPr>
            <a:r>
              <a:rPr lang="en-AU" sz="2000" i="1" dirty="0" err="1" smtClean="0"/>
              <a:t>Number_of_tickets</a:t>
            </a:r>
            <a:endParaRPr lang="en-AU" sz="2000" i="1" dirty="0" smtClean="0"/>
          </a:p>
          <a:p>
            <a:pPr marL="355600" indent="0">
              <a:spcBef>
                <a:spcPts val="0"/>
              </a:spcBef>
              <a:buFontTx/>
              <a:buNone/>
              <a:defRPr/>
            </a:pPr>
            <a:r>
              <a:rPr lang="en-AU" sz="2000" i="1" dirty="0" smtClean="0"/>
              <a:t>…</a:t>
            </a:r>
          </a:p>
          <a:p>
            <a:pPr>
              <a:spcBef>
                <a:spcPts val="1200"/>
              </a:spcBef>
              <a:defRPr/>
            </a:pPr>
            <a:r>
              <a:rPr lang="en-AU" dirty="0" smtClean="0"/>
              <a:t>As the slots get progressively filled, the dialogue system has to decide what to ask next</a:t>
            </a:r>
            <a:endParaRPr lang="en-AU" dirty="0"/>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75652CC7-42F8-4755-B786-CA8EAEC29643}" type="slidenum">
              <a:rPr lang="en-US" altLang="en-US" sz="1200" smtClean="0"/>
              <a:pPr>
                <a:spcBef>
                  <a:spcPct val="0"/>
                </a:spcBef>
                <a:buFontTx/>
                <a:buNone/>
              </a:pPr>
              <a:t>13</a:t>
            </a:fld>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23207429"/>
              </p:ext>
            </p:extLst>
          </p:nvPr>
        </p:nvGraphicFramePr>
        <p:xfrm>
          <a:off x="685800" y="5168900"/>
          <a:ext cx="8077200" cy="1376389"/>
        </p:xfrm>
        <a:graphic>
          <a:graphicData uri="http://schemas.openxmlformats.org/drawingml/2006/table">
            <a:tbl>
              <a:tblPr firstRow="1" bandRow="1">
                <a:tableStyleId>{F5AB1C69-6EDB-4FF4-983F-18BD219EF322}</a:tableStyleId>
              </a:tblPr>
              <a:tblGrid>
                <a:gridCol w="4659312">
                  <a:extLst>
                    <a:ext uri="{9D8B030D-6E8A-4147-A177-3AD203B41FA5}">
                      <a16:colId xmlns:a16="http://schemas.microsoft.com/office/drawing/2014/main" val="3814287125"/>
                    </a:ext>
                  </a:extLst>
                </a:gridCol>
                <a:gridCol w="3417888">
                  <a:extLst>
                    <a:ext uri="{9D8B030D-6E8A-4147-A177-3AD203B41FA5}">
                      <a16:colId xmlns:a16="http://schemas.microsoft.com/office/drawing/2014/main" val="168594818"/>
                    </a:ext>
                  </a:extLst>
                </a:gridCol>
              </a:tblGrid>
              <a:tr h="640015">
                <a:tc>
                  <a:txBody>
                    <a:bodyPr/>
                    <a:lstStyle/>
                    <a:p>
                      <a:r>
                        <a:rPr lang="en-AU" sz="1800" b="0" dirty="0" smtClean="0">
                          <a:solidFill>
                            <a:schemeClr val="tx1"/>
                          </a:solidFill>
                        </a:rPr>
                        <a:t>NLU: Natural language understanding -understand the user’s sentence</a:t>
                      </a:r>
                      <a:endParaRPr lang="en-AU" sz="1800" b="0" dirty="0">
                        <a:solidFill>
                          <a:schemeClr val="tx1"/>
                        </a:solidFill>
                      </a:endParaRPr>
                    </a:p>
                  </a:txBody>
                  <a:tcPr marT="45696" marB="45696">
                    <a:noFill/>
                  </a:tcPr>
                </a:tc>
                <a:tc>
                  <a:txBody>
                    <a:bodyPr/>
                    <a:lstStyle/>
                    <a:p>
                      <a:r>
                        <a:rPr lang="en-AU" sz="1800" b="0" dirty="0" smtClean="0">
                          <a:solidFill>
                            <a:schemeClr val="tx1"/>
                          </a:solidFill>
                        </a:rPr>
                        <a:t>DM: Dialogue manager</a:t>
                      </a:r>
                    </a:p>
                  </a:txBody>
                  <a:tcPr marT="45696" marB="45696">
                    <a:noFill/>
                  </a:tcPr>
                </a:tc>
                <a:extLst>
                  <a:ext uri="{0D108BD9-81ED-4DB2-BD59-A6C34878D82A}">
                    <a16:rowId xmlns:a16="http://schemas.microsoft.com/office/drawing/2014/main" val="3714349903"/>
                  </a:ext>
                </a:extLst>
              </a:tr>
              <a:tr h="365703">
                <a:tc rowSpan="2">
                  <a:txBody>
                    <a:bodyPr/>
                    <a:lstStyle/>
                    <a:p>
                      <a:r>
                        <a:rPr lang="en-AU" sz="1800" b="0" dirty="0" smtClean="0">
                          <a:solidFill>
                            <a:schemeClr val="tx1"/>
                          </a:solidFill>
                        </a:rPr>
                        <a:t>NLG: Natural language generation -</a:t>
                      </a:r>
                      <a:r>
                        <a:rPr lang="en-AU" sz="1800" b="0" baseline="0" dirty="0" smtClean="0">
                          <a:solidFill>
                            <a:schemeClr val="tx1"/>
                          </a:solidFill>
                        </a:rPr>
                        <a:t> </a:t>
                      </a:r>
                      <a:r>
                        <a:rPr lang="en-AU" sz="1800" b="0" dirty="0" smtClean="0">
                          <a:solidFill>
                            <a:schemeClr val="tx1"/>
                          </a:solidFill>
                        </a:rPr>
                        <a:t>reply adequately</a:t>
                      </a:r>
                      <a:endParaRPr lang="en-AU" sz="1800" b="0" dirty="0">
                        <a:solidFill>
                          <a:schemeClr val="tx1"/>
                        </a:solidFill>
                      </a:endParaRPr>
                    </a:p>
                  </a:txBody>
                  <a:tcPr marT="45696" marB="45696">
                    <a:noFill/>
                  </a:tcPr>
                </a:tc>
                <a:tc>
                  <a:txBody>
                    <a:bodyPr/>
                    <a:lstStyle/>
                    <a:p>
                      <a:r>
                        <a:rPr lang="fr-FR" sz="1800" b="0" dirty="0" smtClean="0">
                          <a:solidFill>
                            <a:schemeClr val="tx1"/>
                          </a:solidFill>
                        </a:rPr>
                        <a:t>DST: Dialogue state </a:t>
                      </a:r>
                      <a:r>
                        <a:rPr lang="fr-FR" sz="1800" b="0" smtClean="0">
                          <a:solidFill>
                            <a:schemeClr val="tx1"/>
                          </a:solidFill>
                        </a:rPr>
                        <a:t>tracker</a:t>
                      </a:r>
                      <a:endParaRPr lang="en-AU" sz="1800" b="0" dirty="0">
                        <a:solidFill>
                          <a:schemeClr val="tx1"/>
                        </a:solidFill>
                      </a:endParaRPr>
                    </a:p>
                  </a:txBody>
                  <a:tcPr marT="45696" marB="45696">
                    <a:noFill/>
                  </a:tcPr>
                </a:tc>
                <a:extLst>
                  <a:ext uri="{0D108BD9-81ED-4DB2-BD59-A6C34878D82A}">
                    <a16:rowId xmlns:a16="http://schemas.microsoft.com/office/drawing/2014/main" val="1915075987"/>
                  </a:ext>
                </a:extLst>
              </a:tr>
              <a:tr h="370645">
                <a:tc vMerge="1">
                  <a:txBody>
                    <a:bodyPr/>
                    <a:lstStyle/>
                    <a:p>
                      <a:endParaRPr lang="en-AU" dirty="0">
                        <a:solidFill>
                          <a:schemeClr val="tx1"/>
                        </a:solidFill>
                      </a:endParaRPr>
                    </a:p>
                  </a:txBody>
                  <a:tcPr/>
                </a:tc>
                <a:tc>
                  <a:txBody>
                    <a:bodyPr/>
                    <a:lstStyle/>
                    <a:p>
                      <a:r>
                        <a:rPr lang="en-AU" sz="1800" b="0" dirty="0" smtClean="0">
                          <a:solidFill>
                            <a:schemeClr val="tx1"/>
                          </a:solidFill>
                        </a:rPr>
                        <a:t>POL: Policy</a:t>
                      </a:r>
                    </a:p>
                  </a:txBody>
                  <a:tcPr marT="45696" marB="45696">
                    <a:noFill/>
                  </a:tcPr>
                </a:tc>
                <a:extLst>
                  <a:ext uri="{0D108BD9-81ED-4DB2-BD59-A6C34878D82A}">
                    <a16:rowId xmlns:a16="http://schemas.microsoft.com/office/drawing/2014/main" val="3069742999"/>
                  </a:ext>
                </a:extLst>
              </a:tr>
            </a:tbl>
          </a:graphicData>
        </a:graphic>
      </p:graphicFrame>
      <p:sp>
        <p:nvSpPr>
          <p:cNvPr id="20495" name="Title 1"/>
          <p:cNvSpPr>
            <a:spLocks noGrp="1"/>
          </p:cNvSpPr>
          <p:nvPr>
            <p:ph type="title"/>
          </p:nvPr>
        </p:nvSpPr>
        <p:spPr/>
        <p:txBody>
          <a:bodyPr/>
          <a:lstStyle/>
          <a:p>
            <a:r>
              <a:rPr lang="en-AU" altLang="en-US" smtClean="0"/>
              <a:t>Architecture</a:t>
            </a:r>
          </a:p>
        </p:txBody>
      </p:sp>
      <p:sp>
        <p:nvSpPr>
          <p:cNvPr id="20496" name="Content Placeholder 2"/>
          <p:cNvSpPr>
            <a:spLocks noGrp="1"/>
          </p:cNvSpPr>
          <p:nvPr>
            <p:ph idx="1"/>
          </p:nvPr>
        </p:nvSpPr>
        <p:spPr>
          <a:xfrm>
            <a:off x="674688" y="1562100"/>
            <a:ext cx="7772400" cy="3540125"/>
          </a:xfrm>
        </p:spPr>
        <p:txBody>
          <a:bodyPr/>
          <a:lstStyle/>
          <a:p>
            <a:r>
              <a:rPr lang="en-AU" altLang="en-US" smtClean="0"/>
              <a:t>Typical architecture of a dialogue system (courtesy of Gao et al. 2019):</a:t>
            </a:r>
          </a:p>
          <a:p>
            <a:endParaRPr lang="en-AU" altLang="en-US" smtClean="0"/>
          </a:p>
          <a:p>
            <a:endParaRPr lang="en-AU" altLang="en-US" smtClean="0"/>
          </a:p>
          <a:p>
            <a:endParaRPr lang="en-AU" altLang="en-US" smtClean="0"/>
          </a:p>
          <a:p>
            <a:endParaRPr lang="en-AU" altLang="en-US" smtClean="0"/>
          </a:p>
        </p:txBody>
      </p:sp>
      <p:sp>
        <p:nvSpPr>
          <p:cNvPr id="204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BE3C4B7E-53BB-449C-B989-9B3C735831AB}" type="slidenum">
              <a:rPr lang="en-US" altLang="en-US" sz="1200" smtClean="0"/>
              <a:pPr>
                <a:spcBef>
                  <a:spcPct val="0"/>
                </a:spcBef>
                <a:buFontTx/>
                <a:buNone/>
              </a:pPr>
              <a:t>14</a:t>
            </a:fld>
            <a:endParaRPr lang="en-US" altLang="en-US" sz="1200" smtClean="0"/>
          </a:p>
        </p:txBody>
      </p:sp>
      <p:pic>
        <p:nvPicPr>
          <p:cNvPr id="2049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22947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AU" altLang="en-US" smtClean="0"/>
              <a:t>Approaches</a:t>
            </a:r>
          </a:p>
        </p:txBody>
      </p:sp>
      <p:sp>
        <p:nvSpPr>
          <p:cNvPr id="21507" name="Content Placeholder 2"/>
          <p:cNvSpPr>
            <a:spLocks noGrp="1"/>
          </p:cNvSpPr>
          <p:nvPr>
            <p:ph idx="1"/>
          </p:nvPr>
        </p:nvSpPr>
        <p:spPr>
          <a:xfrm>
            <a:off x="674688" y="1743075"/>
            <a:ext cx="7772400" cy="4256088"/>
          </a:xfrm>
        </p:spPr>
        <p:txBody>
          <a:bodyPr/>
          <a:lstStyle/>
          <a:p>
            <a:r>
              <a:rPr lang="en-AU" altLang="en-US" smtClean="0"/>
              <a:t>The design of a dialogue system is a quintessential case of </a:t>
            </a:r>
            <a:r>
              <a:rPr lang="en-AU" altLang="en-US" b="1" smtClean="0"/>
              <a:t>reinforcement learning</a:t>
            </a:r>
          </a:p>
          <a:p>
            <a:pPr>
              <a:spcAft>
                <a:spcPts val="600"/>
              </a:spcAft>
            </a:pPr>
            <a:r>
              <a:rPr lang="en-AU" altLang="en-US" smtClean="0"/>
              <a:t>The reward function can: </a:t>
            </a:r>
          </a:p>
          <a:p>
            <a:pPr marL="914400" lvl="1" indent="-457200">
              <a:buFontTx/>
              <a:buAutoNum type="alphaLcParenR"/>
            </a:pPr>
            <a:r>
              <a:rPr lang="en-AU" altLang="en-US" sz="2400" smtClean="0"/>
              <a:t>reward the successful completion of the task, and </a:t>
            </a:r>
          </a:p>
          <a:p>
            <a:pPr marL="914400" lvl="1" indent="-457200">
              <a:buFontTx/>
              <a:buAutoNum type="alphaLcParenR"/>
            </a:pPr>
            <a:r>
              <a:rPr lang="en-AU" altLang="en-US" sz="2400" smtClean="0"/>
              <a:t>penalise the longer it takes to complete it (number of </a:t>
            </a:r>
            <a:r>
              <a:rPr lang="en-AU" altLang="en-US" sz="2400" i="1" smtClean="0"/>
              <a:t>turns</a:t>
            </a:r>
            <a:r>
              <a:rPr lang="en-AU" altLang="en-US" sz="2400" smtClean="0"/>
              <a:t>, or interactions, with the user)</a:t>
            </a:r>
          </a:p>
          <a:p>
            <a:pPr>
              <a:spcAft>
                <a:spcPts val="600"/>
              </a:spcAft>
            </a:pPr>
            <a:r>
              <a:rPr lang="en-AU" altLang="en-US" smtClean="0">
                <a:solidFill>
                  <a:srgbClr val="000000"/>
                </a:solidFill>
              </a:rPr>
              <a:t>At every turn, the system can reply to the user, and/or query the DB and/or call an API</a:t>
            </a:r>
            <a:endParaRPr lang="en-AU" altLang="en-US" sz="2800" smtClean="0"/>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BCC9A7A8-CB69-430C-814F-5EAEDE8E66EA}" type="slidenum">
              <a:rPr lang="en-US" altLang="en-US" sz="1200" smtClean="0"/>
              <a:pPr>
                <a:spcBef>
                  <a:spcPct val="0"/>
                </a:spcBef>
                <a:buFontTx/>
                <a:buNone/>
              </a:pPr>
              <a:t>15</a:t>
            </a:fld>
            <a:endParaRPr lang="en-US" alt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AU" altLang="en-US" smtClean="0"/>
              <a:t>Evaluation</a:t>
            </a:r>
          </a:p>
        </p:txBody>
      </p:sp>
      <p:sp>
        <p:nvSpPr>
          <p:cNvPr id="22531" name="Content Placeholder 2"/>
          <p:cNvSpPr>
            <a:spLocks noGrp="1"/>
          </p:cNvSpPr>
          <p:nvPr>
            <p:ph idx="1"/>
          </p:nvPr>
        </p:nvSpPr>
        <p:spPr>
          <a:xfrm>
            <a:off x="674688" y="1900238"/>
            <a:ext cx="7772400" cy="4032250"/>
          </a:xfrm>
        </p:spPr>
        <p:txBody>
          <a:bodyPr/>
          <a:lstStyle/>
          <a:p>
            <a:r>
              <a:rPr lang="en-AU" altLang="en-US" smtClean="0"/>
              <a:t>The evaluation of a dialogue system is challenging: when things don’t work as you want, which part of the system is responsible?</a:t>
            </a:r>
          </a:p>
          <a:p>
            <a:r>
              <a:rPr lang="en-AU" altLang="en-US" smtClean="0"/>
              <a:t>Evaluation by crowdsourced testers can be expensive (and training the system with them, even more)</a:t>
            </a:r>
          </a:p>
          <a:p>
            <a:r>
              <a:rPr lang="en-AU" altLang="en-US" smtClean="0"/>
              <a:t>Deploying the system in field too early can risk negative user experience, service disruption and consequent brand damage</a:t>
            </a:r>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8118DD89-B72C-4266-B9BF-8EF5D2BC2392}" type="slidenum">
              <a:rPr lang="en-US" altLang="en-US" sz="1200" smtClean="0"/>
              <a:pPr>
                <a:spcBef>
                  <a:spcPct val="0"/>
                </a:spcBef>
                <a:buFontTx/>
                <a:buNone/>
              </a:pPr>
              <a:t>16</a:t>
            </a:fld>
            <a:endParaRPr lang="en-US" alt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AU" altLang="en-US" smtClean="0"/>
              <a:t>Development</a:t>
            </a:r>
          </a:p>
        </p:txBody>
      </p:sp>
      <p:sp>
        <p:nvSpPr>
          <p:cNvPr id="23555" name="Content Placeholder 2"/>
          <p:cNvSpPr>
            <a:spLocks noGrp="1"/>
          </p:cNvSpPr>
          <p:nvPr>
            <p:ph idx="1"/>
          </p:nvPr>
        </p:nvSpPr>
        <p:spPr>
          <a:xfrm>
            <a:off x="674688" y="1671638"/>
            <a:ext cx="7772400" cy="4708981"/>
          </a:xfrm>
        </p:spPr>
        <p:txBody>
          <a:bodyPr/>
          <a:lstStyle/>
          <a:p>
            <a:r>
              <a:rPr lang="en-AU" altLang="en-US" dirty="0" smtClean="0"/>
              <a:t>Development of a task-oriented dialogue system (aka “</a:t>
            </a:r>
            <a:r>
              <a:rPr lang="en-AU" altLang="en-US" dirty="0" err="1" smtClean="0"/>
              <a:t>chatbot</a:t>
            </a:r>
            <a:r>
              <a:rPr lang="en-AU" altLang="en-US" dirty="0" smtClean="0"/>
              <a:t>”, “virtual assistant”) is eased by the many available </a:t>
            </a:r>
            <a:r>
              <a:rPr lang="en-AU" altLang="en-US" b="1" dirty="0" smtClean="0">
                <a:solidFill>
                  <a:srgbClr val="FF0000"/>
                </a:solidFill>
              </a:rPr>
              <a:t>platforms</a:t>
            </a:r>
          </a:p>
          <a:p>
            <a:r>
              <a:rPr lang="en-AU" altLang="en-US" dirty="0" smtClean="0"/>
              <a:t>The platforms typically allow for the </a:t>
            </a:r>
            <a:r>
              <a:rPr lang="en-AU" altLang="en-US" b="1" dirty="0" smtClean="0"/>
              <a:t>development</a:t>
            </a:r>
            <a:r>
              <a:rPr lang="en-AU" altLang="en-US" dirty="0" smtClean="0"/>
              <a:t>, </a:t>
            </a:r>
            <a:r>
              <a:rPr lang="en-AU" altLang="en-US" b="1" dirty="0" smtClean="0"/>
              <a:t>deployment</a:t>
            </a:r>
            <a:r>
              <a:rPr lang="en-AU" altLang="en-US" dirty="0" smtClean="0"/>
              <a:t> and </a:t>
            </a:r>
            <a:r>
              <a:rPr lang="en-AU" altLang="en-US" b="1" dirty="0" smtClean="0"/>
              <a:t>hosting</a:t>
            </a:r>
            <a:r>
              <a:rPr lang="en-AU" altLang="en-US" dirty="0" smtClean="0"/>
              <a:t> of the </a:t>
            </a:r>
            <a:r>
              <a:rPr lang="en-AU" altLang="en-US" dirty="0" err="1" smtClean="0"/>
              <a:t>chatbot</a:t>
            </a:r>
            <a:endParaRPr lang="en-AU" altLang="en-US" dirty="0" smtClean="0"/>
          </a:p>
          <a:p>
            <a:r>
              <a:rPr lang="en-AU" altLang="en-US" dirty="0" smtClean="0"/>
              <a:t>A very incomplete list includes Microsoft Bot Framework (MBF)/Azure Bot Service, Amazon Lex, IBM Watson, </a:t>
            </a:r>
            <a:r>
              <a:rPr lang="en-AU" altLang="en-US" dirty="0" err="1" smtClean="0"/>
              <a:t>Dialogflow</a:t>
            </a:r>
            <a:r>
              <a:rPr lang="en-AU" altLang="en-US" dirty="0" smtClean="0"/>
              <a:t>, </a:t>
            </a:r>
            <a:r>
              <a:rPr lang="en-AU" altLang="en-US" dirty="0" err="1" smtClean="0"/>
              <a:t>LivePerson</a:t>
            </a:r>
            <a:r>
              <a:rPr lang="en-AU" altLang="en-US" dirty="0" smtClean="0"/>
              <a:t>, </a:t>
            </a:r>
            <a:r>
              <a:rPr lang="en-AU" altLang="en-US" dirty="0" err="1" smtClean="0"/>
              <a:t>Engati</a:t>
            </a:r>
            <a:r>
              <a:rPr lang="en-AU" altLang="en-US" dirty="0" smtClean="0"/>
              <a:t> </a:t>
            </a:r>
            <a:r>
              <a:rPr lang="en-AU" altLang="en-US" dirty="0" err="1" smtClean="0"/>
              <a:t>etc</a:t>
            </a:r>
            <a:endParaRPr lang="en-AU" altLang="en-US" dirty="0" smtClean="0"/>
          </a:p>
          <a:p>
            <a:r>
              <a:rPr lang="en-AU" altLang="en-US" dirty="0" smtClean="0"/>
              <a:t>Heaps of comparison charts, “best of the year” and so forth</a:t>
            </a:r>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EF639E47-1F17-4886-BABB-2C51E3FC777F}" type="slidenum">
              <a:rPr lang="en-US" altLang="en-US" sz="1200" smtClean="0"/>
              <a:pPr>
                <a:spcBef>
                  <a:spcPct val="0"/>
                </a:spcBef>
                <a:buFontTx/>
                <a:buNone/>
              </a:pPr>
              <a:t>17</a:t>
            </a:fld>
            <a:endParaRPr lang="en-US" alt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AU" altLang="en-US" smtClean="0"/>
              <a:t>Deployment</a:t>
            </a:r>
          </a:p>
        </p:txBody>
      </p:sp>
      <p:sp>
        <p:nvSpPr>
          <p:cNvPr id="24579" name="Content Placeholder 2"/>
          <p:cNvSpPr>
            <a:spLocks noGrp="1"/>
          </p:cNvSpPr>
          <p:nvPr>
            <p:ph idx="1"/>
          </p:nvPr>
        </p:nvSpPr>
        <p:spPr>
          <a:xfrm>
            <a:off x="674688" y="1676400"/>
            <a:ext cx="7772400" cy="4422775"/>
          </a:xfrm>
        </p:spPr>
        <p:txBody>
          <a:bodyPr/>
          <a:lstStyle/>
          <a:p>
            <a:r>
              <a:rPr lang="en-AU" altLang="en-US" dirty="0" smtClean="0"/>
              <a:t>The </a:t>
            </a:r>
            <a:r>
              <a:rPr lang="en-AU" altLang="en-US" dirty="0" err="1" smtClean="0"/>
              <a:t>chatbot</a:t>
            </a:r>
            <a:r>
              <a:rPr lang="en-AU" altLang="en-US" dirty="0" smtClean="0"/>
              <a:t> can be immediately deployed on multiple “channels” such as Facebook Messenger, WhatsApp, Skype, </a:t>
            </a:r>
            <a:r>
              <a:rPr lang="en-AU" altLang="en-US" dirty="0" err="1" smtClean="0"/>
              <a:t>Kik</a:t>
            </a:r>
            <a:r>
              <a:rPr lang="en-AU" altLang="en-US" dirty="0" smtClean="0"/>
              <a:t>, Twitter, Slack, WeChat, Viber, SMS </a:t>
            </a:r>
            <a:r>
              <a:rPr lang="en-AU" altLang="en-US" dirty="0" err="1" smtClean="0"/>
              <a:t>etc</a:t>
            </a:r>
            <a:r>
              <a:rPr lang="en-AU" altLang="en-US" dirty="0" smtClean="0"/>
              <a:t> and as a widget for common web browsers</a:t>
            </a:r>
          </a:p>
          <a:p>
            <a:pPr>
              <a:spcAft>
                <a:spcPts val="600"/>
              </a:spcAft>
            </a:pPr>
            <a:r>
              <a:rPr lang="en-AU" altLang="en-US" dirty="0" smtClean="0"/>
              <a:t>From the </a:t>
            </a:r>
            <a:r>
              <a:rPr lang="en-AU" altLang="en-US" dirty="0" err="1" smtClean="0"/>
              <a:t>Engati</a:t>
            </a:r>
            <a:r>
              <a:rPr lang="en-AU" altLang="en-US" dirty="0" smtClean="0"/>
              <a:t> E-Brochure, 24/04/2019:</a:t>
            </a:r>
          </a:p>
          <a:p>
            <a:pPr marL="457200" lvl="1" indent="0">
              <a:buFontTx/>
              <a:buNone/>
            </a:pPr>
            <a:r>
              <a:rPr lang="en-AU" altLang="en-US" sz="2200" dirty="0" smtClean="0"/>
              <a:t>“Corporate mobile applications are passé. These clunky, space consuming apps have seen a steady fall in customer engagement. Most customers actively use 2-3 apps only out of the 20+ installed on their phones and uninstall frequently at the ﬁrst need to free space for multimedia storage.”</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2D6C1E51-48FF-4905-8453-3DF189FD6B3E}" type="slidenum">
              <a:rPr lang="en-US" altLang="en-US" sz="1200" smtClean="0"/>
              <a:pPr>
                <a:spcBef>
                  <a:spcPct val="0"/>
                </a:spcBef>
                <a:buFontTx/>
                <a:buNone/>
              </a:pPr>
              <a:t>18</a:t>
            </a:fld>
            <a:endParaRPr lang="en-US" altLang="en-US" sz="1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228600"/>
            <a:ext cx="7772400" cy="1219200"/>
          </a:xfrm>
        </p:spPr>
        <p:txBody>
          <a:bodyPr tIns="216000" bIns="216000"/>
          <a:lstStyle/>
          <a:p>
            <a:r>
              <a:rPr lang="en-AU" altLang="en-US" smtClean="0"/>
              <a:t>Creating a chatbot:</a:t>
            </a:r>
            <a:br>
              <a:rPr lang="en-AU" altLang="en-US" smtClean="0"/>
            </a:br>
            <a:r>
              <a:rPr lang="en-AU" altLang="en-US" smtClean="0"/>
              <a:t>a Microsoft Bot Framework sketch</a:t>
            </a:r>
          </a:p>
        </p:txBody>
      </p:sp>
      <p:sp>
        <p:nvSpPr>
          <p:cNvPr id="25603" name="Content Placeholder 2"/>
          <p:cNvSpPr>
            <a:spLocks noGrp="1"/>
          </p:cNvSpPr>
          <p:nvPr>
            <p:ph idx="1"/>
          </p:nvPr>
        </p:nvSpPr>
        <p:spPr>
          <a:xfrm>
            <a:off x="533400" y="1738313"/>
            <a:ext cx="8077200" cy="4586287"/>
          </a:xfrm>
        </p:spPr>
        <p:txBody>
          <a:bodyPr/>
          <a:lstStyle/>
          <a:p>
            <a:r>
              <a:rPr lang="en-AU" altLang="en-US" dirty="0" smtClean="0"/>
              <a:t>Uses MS Cognitive Services, Microsoft’ AI API</a:t>
            </a:r>
          </a:p>
          <a:p>
            <a:pPr>
              <a:spcBef>
                <a:spcPts val="2100"/>
              </a:spcBef>
            </a:pPr>
            <a:r>
              <a:rPr lang="en-AU" altLang="en-US" b="1" dirty="0" err="1" smtClean="0"/>
              <a:t>QnA</a:t>
            </a:r>
            <a:r>
              <a:rPr lang="en-AU" altLang="en-US" b="1" dirty="0" smtClean="0"/>
              <a:t> Maker</a:t>
            </a:r>
            <a:r>
              <a:rPr lang="en-AU" altLang="en-US" dirty="0" smtClean="0"/>
              <a:t> is used to build one ore more KBs (e.g., flight booking, car booking </a:t>
            </a:r>
            <a:r>
              <a:rPr lang="en-AU" altLang="en-US" dirty="0" err="1" smtClean="0"/>
              <a:t>etc</a:t>
            </a:r>
            <a:r>
              <a:rPr lang="en-AU" altLang="en-US" dirty="0" smtClean="0"/>
              <a:t>) from existing FAQs</a:t>
            </a:r>
          </a:p>
          <a:p>
            <a:pPr>
              <a:spcBef>
                <a:spcPts val="2100"/>
              </a:spcBef>
            </a:pPr>
            <a:r>
              <a:rPr lang="en-AU" altLang="en-US" b="1" dirty="0" smtClean="0"/>
              <a:t>LUIS</a:t>
            </a:r>
            <a:r>
              <a:rPr lang="en-AU" altLang="en-US" dirty="0" smtClean="0"/>
              <a:t> is used to understand the user </a:t>
            </a:r>
            <a:r>
              <a:rPr lang="en-AU" altLang="en-US" b="1" dirty="0" smtClean="0"/>
              <a:t>intent</a:t>
            </a:r>
            <a:r>
              <a:rPr lang="en-AU" altLang="en-US" dirty="0" smtClean="0"/>
              <a:t> (which KB? Which task?) and </a:t>
            </a:r>
            <a:r>
              <a:rPr lang="en-AU" altLang="en-US" b="1" dirty="0" smtClean="0"/>
              <a:t>entities</a:t>
            </a:r>
            <a:r>
              <a:rPr lang="en-AU" altLang="en-US" dirty="0" smtClean="0"/>
              <a:t> (e.g., “Ayers Rock” → </a:t>
            </a:r>
            <a:r>
              <a:rPr lang="en-AU" altLang="en-US" i="1" dirty="0" err="1" smtClean="0"/>
              <a:t>destination_city</a:t>
            </a:r>
            <a:r>
              <a:rPr lang="en-AU" altLang="en-US" dirty="0" smtClean="0"/>
              <a:t>) in their question</a:t>
            </a:r>
          </a:p>
          <a:p>
            <a:pPr>
              <a:spcBef>
                <a:spcPts val="2100"/>
              </a:spcBef>
            </a:pPr>
            <a:r>
              <a:rPr lang="en-AU" altLang="en-US" dirty="0" smtClean="0"/>
              <a:t> A </a:t>
            </a:r>
            <a:r>
              <a:rPr lang="en-AU" altLang="en-US" b="1" dirty="0" smtClean="0"/>
              <a:t>Web App bot</a:t>
            </a:r>
            <a:r>
              <a:rPr lang="en-AU" altLang="en-US" dirty="0" smtClean="0"/>
              <a:t> is created with </a:t>
            </a:r>
            <a:r>
              <a:rPr lang="en-AU" altLang="en-US" b="1" dirty="0" smtClean="0"/>
              <a:t>MS Azure</a:t>
            </a:r>
          </a:p>
          <a:p>
            <a:pPr>
              <a:spcBef>
                <a:spcPts val="2100"/>
              </a:spcBef>
            </a:pPr>
            <a:r>
              <a:rPr lang="en-AU" altLang="en-US" dirty="0" smtClean="0"/>
              <a:t>A 20-minute video</a:t>
            </a:r>
            <a:r>
              <a:rPr lang="en-AU" altLang="en-US" b="1" dirty="0" smtClean="0"/>
              <a:t>: </a:t>
            </a:r>
            <a:r>
              <a:rPr lang="en-AU" altLang="en-US" sz="2200" dirty="0"/>
              <a:t>https://www.youtube.com/watch?v=ZIlLvKg7owM</a:t>
            </a:r>
            <a:endParaRPr lang="en-AU" altLang="en-US" sz="2200" dirty="0" smtClean="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A8586E71-5E9F-40BA-8F30-64F8A54461CD}" type="slidenum">
              <a:rPr lang="en-US" altLang="en-US" sz="1200" smtClean="0"/>
              <a:pPr>
                <a:spcBef>
                  <a:spcPct val="0"/>
                </a:spcBef>
                <a:buFontTx/>
                <a:buNone/>
              </a:pPr>
              <a:t>19</a:t>
            </a:fld>
            <a:endParaRPr lang="en-US" alt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0C581083-88E4-4FCF-BA52-4715A2DAE695}" type="slidenum">
              <a:rPr lang="en-US" altLang="en-US" sz="1200" smtClean="0"/>
              <a:pPr>
                <a:spcBef>
                  <a:spcPct val="0"/>
                </a:spcBef>
                <a:buFontTx/>
                <a:buNone/>
              </a:pPr>
              <a:t>2</a:t>
            </a:fld>
            <a:endParaRPr lang="en-US" altLang="en-US" sz="1200" smtClean="0"/>
          </a:p>
        </p:txBody>
      </p:sp>
      <p:sp>
        <p:nvSpPr>
          <p:cNvPr id="6147" name="Rectangle 2"/>
          <p:cNvSpPr>
            <a:spLocks noGrp="1" noChangeArrowheads="1"/>
          </p:cNvSpPr>
          <p:nvPr>
            <p:ph type="title"/>
          </p:nvPr>
        </p:nvSpPr>
        <p:spPr/>
        <p:txBody>
          <a:bodyPr/>
          <a:lstStyle/>
          <a:p>
            <a:pPr eaLnBrk="1" hangingPunct="1"/>
            <a:r>
              <a:rPr lang="en-US" altLang="en-US" smtClean="0"/>
              <a:t>Agenda</a:t>
            </a:r>
          </a:p>
        </p:txBody>
      </p:sp>
      <p:sp>
        <p:nvSpPr>
          <p:cNvPr id="6148" name="Rectangle 3"/>
          <p:cNvSpPr>
            <a:spLocks noGrp="1" noChangeArrowheads="1"/>
          </p:cNvSpPr>
          <p:nvPr>
            <p:ph type="body" idx="1"/>
          </p:nvPr>
        </p:nvSpPr>
        <p:spPr>
          <a:xfrm>
            <a:off x="685800" y="1981200"/>
            <a:ext cx="7620000" cy="3324225"/>
          </a:xfrm>
        </p:spPr>
        <p:txBody>
          <a:bodyPr/>
          <a:lstStyle/>
          <a:p>
            <a:pPr eaLnBrk="1" hangingPunct="1">
              <a:spcBef>
                <a:spcPts val="1800"/>
              </a:spcBef>
            </a:pPr>
            <a:r>
              <a:rPr lang="en-US" altLang="en-US" sz="2600" smtClean="0"/>
              <a:t>Conversational AI: aims and main types</a:t>
            </a:r>
          </a:p>
          <a:p>
            <a:pPr eaLnBrk="1" hangingPunct="1"/>
            <a:r>
              <a:rPr lang="en-US" altLang="en-US" sz="2600" smtClean="0"/>
              <a:t>Question answering</a:t>
            </a:r>
          </a:p>
          <a:p>
            <a:pPr eaLnBrk="1" hangingPunct="1"/>
            <a:r>
              <a:rPr lang="en-US" altLang="en-US" sz="2600" smtClean="0"/>
              <a:t>Task-oriented dialogue systems</a:t>
            </a:r>
          </a:p>
          <a:p>
            <a:pPr eaLnBrk="1" hangingPunct="1"/>
            <a:r>
              <a:rPr lang="en-US" altLang="en-US" sz="2600" smtClean="0"/>
              <a:t>Social bots</a:t>
            </a:r>
          </a:p>
          <a:p>
            <a:pPr eaLnBrk="1" hangingPunct="1"/>
            <a:r>
              <a:rPr lang="en-US" altLang="en-US" sz="2600" smtClean="0"/>
              <a:t>Conclusions and main takeaways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AU" altLang="en-US" smtClean="0"/>
              <a:t>Let’s chat a bit with Florence</a:t>
            </a:r>
          </a:p>
        </p:txBody>
      </p:sp>
      <p:sp>
        <p:nvSpPr>
          <p:cNvPr id="26627" name="Content Placeholder 2"/>
          <p:cNvSpPr>
            <a:spLocks noGrp="1"/>
          </p:cNvSpPr>
          <p:nvPr>
            <p:ph idx="1"/>
          </p:nvPr>
        </p:nvSpPr>
        <p:spPr>
          <a:xfrm>
            <a:off x="674688" y="1752600"/>
            <a:ext cx="7772400" cy="1878013"/>
          </a:xfrm>
        </p:spPr>
        <p:txBody>
          <a:bodyPr/>
          <a:lstStyle/>
          <a:p>
            <a:r>
              <a:rPr lang="en-AU" altLang="en-US" smtClean="0"/>
              <a:t>Florence is a healthcare chatbot developed by Dutch company Pact that acts as a medication reminder, health tracker, doctor and pharmacy finder etc</a:t>
            </a:r>
          </a:p>
          <a:p>
            <a:r>
              <a:rPr lang="en-AU" altLang="en-US" smtClean="0"/>
              <a:t>We’ll chat with Florence on its (her?) Skype channel: </a:t>
            </a:r>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22A2BB0D-F9C1-4414-AC63-AB07294C1257}" type="slidenum">
              <a:rPr lang="en-US" altLang="en-US" sz="1200" smtClean="0"/>
              <a:pPr>
                <a:spcBef>
                  <a:spcPct val="0"/>
                </a:spcBef>
                <a:buFontTx/>
                <a:buNone/>
              </a:pPr>
              <a:t>20</a:t>
            </a:fld>
            <a:endParaRPr lang="en-US" altLang="en-US" sz="1200" smtClean="0"/>
          </a:p>
        </p:txBody>
      </p:sp>
      <p:pic>
        <p:nvPicPr>
          <p:cNvPr id="2662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35413"/>
            <a:ext cx="3810000" cy="223043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Social bots</a:t>
            </a:r>
            <a:endParaRPr lang="en-AU" dirty="0"/>
          </a:p>
        </p:txBody>
      </p:sp>
      <p:sp>
        <p:nvSpPr>
          <p:cNvPr id="3" name="Content Placeholder 2"/>
          <p:cNvSpPr>
            <a:spLocks noGrp="1"/>
          </p:cNvSpPr>
          <p:nvPr>
            <p:ph idx="1"/>
          </p:nvPr>
        </p:nvSpPr>
        <p:spPr>
          <a:xfrm>
            <a:off x="674688" y="1812191"/>
            <a:ext cx="7772400" cy="3293209"/>
          </a:xfrm>
        </p:spPr>
        <p:txBody>
          <a:bodyPr/>
          <a:lstStyle/>
          <a:p>
            <a:r>
              <a:rPr lang="en-AU" dirty="0" smtClean="0"/>
              <a:t>The main aim of social bots is conversational, or in some cases, offering counselling and encouragement</a:t>
            </a:r>
          </a:p>
          <a:p>
            <a:r>
              <a:rPr lang="en-AU" dirty="0" smtClean="0"/>
              <a:t>They are often trained from real conversations and do not have access to a KB as such → not suited for general QA</a:t>
            </a:r>
          </a:p>
          <a:p>
            <a:r>
              <a:rPr lang="en-AU" dirty="0" smtClean="0"/>
              <a:t>Heavily based on deep learning, often as extensions of machine translation architectures</a:t>
            </a:r>
            <a:endParaRPr lang="en-AU" dirty="0"/>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21</a:t>
            </a:fld>
            <a:endParaRPr lang="en-US" altLang="en-US"/>
          </a:p>
        </p:txBody>
      </p:sp>
    </p:spTree>
    <p:extLst>
      <p:ext uri="{BB962C8B-B14F-4D97-AF65-F5344CB8AC3E}">
        <p14:creationId xmlns:p14="http://schemas.microsoft.com/office/powerpoint/2010/main" val="549848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Open challenges</a:t>
            </a:r>
            <a:endParaRPr lang="en-AU" dirty="0"/>
          </a:p>
        </p:txBody>
      </p:sp>
      <p:sp>
        <p:nvSpPr>
          <p:cNvPr id="3" name="Content Placeholder 2"/>
          <p:cNvSpPr>
            <a:spLocks noGrp="1"/>
          </p:cNvSpPr>
          <p:nvPr>
            <p:ph idx="1"/>
          </p:nvPr>
        </p:nvSpPr>
        <p:spPr>
          <a:xfrm>
            <a:off x="674688" y="1562100"/>
            <a:ext cx="7772400" cy="4708981"/>
          </a:xfrm>
        </p:spPr>
        <p:txBody>
          <a:bodyPr/>
          <a:lstStyle/>
          <a:p>
            <a:r>
              <a:rPr lang="en-AU" dirty="0" smtClean="0"/>
              <a:t>The main challenge of a fully data-driven approach is that the bot cannot answer “Jane Doe” to question “What’s your name?” just because it has seen it in the data (and “where do you live?”, “how old are you?”…) → need for </a:t>
            </a:r>
            <a:r>
              <a:rPr lang="en-AU" b="1" dirty="0" smtClean="0"/>
              <a:t>contextual</a:t>
            </a:r>
            <a:r>
              <a:rPr lang="en-AU" dirty="0" smtClean="0"/>
              <a:t> replies</a:t>
            </a:r>
          </a:p>
          <a:p>
            <a:r>
              <a:rPr lang="en-AU" b="1" dirty="0" smtClean="0"/>
              <a:t>Response blandness</a:t>
            </a:r>
            <a:r>
              <a:rPr lang="en-AU" dirty="0" smtClean="0"/>
              <a:t>: many “I don’t know”, “Ok” because they have been seen frequently in the data</a:t>
            </a:r>
          </a:p>
          <a:p>
            <a:r>
              <a:rPr lang="en-AU" b="1" dirty="0" smtClean="0"/>
              <a:t>Inconsistency</a:t>
            </a:r>
            <a:r>
              <a:rPr lang="en-AU" dirty="0" smtClean="0"/>
              <a:t>: contradicting previous statements</a:t>
            </a:r>
          </a:p>
          <a:p>
            <a:r>
              <a:rPr lang="en-AU" b="1" dirty="0" smtClean="0"/>
              <a:t>Word repetition</a:t>
            </a:r>
            <a:r>
              <a:rPr lang="en-AU" dirty="0" smtClean="0"/>
              <a:t>: typical artefact of deep learning approaches </a:t>
            </a:r>
            <a:endParaRPr lang="en-AU" dirty="0"/>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22</a:t>
            </a:fld>
            <a:endParaRPr lang="en-US" altLang="en-US"/>
          </a:p>
        </p:txBody>
      </p:sp>
    </p:spTree>
    <p:extLst>
      <p:ext uri="{BB962C8B-B14F-4D97-AF65-F5344CB8AC3E}">
        <p14:creationId xmlns:p14="http://schemas.microsoft.com/office/powerpoint/2010/main" val="3876371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Blending social bots and QA</a:t>
            </a:r>
            <a:endParaRPr lang="en-AU" dirty="0"/>
          </a:p>
        </p:txBody>
      </p:sp>
      <p:sp>
        <p:nvSpPr>
          <p:cNvPr id="3" name="Content Placeholder 2"/>
          <p:cNvSpPr>
            <a:spLocks noGrp="1"/>
          </p:cNvSpPr>
          <p:nvPr>
            <p:ph idx="1"/>
          </p:nvPr>
        </p:nvSpPr>
        <p:spPr>
          <a:xfrm>
            <a:off x="674688" y="1676400"/>
            <a:ext cx="7772400" cy="830997"/>
          </a:xfrm>
        </p:spPr>
        <p:txBody>
          <a:bodyPr/>
          <a:lstStyle/>
          <a:p>
            <a:r>
              <a:rPr lang="en-AU" b="1" dirty="0" smtClean="0"/>
              <a:t>Grounded</a:t>
            </a:r>
            <a:r>
              <a:rPr lang="en-AU" dirty="0" smtClean="0"/>
              <a:t> conversation model (</a:t>
            </a:r>
            <a:r>
              <a:rPr lang="en-AU" dirty="0" err="1" smtClean="0"/>
              <a:t>Ghazvininejad</a:t>
            </a:r>
            <a:r>
              <a:rPr lang="en-AU" dirty="0" smtClean="0"/>
              <a:t> et al. 2018, USC and Microsoft):</a:t>
            </a:r>
            <a:endParaRPr lang="en-AU" dirty="0"/>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23</a:t>
            </a:fld>
            <a:endParaRPr lang="en-US" altLang="en-US"/>
          </a:p>
        </p:txBody>
      </p:sp>
      <p:pic>
        <p:nvPicPr>
          <p:cNvPr id="5" name="Picture 4"/>
          <p:cNvPicPr>
            <a:picLocks noChangeAspect="1"/>
          </p:cNvPicPr>
          <p:nvPr/>
        </p:nvPicPr>
        <p:blipFill>
          <a:blip r:embed="rId2"/>
          <a:stretch>
            <a:fillRect/>
          </a:stretch>
        </p:blipFill>
        <p:spPr>
          <a:xfrm>
            <a:off x="1484387" y="2743200"/>
            <a:ext cx="6153001" cy="3426500"/>
          </a:xfrm>
          <a:prstGeom prst="rect">
            <a:avLst/>
          </a:prstGeom>
        </p:spPr>
      </p:pic>
      <p:sp>
        <p:nvSpPr>
          <p:cNvPr id="7" name="Rectangle 6"/>
          <p:cNvSpPr/>
          <p:nvPr/>
        </p:nvSpPr>
        <p:spPr>
          <a:xfrm>
            <a:off x="3657600" y="6290846"/>
            <a:ext cx="4572000" cy="338554"/>
          </a:xfrm>
          <a:prstGeom prst="rect">
            <a:avLst/>
          </a:prstGeom>
        </p:spPr>
        <p:txBody>
          <a:bodyPr>
            <a:spAutoFit/>
          </a:bodyPr>
          <a:lstStyle/>
          <a:p>
            <a:r>
              <a:rPr lang="en-AU" altLang="en-US" sz="1600" i="1" kern="0" dirty="0" smtClean="0">
                <a:solidFill>
                  <a:srgbClr val="000000"/>
                </a:solidFill>
                <a:latin typeface="Arial"/>
                <a:cs typeface="+mn-cs"/>
              </a:rPr>
              <a:t>courtesy of the reference and Gao et al. 2019</a:t>
            </a:r>
            <a:endParaRPr lang="en-AU" i="1" dirty="0"/>
          </a:p>
        </p:txBody>
      </p:sp>
    </p:spTree>
    <p:extLst>
      <p:ext uri="{BB962C8B-B14F-4D97-AF65-F5344CB8AC3E}">
        <p14:creationId xmlns:p14="http://schemas.microsoft.com/office/powerpoint/2010/main" val="4242457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Recent resources</a:t>
            </a:r>
            <a:endParaRPr lang="en-AU" dirty="0"/>
          </a:p>
        </p:txBody>
      </p:sp>
      <p:sp>
        <p:nvSpPr>
          <p:cNvPr id="3" name="Content Placeholder 2"/>
          <p:cNvSpPr>
            <a:spLocks noGrp="1"/>
          </p:cNvSpPr>
          <p:nvPr>
            <p:ph idx="1"/>
          </p:nvPr>
        </p:nvSpPr>
        <p:spPr>
          <a:xfrm>
            <a:off x="705051" y="1752600"/>
            <a:ext cx="7772400" cy="4401205"/>
          </a:xfrm>
        </p:spPr>
        <p:txBody>
          <a:bodyPr/>
          <a:lstStyle/>
          <a:p>
            <a:r>
              <a:rPr lang="en-AU" b="1" dirty="0" smtClean="0"/>
              <a:t>DSTC</a:t>
            </a:r>
            <a:r>
              <a:rPr lang="en-AU" dirty="0" smtClean="0"/>
              <a:t> challenge series </a:t>
            </a:r>
            <a:r>
              <a:rPr lang="en-AU" smtClean="0"/>
              <a:t>(DSTC9 in 2021): </a:t>
            </a:r>
            <a:r>
              <a:rPr lang="en-AU" dirty="0" smtClean="0"/>
              <a:t>mostly Twitter and </a:t>
            </a:r>
            <a:r>
              <a:rPr lang="en-AU" dirty="0" err="1" smtClean="0"/>
              <a:t>Reddit</a:t>
            </a:r>
            <a:r>
              <a:rPr lang="en-AU" dirty="0" smtClean="0"/>
              <a:t> data</a:t>
            </a:r>
          </a:p>
          <a:p>
            <a:r>
              <a:rPr lang="en-AU" b="1" dirty="0" smtClean="0"/>
              <a:t>Persona-Chat</a:t>
            </a:r>
            <a:r>
              <a:rPr lang="en-AU" dirty="0" smtClean="0"/>
              <a:t> dataset from ConvAI2: crowdsourced participant pairs with assigned personae</a:t>
            </a:r>
          </a:p>
          <a:p>
            <a:r>
              <a:rPr lang="en-AU" b="1" dirty="0" smtClean="0"/>
              <a:t>Alexa Prize</a:t>
            </a:r>
            <a:r>
              <a:rPr lang="en-AU" dirty="0"/>
              <a:t>: target: “</a:t>
            </a:r>
            <a:r>
              <a:rPr lang="en-AU" dirty="0" err="1"/>
              <a:t>socialbots</a:t>
            </a:r>
            <a:r>
              <a:rPr lang="en-AU" dirty="0"/>
              <a:t> that can converse coherently and engagingly for 20 minutes with humans on a range of current events and popular topics such as entertainment, sports, politics, technology, and fashion</a:t>
            </a:r>
            <a:r>
              <a:rPr lang="en-AU" dirty="0" smtClean="0"/>
              <a:t>”. Third edition in 2019. Significant prizes for the best teams</a:t>
            </a:r>
            <a:endParaRPr lang="en-AU" dirty="0"/>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24</a:t>
            </a:fld>
            <a:endParaRPr lang="en-US" altLang="en-US"/>
          </a:p>
        </p:txBody>
      </p:sp>
    </p:spTree>
    <p:extLst>
      <p:ext uri="{BB962C8B-B14F-4D97-AF65-F5344CB8AC3E}">
        <p14:creationId xmlns:p14="http://schemas.microsoft.com/office/powerpoint/2010/main" val="1501288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Replika</a:t>
            </a:r>
            <a:endParaRPr lang="en-AU" dirty="0"/>
          </a:p>
        </p:txBody>
      </p:sp>
      <p:sp>
        <p:nvSpPr>
          <p:cNvPr id="3" name="Content Placeholder 2"/>
          <p:cNvSpPr>
            <a:spLocks noGrp="1"/>
          </p:cNvSpPr>
          <p:nvPr>
            <p:ph idx="1"/>
          </p:nvPr>
        </p:nvSpPr>
        <p:spPr>
          <a:xfrm>
            <a:off x="674688" y="1703963"/>
            <a:ext cx="7772400" cy="1877437"/>
          </a:xfrm>
        </p:spPr>
        <p:txBody>
          <a:bodyPr/>
          <a:lstStyle/>
          <a:p>
            <a:r>
              <a:rPr lang="en-AU" dirty="0" err="1" smtClean="0"/>
              <a:t>Replika</a:t>
            </a:r>
            <a:r>
              <a:rPr lang="en-AU" dirty="0" smtClean="0"/>
              <a:t> is a social bot aimed to help with mental wellness. It promises to evolve over time, developing a personality and memory</a:t>
            </a:r>
          </a:p>
          <a:p>
            <a:r>
              <a:rPr lang="en-AU" dirty="0">
                <a:solidFill>
                  <a:srgbClr val="FF0000"/>
                </a:solidFill>
                <a:hlinkClick r:id="rId2"/>
              </a:rPr>
              <a:t>https</a:t>
            </a:r>
            <a:r>
              <a:rPr lang="en-AU" dirty="0" smtClean="0">
                <a:solidFill>
                  <a:srgbClr val="FF0000"/>
                </a:solidFill>
                <a:hlinkClick r:id="rId2"/>
              </a:rPr>
              <a:t>://replika.ai</a:t>
            </a:r>
            <a:r>
              <a:rPr lang="en-AU" dirty="0">
                <a:solidFill>
                  <a:srgbClr val="FF0000"/>
                </a:solidFill>
                <a:hlinkClick r:id="rId2"/>
              </a:rPr>
              <a:t>/</a:t>
            </a:r>
            <a:endParaRPr lang="en-AU" dirty="0">
              <a:solidFill>
                <a:srgbClr val="FF0000"/>
              </a:solidFill>
            </a:endParaRPr>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25</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3314700"/>
            <a:ext cx="2819400" cy="3171825"/>
          </a:xfrm>
          <a:prstGeom prst="rect">
            <a:avLst/>
          </a:prstGeom>
          <a:ln w="6350">
            <a:solidFill>
              <a:schemeClr val="tx1"/>
            </a:solidFill>
          </a:ln>
        </p:spPr>
      </p:pic>
    </p:spTree>
    <p:extLst>
      <p:ext uri="{BB962C8B-B14F-4D97-AF65-F5344CB8AC3E}">
        <p14:creationId xmlns:p14="http://schemas.microsoft.com/office/powerpoint/2010/main" val="1183016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Note added on 30/08/2021</a:t>
            </a:r>
            <a:endParaRPr lang="en-AU" dirty="0"/>
          </a:p>
        </p:txBody>
      </p:sp>
      <p:sp>
        <p:nvSpPr>
          <p:cNvPr id="3" name="Content Placeholder 2"/>
          <p:cNvSpPr>
            <a:spLocks noGrp="1"/>
          </p:cNvSpPr>
          <p:nvPr>
            <p:ph idx="1"/>
          </p:nvPr>
        </p:nvSpPr>
        <p:spPr>
          <a:xfrm>
            <a:off x="674688" y="1676400"/>
            <a:ext cx="7772400" cy="4616648"/>
          </a:xfrm>
        </p:spPr>
        <p:txBody>
          <a:bodyPr/>
          <a:lstStyle/>
          <a:p>
            <a:r>
              <a:rPr lang="en-AU" sz="2200" dirty="0" smtClean="0"/>
              <a:t>I have not used </a:t>
            </a:r>
            <a:r>
              <a:rPr lang="en-AU" sz="2200" dirty="0" err="1" smtClean="0"/>
              <a:t>Replika</a:t>
            </a:r>
            <a:r>
              <a:rPr lang="en-AU" sz="2200" dirty="0" smtClean="0"/>
              <a:t> personally other than verifying how it works over 2 or 3 sessions. It showed evidence of memory across sessions and noticeable evolution of the conversation</a:t>
            </a:r>
          </a:p>
          <a:p>
            <a:pPr>
              <a:spcBef>
                <a:spcPts val="1800"/>
              </a:spcBef>
            </a:pPr>
            <a:r>
              <a:rPr lang="en-AU" sz="2200" dirty="0" smtClean="0"/>
              <a:t>Some of the users who say to have used it extensively have posted comments reporting feeling disrespected at times, crossing of boundaries from the bot, and requests for personal information; the word "creepy" recurs</a:t>
            </a:r>
          </a:p>
          <a:p>
            <a:pPr>
              <a:spcBef>
                <a:spcPts val="1800"/>
              </a:spcBef>
            </a:pPr>
            <a:r>
              <a:rPr lang="en-AU" sz="2200" dirty="0" smtClean="0"/>
              <a:t>On LinkedIn, the manufacturer maintains that </a:t>
            </a:r>
            <a:r>
              <a:rPr lang="en-AU" sz="2200" dirty="0" err="1" smtClean="0"/>
              <a:t>Replika</a:t>
            </a:r>
            <a:r>
              <a:rPr lang="en-AU" sz="2200" dirty="0"/>
              <a:t> is </a:t>
            </a:r>
            <a:r>
              <a:rPr lang="en-AU" sz="2200" dirty="0" smtClean="0"/>
              <a:t>"an </a:t>
            </a:r>
            <a:r>
              <a:rPr lang="en-AU" sz="2200" dirty="0"/>
              <a:t>AI companion who cares</a:t>
            </a:r>
            <a:r>
              <a:rPr lang="en-AU" sz="2200" dirty="0" smtClean="0"/>
              <a:t>", but, in the absence of clearer regulations, it seems that </a:t>
            </a:r>
            <a:r>
              <a:rPr lang="en-AU" sz="2200" u="sng" dirty="0" smtClean="0"/>
              <a:t>caution must be exercised at all times by the users</a:t>
            </a:r>
            <a:endParaRPr lang="en-AU" sz="2200" u="sng" dirty="0"/>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26</a:t>
            </a:fld>
            <a:endParaRPr lang="en-US" altLang="en-US"/>
          </a:p>
        </p:txBody>
      </p:sp>
    </p:spTree>
    <p:extLst>
      <p:ext uri="{BB962C8B-B14F-4D97-AF65-F5344CB8AC3E}">
        <p14:creationId xmlns:p14="http://schemas.microsoft.com/office/powerpoint/2010/main" val="2987106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Conclusions and takeaways</a:t>
            </a:r>
            <a:endParaRPr lang="en-AU" dirty="0"/>
          </a:p>
        </p:txBody>
      </p:sp>
      <p:sp>
        <p:nvSpPr>
          <p:cNvPr id="3" name="Content Placeholder 2"/>
          <p:cNvSpPr>
            <a:spLocks noGrp="1"/>
          </p:cNvSpPr>
          <p:nvPr>
            <p:ph idx="1"/>
          </p:nvPr>
        </p:nvSpPr>
        <p:spPr>
          <a:xfrm>
            <a:off x="674688" y="1752600"/>
            <a:ext cx="7772400" cy="3600986"/>
          </a:xfrm>
        </p:spPr>
        <p:txBody>
          <a:bodyPr/>
          <a:lstStyle/>
          <a:p>
            <a:pPr marL="0" indent="0">
              <a:buNone/>
            </a:pPr>
            <a:r>
              <a:rPr lang="en-AU" sz="2600" dirty="0" smtClean="0"/>
              <a:t>My personal conclusions on the current state of the three styles of conversational AI that we have reviewed:</a:t>
            </a:r>
          </a:p>
          <a:p>
            <a:r>
              <a:rPr lang="en-AU" sz="2600" b="1" dirty="0" smtClean="0"/>
              <a:t>Public question answering systems</a:t>
            </a:r>
            <a:r>
              <a:rPr lang="en-AU" sz="2600" dirty="0" smtClean="0"/>
              <a:t> (Google Search, Bing </a:t>
            </a:r>
            <a:r>
              <a:rPr lang="en-AU" sz="2600" dirty="0" err="1" smtClean="0"/>
              <a:t>etc</a:t>
            </a:r>
            <a:r>
              <a:rPr lang="en-AU" sz="2600" dirty="0" smtClean="0"/>
              <a:t>) are quite mature and capable of impressive performance. However, the questions have to be self-contained and somehow well-formed</a:t>
            </a:r>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27</a:t>
            </a:fld>
            <a:endParaRPr lang="en-US" altLang="en-US"/>
          </a:p>
        </p:txBody>
      </p:sp>
    </p:spTree>
    <p:extLst>
      <p:ext uri="{BB962C8B-B14F-4D97-AF65-F5344CB8AC3E}">
        <p14:creationId xmlns:p14="http://schemas.microsoft.com/office/powerpoint/2010/main" val="67862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Conclusions and takeaways</a:t>
            </a:r>
            <a:endParaRPr lang="en-AU" dirty="0"/>
          </a:p>
        </p:txBody>
      </p:sp>
      <p:sp>
        <p:nvSpPr>
          <p:cNvPr id="3" name="Content Placeholder 2"/>
          <p:cNvSpPr>
            <a:spLocks noGrp="1"/>
          </p:cNvSpPr>
          <p:nvPr>
            <p:ph idx="1"/>
          </p:nvPr>
        </p:nvSpPr>
        <p:spPr>
          <a:xfrm>
            <a:off x="674688" y="1828800"/>
            <a:ext cx="7772400" cy="3200876"/>
          </a:xfrm>
        </p:spPr>
        <p:txBody>
          <a:bodyPr/>
          <a:lstStyle/>
          <a:p>
            <a:r>
              <a:rPr lang="en-AU" sz="2600" b="1" dirty="0" smtClean="0"/>
              <a:t>Task-oriented </a:t>
            </a:r>
            <a:r>
              <a:rPr lang="en-AU" sz="2600" b="1" dirty="0" err="1" smtClean="0"/>
              <a:t>chatbots</a:t>
            </a:r>
            <a:r>
              <a:rPr lang="en-AU" sz="2600" dirty="0" smtClean="0"/>
              <a:t> can be quite effective, but it would likely require more than just recycling a few FAQs. Working side by side with experts can help ensure customer satisfaction </a:t>
            </a:r>
          </a:p>
          <a:p>
            <a:r>
              <a:rPr lang="en-AU" sz="2600" b="1" dirty="0" smtClean="0"/>
              <a:t>Social bots</a:t>
            </a:r>
            <a:r>
              <a:rPr lang="en-AU" sz="2600" dirty="0" smtClean="0"/>
              <a:t> seem to still have some way to go to sustain thorough conversations and are likely at the boundary of “true” artificial intelligence</a:t>
            </a:r>
            <a:endParaRPr lang="en-AU" sz="2600" dirty="0"/>
          </a:p>
        </p:txBody>
      </p:sp>
      <p:sp>
        <p:nvSpPr>
          <p:cNvPr id="4" name="Slide Number Placeholder 3"/>
          <p:cNvSpPr>
            <a:spLocks noGrp="1"/>
          </p:cNvSpPr>
          <p:nvPr>
            <p:ph type="sldNum" sz="quarter" idx="10"/>
          </p:nvPr>
        </p:nvSpPr>
        <p:spPr/>
        <p:txBody>
          <a:bodyPr/>
          <a:lstStyle/>
          <a:p>
            <a:pPr>
              <a:defRPr/>
            </a:pPr>
            <a:fld id="{F15F6989-A54E-4D07-A78D-9E326C3D165A}" type="slidenum">
              <a:rPr lang="en-US" altLang="en-US" smtClean="0"/>
              <a:pPr>
                <a:defRPr/>
              </a:pPr>
              <a:t>28</a:t>
            </a:fld>
            <a:endParaRPr lang="en-US" altLang="en-US"/>
          </a:p>
        </p:txBody>
      </p:sp>
    </p:spTree>
    <p:extLst>
      <p:ext uri="{BB962C8B-B14F-4D97-AF65-F5344CB8AC3E}">
        <p14:creationId xmlns:p14="http://schemas.microsoft.com/office/powerpoint/2010/main" val="1526716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AU" altLang="en-US" smtClean="0"/>
              <a:t>Main references</a:t>
            </a:r>
          </a:p>
        </p:txBody>
      </p:sp>
      <p:sp>
        <p:nvSpPr>
          <p:cNvPr id="28675" name="Content Placeholder 2"/>
          <p:cNvSpPr>
            <a:spLocks noGrp="1"/>
          </p:cNvSpPr>
          <p:nvPr>
            <p:ph idx="1"/>
          </p:nvPr>
        </p:nvSpPr>
        <p:spPr>
          <a:xfrm>
            <a:off x="674688" y="1627188"/>
            <a:ext cx="7772400" cy="4862870"/>
          </a:xfrm>
        </p:spPr>
        <p:txBody>
          <a:bodyPr/>
          <a:lstStyle/>
          <a:p>
            <a:r>
              <a:rPr lang="en-AU" altLang="en-US" sz="1600" dirty="0" err="1" smtClean="0"/>
              <a:t>Jianfeng</a:t>
            </a:r>
            <a:r>
              <a:rPr lang="en-AU" altLang="en-US" sz="1600" dirty="0" smtClean="0"/>
              <a:t> Gao, Michel Galley, </a:t>
            </a:r>
            <a:r>
              <a:rPr lang="en-AU" altLang="en-US" sz="1600" dirty="0" err="1" smtClean="0"/>
              <a:t>Lihong</a:t>
            </a:r>
            <a:r>
              <a:rPr lang="en-AU" altLang="en-US" sz="1600" dirty="0" smtClean="0"/>
              <a:t> Li, Neural Approaches to Conversational AI, Foundations and Trends in Information Retrieval 13(2-3): 127-298 (2019)</a:t>
            </a:r>
          </a:p>
          <a:p>
            <a:pPr>
              <a:spcBef>
                <a:spcPts val="1200"/>
              </a:spcBef>
            </a:pPr>
            <a:r>
              <a:rPr lang="en-AU" altLang="en-US" sz="1600" dirty="0" smtClean="0"/>
              <a:t>Tri Nguyen, Mir Rosenberg, Xia Song, </a:t>
            </a:r>
            <a:r>
              <a:rPr lang="en-AU" altLang="en-US" sz="1600" dirty="0" err="1" smtClean="0"/>
              <a:t>Jianfeng</a:t>
            </a:r>
            <a:r>
              <a:rPr lang="en-AU" altLang="en-US" sz="1600" dirty="0" smtClean="0"/>
              <a:t> Gao, </a:t>
            </a:r>
            <a:r>
              <a:rPr lang="en-AU" altLang="en-US" sz="1600" dirty="0" err="1" smtClean="0"/>
              <a:t>Saurabh</a:t>
            </a:r>
            <a:r>
              <a:rPr lang="en-AU" altLang="en-US" sz="1600" dirty="0" smtClean="0"/>
              <a:t> </a:t>
            </a:r>
            <a:r>
              <a:rPr lang="en-AU" altLang="en-US" sz="1600" dirty="0" err="1" smtClean="0"/>
              <a:t>Tiwary</a:t>
            </a:r>
            <a:r>
              <a:rPr lang="en-AU" altLang="en-US" sz="1600" dirty="0" smtClean="0"/>
              <a:t>, </a:t>
            </a:r>
            <a:r>
              <a:rPr lang="en-AU" altLang="en-US" sz="1600" dirty="0" err="1" smtClean="0"/>
              <a:t>Rangan</a:t>
            </a:r>
            <a:r>
              <a:rPr lang="en-AU" altLang="en-US" sz="1600" dirty="0" smtClean="0"/>
              <a:t> </a:t>
            </a:r>
            <a:r>
              <a:rPr lang="en-AU" altLang="en-US" sz="1600" dirty="0" err="1" smtClean="0"/>
              <a:t>Majumder</a:t>
            </a:r>
            <a:r>
              <a:rPr lang="en-AU" altLang="en-US" sz="1600" dirty="0" smtClean="0"/>
              <a:t>, Li Deng, MS MARCO: A Human Generated </a:t>
            </a:r>
            <a:r>
              <a:rPr lang="en-AU" altLang="en-US" sz="1600" dirty="0" err="1" smtClean="0"/>
              <a:t>MAchine</a:t>
            </a:r>
            <a:r>
              <a:rPr lang="en-AU" altLang="en-US" sz="1600" dirty="0" smtClean="0"/>
              <a:t> Reading </a:t>
            </a:r>
            <a:r>
              <a:rPr lang="en-AU" altLang="en-US" sz="1600" dirty="0" err="1" smtClean="0"/>
              <a:t>COmprehension</a:t>
            </a:r>
            <a:r>
              <a:rPr lang="en-AU" altLang="en-US" sz="1600" dirty="0" smtClean="0"/>
              <a:t> Dataset, </a:t>
            </a:r>
            <a:r>
              <a:rPr lang="en-AU" altLang="en-US" sz="1600" dirty="0" err="1" smtClean="0"/>
              <a:t>arXiv</a:t>
            </a:r>
            <a:r>
              <a:rPr lang="en-AU" altLang="en-US" sz="1600" dirty="0" smtClean="0"/>
              <a:t>, v3, 31 Oct 2018</a:t>
            </a:r>
          </a:p>
          <a:p>
            <a:pPr>
              <a:spcBef>
                <a:spcPts val="1200"/>
              </a:spcBef>
            </a:pPr>
            <a:r>
              <a:rPr lang="en-AU" altLang="en-US" sz="1600" dirty="0" smtClean="0"/>
              <a:t>2019 </a:t>
            </a:r>
            <a:r>
              <a:rPr lang="en-AU" altLang="en-US" sz="1600" dirty="0" err="1" smtClean="0"/>
              <a:t>Chatbot</a:t>
            </a:r>
            <a:r>
              <a:rPr lang="en-AU" altLang="en-US" sz="1600" dirty="0" smtClean="0"/>
              <a:t> Platform Comparison Reviews, </a:t>
            </a:r>
            <a:r>
              <a:rPr lang="en-AU" altLang="en-US" sz="1600" dirty="0" err="1" smtClean="0"/>
              <a:t>Ometrics</a:t>
            </a:r>
            <a:r>
              <a:rPr lang="en-AU" altLang="en-US" sz="1600" dirty="0" smtClean="0"/>
              <a:t>, April 2019, https://www.ometrics.com/blog/chatbot-platform-comparison-reviews/</a:t>
            </a:r>
          </a:p>
          <a:p>
            <a:pPr>
              <a:spcBef>
                <a:spcPts val="1200"/>
              </a:spcBef>
            </a:pPr>
            <a:r>
              <a:rPr lang="en-AU" altLang="en-US" sz="1600" dirty="0" err="1" smtClean="0"/>
              <a:t>Engati</a:t>
            </a:r>
            <a:r>
              <a:rPr lang="en-AU" altLang="en-US" sz="1600" dirty="0" smtClean="0"/>
              <a:t> E-Brochure, https://www.engati.com/assets/Engati-multipager.pdf, April 2019</a:t>
            </a:r>
          </a:p>
          <a:p>
            <a:pPr>
              <a:spcBef>
                <a:spcPts val="1200"/>
              </a:spcBef>
            </a:pPr>
            <a:r>
              <a:rPr lang="en-AU" altLang="en-US" sz="1600" dirty="0" smtClean="0"/>
              <a:t>Einstein Bots Basics module, Salesforce Trailhead, April 2019, https://trailhead.salesforce.com/content/learn/modules/service_bots_basics</a:t>
            </a:r>
          </a:p>
          <a:p>
            <a:pPr>
              <a:spcBef>
                <a:spcPts val="1200"/>
              </a:spcBef>
            </a:pPr>
            <a:r>
              <a:rPr lang="en-AU" altLang="en-US" sz="1600" dirty="0" smtClean="0"/>
              <a:t>Theo van </a:t>
            </a:r>
            <a:r>
              <a:rPr lang="en-AU" altLang="en-US" sz="1600" dirty="0" err="1" smtClean="0"/>
              <a:t>Kraay</a:t>
            </a:r>
            <a:r>
              <a:rPr lang="en-AU" altLang="en-US" sz="1600" dirty="0" smtClean="0"/>
              <a:t>, Build a bot in under 3 minutes… in Azure!, TechNet UK Blog, 18 Nov 2018</a:t>
            </a:r>
          </a:p>
          <a:p>
            <a:pPr>
              <a:spcBef>
                <a:spcPts val="1200"/>
              </a:spcBef>
            </a:pPr>
            <a:r>
              <a:rPr lang="en-AU" altLang="en-US" sz="1600" dirty="0" smtClean="0"/>
              <a:t>Florence – your health assistant, https://www.florence.chat/, April 2019</a:t>
            </a:r>
          </a:p>
          <a:p>
            <a:pPr>
              <a:spcBef>
                <a:spcPts val="1200"/>
              </a:spcBef>
            </a:pPr>
            <a:r>
              <a:rPr lang="en-AU" altLang="en-US" sz="1600" dirty="0" err="1" smtClean="0"/>
              <a:t>Replika</a:t>
            </a:r>
            <a:r>
              <a:rPr lang="en-AU" altLang="en-US" sz="1600" dirty="0" smtClean="0"/>
              <a:t> </a:t>
            </a:r>
            <a:r>
              <a:rPr lang="en-AU" altLang="en-US" sz="1600" dirty="0"/>
              <a:t>– </a:t>
            </a:r>
            <a:r>
              <a:rPr lang="en-AU" altLang="en-US" sz="1600" dirty="0" smtClean="0"/>
              <a:t>The AI companion who cares, </a:t>
            </a:r>
            <a:r>
              <a:rPr lang="en-AU" altLang="en-US" sz="1600" dirty="0"/>
              <a:t>https://</a:t>
            </a:r>
            <a:r>
              <a:rPr lang="en-AU" altLang="en-US" sz="1600" dirty="0" smtClean="0"/>
              <a:t>www.replika.ai/, </a:t>
            </a:r>
            <a:r>
              <a:rPr lang="en-AU" altLang="en-US" sz="1600" dirty="0"/>
              <a:t>April 2019</a:t>
            </a:r>
            <a:endParaRPr lang="en-AU" altLang="en-US" sz="1600" dirty="0" smtClean="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1FF36D32-BD89-4D72-A761-46C5B3AF1A12}" type="slidenum">
              <a:rPr lang="en-US" altLang="en-US" sz="1200" smtClean="0"/>
              <a:pPr>
                <a:spcBef>
                  <a:spcPct val="0"/>
                </a:spcBef>
                <a:buFontTx/>
                <a:buNone/>
              </a:pPr>
              <a:t>29</a:t>
            </a:fld>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220DA6B2-E420-40DF-B611-77DA0BE15E2C}" type="slidenum">
              <a:rPr lang="en-US" altLang="en-US" sz="1200" smtClean="0"/>
              <a:pPr>
                <a:spcBef>
                  <a:spcPct val="0"/>
                </a:spcBef>
                <a:buFontTx/>
                <a:buNone/>
              </a:pPr>
              <a:t>3</a:t>
            </a:fld>
            <a:endParaRPr lang="en-US" altLang="en-US" sz="1200" smtClean="0"/>
          </a:p>
        </p:txBody>
      </p:sp>
      <p:sp>
        <p:nvSpPr>
          <p:cNvPr id="7171" name="Rectangle 2"/>
          <p:cNvSpPr>
            <a:spLocks noGrp="1" noChangeArrowheads="1"/>
          </p:cNvSpPr>
          <p:nvPr>
            <p:ph type="title"/>
          </p:nvPr>
        </p:nvSpPr>
        <p:spPr/>
        <p:txBody>
          <a:bodyPr/>
          <a:lstStyle/>
          <a:p>
            <a:pPr eaLnBrk="1" hangingPunct="1"/>
            <a:r>
              <a:rPr lang="en-US" altLang="en-US" smtClean="0"/>
              <a:t>What is conversational AI?</a:t>
            </a:r>
          </a:p>
        </p:txBody>
      </p:sp>
      <p:sp>
        <p:nvSpPr>
          <p:cNvPr id="7172" name="Rectangle 3"/>
          <p:cNvSpPr>
            <a:spLocks noGrp="1" noChangeArrowheads="1"/>
          </p:cNvSpPr>
          <p:nvPr>
            <p:ph type="body" idx="1"/>
          </p:nvPr>
        </p:nvSpPr>
        <p:spPr>
          <a:xfrm>
            <a:off x="685800" y="1828800"/>
            <a:ext cx="7772400" cy="3662363"/>
          </a:xfrm>
        </p:spPr>
        <p:txBody>
          <a:bodyPr/>
          <a:lstStyle/>
          <a:p>
            <a:pPr eaLnBrk="1" hangingPunct="1"/>
            <a:r>
              <a:rPr lang="en-US" altLang="en-US" b="1" smtClean="0"/>
              <a:t>Conversational AI</a:t>
            </a:r>
            <a:r>
              <a:rPr lang="en-US" altLang="en-US" smtClean="0"/>
              <a:t> aims to develop automated systems that can converse with humans in a human-like manner</a:t>
            </a:r>
          </a:p>
          <a:p>
            <a:pPr eaLnBrk="1" hangingPunct="1"/>
            <a:r>
              <a:rPr lang="en-US" altLang="en-US" smtClean="0"/>
              <a:t>Its main components are founded in NLP, information retrieval (i.e., Web search) and machine learning</a:t>
            </a:r>
          </a:p>
          <a:p>
            <a:pPr eaLnBrk="1" hangingPunct="1"/>
            <a:r>
              <a:rPr lang="en-US" altLang="en-US" smtClean="0"/>
              <a:t>Leapfrogged in recent years thanks to tools such as (in no particular order) Apple Siri, Amazon Alexa, Google Assistant, Microsoft Cortana and others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altLang="en-US" smtClean="0"/>
              <a:t>Types of conversational AI</a:t>
            </a:r>
          </a:p>
        </p:txBody>
      </p:sp>
      <p:sp>
        <p:nvSpPr>
          <p:cNvPr id="8195" name="Content Placeholder 2"/>
          <p:cNvSpPr>
            <a:spLocks noGrp="1"/>
          </p:cNvSpPr>
          <p:nvPr>
            <p:ph idx="1"/>
          </p:nvPr>
        </p:nvSpPr>
        <p:spPr>
          <a:xfrm>
            <a:off x="688975" y="1905000"/>
            <a:ext cx="7772400" cy="3678238"/>
          </a:xfrm>
        </p:spPr>
        <p:txBody>
          <a:bodyPr/>
          <a:lstStyle/>
          <a:p>
            <a:pPr>
              <a:spcAft>
                <a:spcPts val="600"/>
              </a:spcAft>
              <a:defRPr/>
            </a:pPr>
            <a:r>
              <a:rPr lang="en-AU" altLang="en-US" sz="2800" dirty="0" smtClean="0"/>
              <a:t>What does it mean to carry out “a conversation”? Conversational AI focuses on three types of interaction:</a:t>
            </a:r>
          </a:p>
          <a:p>
            <a:pPr marL="722313">
              <a:defRPr/>
            </a:pPr>
            <a:r>
              <a:rPr lang="en-AU" altLang="en-US" sz="2800" b="1" dirty="0" smtClean="0"/>
              <a:t>Question answering</a:t>
            </a:r>
          </a:p>
          <a:p>
            <a:pPr marL="722313">
              <a:defRPr/>
            </a:pPr>
            <a:r>
              <a:rPr lang="en-AU" altLang="en-US" sz="2800" b="1" dirty="0" smtClean="0"/>
              <a:t>Task completion</a:t>
            </a:r>
          </a:p>
          <a:p>
            <a:pPr marL="722313">
              <a:defRPr/>
            </a:pPr>
            <a:r>
              <a:rPr lang="en-AU" altLang="en-US" sz="2800" b="1" dirty="0" smtClean="0"/>
              <a:t>Social chat (“chit chat”)</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ED1E07DF-B973-4F70-9726-04610952250E}" type="slidenum">
              <a:rPr lang="en-US" altLang="en-US" sz="1200" smtClean="0"/>
              <a:pPr>
                <a:spcBef>
                  <a:spcPct val="0"/>
                </a:spcBef>
                <a:buFontTx/>
                <a:buNone/>
              </a:pPr>
              <a:t>4</a:t>
            </a:fld>
            <a:endParaRPr lang="en-US" altLang="en-US"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AU" altLang="en-US" smtClean="0"/>
              <a:t>Question answering</a:t>
            </a:r>
          </a:p>
        </p:txBody>
      </p:sp>
      <p:sp>
        <p:nvSpPr>
          <p:cNvPr id="10243" name="Content Placeholder 2"/>
          <p:cNvSpPr>
            <a:spLocks noGrp="1"/>
          </p:cNvSpPr>
          <p:nvPr>
            <p:ph idx="1"/>
          </p:nvPr>
        </p:nvSpPr>
        <p:spPr>
          <a:xfrm>
            <a:off x="419100" y="1752600"/>
            <a:ext cx="8267700" cy="4740275"/>
          </a:xfrm>
        </p:spPr>
        <p:txBody>
          <a:bodyPr/>
          <a:lstStyle/>
          <a:p>
            <a:pPr>
              <a:defRPr/>
            </a:pPr>
            <a:r>
              <a:rPr lang="en-AU" altLang="en-US" b="1" dirty="0" smtClean="0"/>
              <a:t>Question answering</a:t>
            </a:r>
            <a:r>
              <a:rPr lang="en-AU" altLang="en-US" dirty="0" smtClean="0"/>
              <a:t> aims to retrieve the answer to a question from a </a:t>
            </a:r>
            <a:r>
              <a:rPr lang="en-AU" altLang="en-US" b="1" dirty="0" smtClean="0"/>
              <a:t>knowledge base (KB)</a:t>
            </a:r>
            <a:r>
              <a:rPr lang="en-AU" altLang="en-US" dirty="0" smtClean="0"/>
              <a:t>, by letting both the question and the answer be phrased in a natural way</a:t>
            </a:r>
          </a:p>
          <a:p>
            <a:pPr>
              <a:defRPr/>
            </a:pPr>
            <a:r>
              <a:rPr lang="en-AU" altLang="en-US" dirty="0" smtClean="0"/>
              <a:t>This is much more user-friendly than querying a database with formal languages such as SQL</a:t>
            </a:r>
          </a:p>
          <a:p>
            <a:pPr>
              <a:defRPr/>
            </a:pPr>
            <a:r>
              <a:rPr lang="en-AU" altLang="en-US" dirty="0" smtClean="0"/>
              <a:t>An example</a:t>
            </a:r>
            <a:r>
              <a:rPr lang="en-AU" altLang="en-US" baseline="30000" dirty="0" smtClean="0"/>
              <a:t>1</a:t>
            </a:r>
            <a:r>
              <a:rPr lang="en-AU" altLang="en-US" dirty="0" smtClean="0"/>
              <a:t>:</a:t>
            </a:r>
          </a:p>
          <a:p>
            <a:pPr marL="0" indent="0" algn="ctr">
              <a:buFontTx/>
              <a:buNone/>
              <a:defRPr/>
            </a:pPr>
            <a:r>
              <a:rPr lang="en-AU" altLang="en-US" i="1" dirty="0" smtClean="0"/>
              <a:t>“Who first voiced Meg on Family Guy?”</a:t>
            </a:r>
            <a:endParaRPr lang="en-AU" altLang="en-US" i="1" dirty="0"/>
          </a:p>
          <a:p>
            <a:pPr marL="0" indent="0">
              <a:spcBef>
                <a:spcPts val="3000"/>
              </a:spcBef>
              <a:buFontTx/>
              <a:buNone/>
              <a:defRPr/>
            </a:pPr>
            <a:r>
              <a:rPr lang="en-AU" altLang="en-US" sz="1600" baseline="30000" dirty="0" smtClean="0"/>
              <a:t>1</a:t>
            </a:r>
            <a:r>
              <a:rPr lang="en-AU" altLang="en-US" sz="1600" dirty="0" smtClean="0"/>
              <a:t> courtesy, as much of the material in this unit, of the excellent: </a:t>
            </a:r>
            <a:r>
              <a:rPr lang="en-AU" altLang="en-US" sz="1600" dirty="0" err="1" smtClean="0"/>
              <a:t>Jianfeng</a:t>
            </a:r>
            <a:r>
              <a:rPr lang="en-AU" altLang="en-US" sz="1600" dirty="0" smtClean="0"/>
              <a:t> </a:t>
            </a:r>
            <a:r>
              <a:rPr lang="en-AU" altLang="en-US" sz="1600" dirty="0"/>
              <a:t>Gao, Michel Galley, </a:t>
            </a:r>
            <a:r>
              <a:rPr lang="en-AU" altLang="en-US" sz="1600" dirty="0" err="1"/>
              <a:t>Lihong</a:t>
            </a:r>
            <a:r>
              <a:rPr lang="en-AU" altLang="en-US" sz="1600" dirty="0"/>
              <a:t> </a:t>
            </a:r>
            <a:r>
              <a:rPr lang="en-AU" altLang="en-US" sz="1600" dirty="0" smtClean="0"/>
              <a:t>Li, Neural </a:t>
            </a:r>
            <a:r>
              <a:rPr lang="en-AU" altLang="en-US" sz="1600" dirty="0"/>
              <a:t>Approaches to Conversational AI. Foundations and Trends in Information Retrieval 13(2-3): 127-298 (2019</a:t>
            </a:r>
            <a:r>
              <a:rPr lang="en-AU" altLang="en-US" sz="1600" dirty="0" smtClean="0"/>
              <a:t>)</a:t>
            </a:r>
          </a:p>
        </p:txBody>
      </p:sp>
      <p:sp>
        <p:nvSpPr>
          <p:cNvPr id="102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CE237C6C-F7D3-4529-9C4C-45B49815A624}" type="slidenum">
              <a:rPr lang="en-US" altLang="en-US" sz="1200" smtClean="0"/>
              <a:pPr>
                <a:spcBef>
                  <a:spcPct val="0"/>
                </a:spcBef>
                <a:buFontTx/>
                <a:buNone/>
              </a:pPr>
              <a:t>5</a:t>
            </a:fld>
            <a:endParaRPr lang="en-US" altLang="en-US" sz="1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AU" altLang="en-US" smtClean="0"/>
              <a:t>QA: example of processing</a:t>
            </a:r>
          </a:p>
        </p:txBody>
      </p:sp>
      <p:sp>
        <p:nvSpPr>
          <p:cNvPr id="112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4425D0D9-BF0E-4083-8891-1A8FC8E0DA44}" type="slidenum">
              <a:rPr lang="en-US" altLang="en-US" sz="1200" smtClean="0"/>
              <a:pPr>
                <a:spcBef>
                  <a:spcPct val="0"/>
                </a:spcBef>
                <a:buFontTx/>
                <a:buNone/>
              </a:pPr>
              <a:t>6</a:t>
            </a:fld>
            <a:endParaRPr lang="en-US" altLang="en-US" sz="1200" smtClean="0"/>
          </a:p>
        </p:txBody>
      </p:sp>
      <p:pic>
        <p:nvPicPr>
          <p:cNvPr id="1126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947863"/>
            <a:ext cx="54959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7"/>
          <p:cNvSpPr txBox="1">
            <a:spLocks noChangeArrowheads="1"/>
          </p:cNvSpPr>
          <p:nvPr/>
        </p:nvSpPr>
        <p:spPr bwMode="auto">
          <a:xfrm>
            <a:off x="6838950" y="2339975"/>
            <a:ext cx="1503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AU" altLang="en-US" sz="2000"/>
              <a:t>form the KB query </a:t>
            </a:r>
          </a:p>
        </p:txBody>
      </p:sp>
      <p:cxnSp>
        <p:nvCxnSpPr>
          <p:cNvPr id="10" name="Straight Arrow Connector 9"/>
          <p:cNvCxnSpPr/>
          <p:nvPr/>
        </p:nvCxnSpPr>
        <p:spPr>
          <a:xfrm flipH="1" flipV="1">
            <a:off x="5562600" y="2568575"/>
            <a:ext cx="1219200" cy="1254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71" name="TextBox 13"/>
          <p:cNvSpPr txBox="1">
            <a:spLocks noChangeArrowheads="1"/>
          </p:cNvSpPr>
          <p:nvPr/>
        </p:nvSpPr>
        <p:spPr bwMode="auto">
          <a:xfrm>
            <a:off x="6096000" y="5214938"/>
            <a:ext cx="2057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AU" altLang="en-US" sz="2000"/>
              <a:t>query the KB and retrieve the answer </a:t>
            </a:r>
          </a:p>
        </p:txBody>
      </p:sp>
      <p:cxnSp>
        <p:nvCxnSpPr>
          <p:cNvPr id="15" name="Straight Arrow Connector 14"/>
          <p:cNvCxnSpPr/>
          <p:nvPr/>
        </p:nvCxnSpPr>
        <p:spPr>
          <a:xfrm flipH="1" flipV="1">
            <a:off x="5181600" y="4876800"/>
            <a:ext cx="990600" cy="457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AU" altLang="en-US" smtClean="0"/>
              <a:t>QA: main challenges</a:t>
            </a:r>
          </a:p>
        </p:txBody>
      </p:sp>
      <p:sp>
        <p:nvSpPr>
          <p:cNvPr id="3" name="Content Placeholder 2"/>
          <p:cNvSpPr>
            <a:spLocks noGrp="1"/>
          </p:cNvSpPr>
          <p:nvPr>
            <p:ph idx="1"/>
          </p:nvPr>
        </p:nvSpPr>
        <p:spPr>
          <a:xfrm>
            <a:off x="674688" y="1820863"/>
            <a:ext cx="7772400" cy="3970337"/>
          </a:xfrm>
        </p:spPr>
        <p:txBody>
          <a:bodyPr/>
          <a:lstStyle/>
          <a:p>
            <a:pPr>
              <a:defRPr/>
            </a:pPr>
            <a:r>
              <a:rPr lang="en-AU" dirty="0" smtClean="0"/>
              <a:t>There are three main challenges to the design of an effective QA system:</a:t>
            </a:r>
          </a:p>
          <a:p>
            <a:pPr marL="625475">
              <a:defRPr/>
            </a:pPr>
            <a:r>
              <a:rPr lang="en-AU" dirty="0" smtClean="0"/>
              <a:t>Understanding the question correctly – the same question can be paraphrased in a large number of ways</a:t>
            </a:r>
          </a:p>
          <a:p>
            <a:pPr marL="625475">
              <a:defRPr/>
            </a:pPr>
            <a:r>
              <a:rPr lang="en-AU" dirty="0" smtClean="0"/>
              <a:t>Retrieving the correct answer from the KB (including: “I don’t know)</a:t>
            </a:r>
          </a:p>
          <a:p>
            <a:pPr marL="625475">
              <a:defRPr/>
            </a:pPr>
            <a:r>
              <a:rPr lang="en-AU" dirty="0" smtClean="0"/>
              <a:t>Presenting the answer in a useful format</a:t>
            </a:r>
            <a:endParaRPr lang="en-AU" dirty="0"/>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FC25FC32-9C53-45B9-AA6A-8765BBF4AA13}" type="slidenum">
              <a:rPr lang="en-US" altLang="en-US" sz="1200" smtClean="0"/>
              <a:pPr>
                <a:spcBef>
                  <a:spcPct val="0"/>
                </a:spcBef>
                <a:buFontTx/>
                <a:buNone/>
              </a:pPr>
              <a:t>7</a:t>
            </a:fld>
            <a:endParaRPr lang="en-US" altLang="en-US"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AU" altLang="en-US" smtClean="0"/>
              <a:t>Let’s play a bit</a:t>
            </a:r>
          </a:p>
        </p:txBody>
      </p:sp>
      <p:sp>
        <p:nvSpPr>
          <p:cNvPr id="3" name="Content Placeholder 2"/>
          <p:cNvSpPr>
            <a:spLocks noGrp="1"/>
          </p:cNvSpPr>
          <p:nvPr>
            <p:ph idx="1"/>
          </p:nvPr>
        </p:nvSpPr>
        <p:spPr>
          <a:xfrm>
            <a:off x="674688" y="1776413"/>
            <a:ext cx="7772400" cy="4048125"/>
          </a:xfrm>
        </p:spPr>
        <p:txBody>
          <a:bodyPr/>
          <a:lstStyle/>
          <a:p>
            <a:pPr>
              <a:defRPr/>
            </a:pPr>
            <a:r>
              <a:rPr lang="en-AU" dirty="0" smtClean="0"/>
              <a:t>Let’s ask a few questions to Google Search, Bing and Answers.com</a:t>
            </a:r>
          </a:p>
          <a:p>
            <a:pPr marL="808038">
              <a:defRPr/>
            </a:pPr>
            <a:r>
              <a:rPr lang="en-AU" i="1" dirty="0" smtClean="0"/>
              <a:t>Who is the president of Puerto Rico? </a:t>
            </a:r>
          </a:p>
          <a:p>
            <a:pPr marL="808038">
              <a:spcBef>
                <a:spcPts val="1800"/>
              </a:spcBef>
              <a:defRPr/>
            </a:pPr>
            <a:r>
              <a:rPr lang="en-AU" i="1" dirty="0" smtClean="0"/>
              <a:t>Where was he born?</a:t>
            </a:r>
          </a:p>
          <a:p>
            <a:pPr marL="808038">
              <a:spcBef>
                <a:spcPts val="1800"/>
              </a:spcBef>
              <a:defRPr/>
            </a:pPr>
            <a:r>
              <a:rPr lang="en-AU" i="1" dirty="0"/>
              <a:t>Who </a:t>
            </a:r>
            <a:r>
              <a:rPr lang="en-AU" i="1" dirty="0" smtClean="0"/>
              <a:t>was </a:t>
            </a:r>
            <a:r>
              <a:rPr lang="en-AU" i="1" dirty="0"/>
              <a:t>the president of </a:t>
            </a:r>
            <a:r>
              <a:rPr lang="en-AU" i="1" dirty="0" smtClean="0"/>
              <a:t>the United States in 2011?</a:t>
            </a:r>
          </a:p>
          <a:p>
            <a:pPr marL="808038">
              <a:spcBef>
                <a:spcPts val="1800"/>
              </a:spcBef>
              <a:defRPr/>
            </a:pPr>
            <a:r>
              <a:rPr lang="en-AU" i="1" dirty="0"/>
              <a:t>Who was the president of the United States in </a:t>
            </a:r>
            <a:r>
              <a:rPr lang="en-AU" i="1" dirty="0" smtClean="0"/>
              <a:t>1066?</a:t>
            </a:r>
            <a:endParaRPr lang="en-AU" i="1" dirty="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744339E2-85AA-4A6D-9FCF-1A809FEC06D3}" type="slidenum">
              <a:rPr lang="en-US" altLang="en-US" sz="1200" smtClean="0"/>
              <a:pPr>
                <a:spcBef>
                  <a:spcPct val="0"/>
                </a:spcBef>
                <a:buFontTx/>
                <a:buNone/>
              </a:pPr>
              <a:t>8</a:t>
            </a:fld>
            <a:endParaRPr lang="en-US"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AU" altLang="en-US" smtClean="0"/>
              <a:t>Approaches</a:t>
            </a:r>
          </a:p>
        </p:txBody>
      </p:sp>
      <p:sp>
        <p:nvSpPr>
          <p:cNvPr id="14339" name="Content Placeholder 2"/>
          <p:cNvSpPr>
            <a:spLocks noGrp="1"/>
          </p:cNvSpPr>
          <p:nvPr>
            <p:ph idx="1"/>
          </p:nvPr>
        </p:nvSpPr>
        <p:spPr>
          <a:xfrm>
            <a:off x="674688" y="1676400"/>
            <a:ext cx="7772400" cy="4770438"/>
          </a:xfrm>
        </p:spPr>
        <p:txBody>
          <a:bodyPr/>
          <a:lstStyle/>
          <a:p>
            <a:pPr>
              <a:defRPr/>
            </a:pPr>
            <a:r>
              <a:rPr lang="en-AU" altLang="en-US" dirty="0" smtClean="0"/>
              <a:t>There are two fundamentally different approaches, depending</a:t>
            </a:r>
            <a:r>
              <a:rPr lang="en-AU" altLang="en-US" dirty="0"/>
              <a:t> mostly</a:t>
            </a:r>
            <a:r>
              <a:rPr lang="en-AU" altLang="en-US" dirty="0" smtClean="0"/>
              <a:t> on how the information is stored:</a:t>
            </a:r>
          </a:p>
          <a:p>
            <a:pPr marL="539750">
              <a:spcBef>
                <a:spcPts val="1800"/>
              </a:spcBef>
              <a:defRPr/>
            </a:pPr>
            <a:r>
              <a:rPr lang="en-AU" altLang="en-US" b="1" dirty="0" smtClean="0"/>
              <a:t>Structured data</a:t>
            </a:r>
            <a:r>
              <a:rPr lang="en-AU" altLang="en-US" dirty="0" smtClean="0"/>
              <a:t>, i.e. knowledge bases and knowledge graphs, such as </a:t>
            </a:r>
            <a:r>
              <a:rPr lang="en-AU" altLang="en-US" b="1" dirty="0" smtClean="0"/>
              <a:t>Freebase</a:t>
            </a:r>
            <a:r>
              <a:rPr lang="en-AU" altLang="en-US" dirty="0" smtClean="0"/>
              <a:t>, where answers are retrieved by traversing entity-relationship graphs</a:t>
            </a:r>
          </a:p>
          <a:p>
            <a:pPr marL="539750">
              <a:spcBef>
                <a:spcPts val="1800"/>
              </a:spcBef>
              <a:defRPr/>
            </a:pPr>
            <a:r>
              <a:rPr lang="en-AU" altLang="en-US" b="1" dirty="0" smtClean="0"/>
              <a:t>Unstructured data</a:t>
            </a:r>
            <a:r>
              <a:rPr lang="en-AU" altLang="en-US" dirty="0" smtClean="0"/>
              <a:t>, where answers are retrieved by parsing large amounts of text stored in documents and HTML pages, often returning relevant documents and paragraphs alongside the answers  </a:t>
            </a: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4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96BCB87-E560-49BB-AB5E-52E64C2AA2B7}" type="slidenum">
              <a:rPr lang="en-US" altLang="en-US" sz="1200" smtClean="0"/>
              <a:pPr>
                <a:spcBef>
                  <a:spcPct val="0"/>
                </a:spcBef>
                <a:buFontTx/>
                <a:buNone/>
              </a:pPr>
              <a:t>9</a:t>
            </a:fld>
            <a:endParaRPr lang="en-US" altLang="en-US" sz="1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7F7F7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11342</TotalTime>
  <Words>1954</Words>
  <Application>Microsoft Office PowerPoint</Application>
  <PresentationFormat>On-screen Show (4:3)</PresentationFormat>
  <Paragraphs>183</Paragraphs>
  <Slides>29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Times New Roman</vt:lpstr>
      <vt:lpstr>Default Design</vt:lpstr>
      <vt:lpstr>PowerPoint Presentation</vt:lpstr>
      <vt:lpstr>Agenda</vt:lpstr>
      <vt:lpstr>What is conversational AI?</vt:lpstr>
      <vt:lpstr>Types of conversational AI</vt:lpstr>
      <vt:lpstr>Question answering</vt:lpstr>
      <vt:lpstr>QA: example of processing</vt:lpstr>
      <vt:lpstr>QA: main challenges</vt:lpstr>
      <vt:lpstr>Let’s play a bit</vt:lpstr>
      <vt:lpstr>Approaches</vt:lpstr>
      <vt:lpstr>Development resources: example</vt:lpstr>
      <vt:lpstr>Evaluation</vt:lpstr>
      <vt:lpstr>Task-oriented dialogue systems</vt:lpstr>
      <vt:lpstr>Slot filling</vt:lpstr>
      <vt:lpstr>Architecture</vt:lpstr>
      <vt:lpstr>Approaches</vt:lpstr>
      <vt:lpstr>Evaluation</vt:lpstr>
      <vt:lpstr>Development</vt:lpstr>
      <vt:lpstr>Deployment</vt:lpstr>
      <vt:lpstr>Creating a chatbot: a Microsoft Bot Framework sketch</vt:lpstr>
      <vt:lpstr>Let’s chat a bit with Florence</vt:lpstr>
      <vt:lpstr>Social bots</vt:lpstr>
      <vt:lpstr>Open challenges</vt:lpstr>
      <vt:lpstr>Blending social bots and QA</vt:lpstr>
      <vt:lpstr>Recent resources</vt:lpstr>
      <vt:lpstr>Replika</vt:lpstr>
      <vt:lpstr>Note added on 30/08/2021</vt:lpstr>
      <vt:lpstr>Conclusions and takeaways</vt:lpstr>
      <vt:lpstr>Conclusions and takeaways</vt:lpstr>
      <vt:lpstr>Main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Massimo Piccardi</dc:creator>
  <cp:lastModifiedBy>Massimo Piccardi</cp:lastModifiedBy>
  <cp:revision>1217</cp:revision>
  <cp:lastPrinted>2014-05-21T04:23:35Z</cp:lastPrinted>
  <dcterms:created xsi:type="dcterms:W3CDTF">1601-01-01T00:00:00Z</dcterms:created>
  <dcterms:modified xsi:type="dcterms:W3CDTF">2021-08-30T00:26:25Z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2021-08-23T00:00:20Z</vt:lpwstr>
  </property>
  <property fmtid="{D5CDD505-2E9C-101B-9397-08002B2CF9AE}" pid="4" name="MSIP_Label_51a6c3db-1667-4f49-995a-8b9973972958_Method">
    <vt:lpwstr>Standard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d73d714a-7452-4762-b719-17861d2edcdb</vt:lpwstr>
  </property>
  <property fmtid="{D5CDD505-2E9C-101B-9397-08002B2CF9AE}" pid="8" name="MSIP_Label_51a6c3db-1667-4f49-995a-8b9973972958_ContentBits">
    <vt:lpwstr>0</vt:lpwstr>
  </property>
</Properties>
</file>