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414" r:id="rId2"/>
    <p:sldId id="459" r:id="rId3"/>
    <p:sldId id="469" r:id="rId4"/>
    <p:sldId id="490" r:id="rId5"/>
    <p:sldId id="539" r:id="rId6"/>
    <p:sldId id="540" r:id="rId7"/>
    <p:sldId id="523" r:id="rId8"/>
    <p:sldId id="491" r:id="rId9"/>
    <p:sldId id="492" r:id="rId10"/>
    <p:sldId id="493" r:id="rId11"/>
    <p:sldId id="494" r:id="rId12"/>
    <p:sldId id="471" r:id="rId13"/>
    <p:sldId id="541" r:id="rId14"/>
    <p:sldId id="531" r:id="rId15"/>
    <p:sldId id="532" r:id="rId16"/>
    <p:sldId id="533" r:id="rId17"/>
    <p:sldId id="500" r:id="rId18"/>
    <p:sldId id="501" r:id="rId19"/>
    <p:sldId id="534" r:id="rId20"/>
    <p:sldId id="502" r:id="rId21"/>
    <p:sldId id="518" r:id="rId22"/>
    <p:sldId id="535" r:id="rId23"/>
    <p:sldId id="504" r:id="rId24"/>
    <p:sldId id="548" r:id="rId25"/>
    <p:sldId id="549" r:id="rId26"/>
    <p:sldId id="505" r:id="rId27"/>
    <p:sldId id="477" r:id="rId28"/>
    <p:sldId id="478" r:id="rId29"/>
    <p:sldId id="479" r:id="rId30"/>
    <p:sldId id="510" r:id="rId31"/>
    <p:sldId id="481" r:id="rId32"/>
    <p:sldId id="543" r:id="rId33"/>
    <p:sldId id="544" r:id="rId34"/>
    <p:sldId id="545" r:id="rId35"/>
    <p:sldId id="546" r:id="rId36"/>
    <p:sldId id="506" r:id="rId37"/>
    <p:sldId id="489" r:id="rId38"/>
    <p:sldId id="537" r:id="rId39"/>
    <p:sldId id="538" r:id="rId40"/>
    <p:sldId id="509" r:id="rId41"/>
    <p:sldId id="536" r:id="rId42"/>
    <p:sldId id="547" r:id="rId43"/>
    <p:sldId id="507" r:id="rId44"/>
    <p:sldId id="512" r:id="rId45"/>
    <p:sldId id="542" r:id="rId46"/>
    <p:sldId id="513" r:id="rId47"/>
    <p:sldId id="521" r:id="rId48"/>
    <p:sldId id="514" r:id="rId49"/>
    <p:sldId id="515" r:id="rId50"/>
    <p:sldId id="516" r:id="rId51"/>
    <p:sldId id="550" r:id="rId52"/>
    <p:sldId id="449" r:id="rId53"/>
    <p:sldId id="450" r:id="rId54"/>
    <p:sldId id="552" r:id="rId5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2E1"/>
    <a:srgbClr val="D4F0E4"/>
    <a:srgbClr val="FF0000"/>
    <a:srgbClr val="0066FF"/>
    <a:srgbClr val="EDF8FF"/>
    <a:srgbClr val="5F5F5F"/>
    <a:srgbClr val="DFF3FF"/>
    <a:srgbClr val="CCFFFF"/>
    <a:srgbClr val="CCEC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1" autoAdjust="0"/>
    <p:restoredTop sz="94660"/>
  </p:normalViewPr>
  <p:slideViewPr>
    <p:cSldViewPr>
      <p:cViewPr varScale="1">
        <p:scale>
          <a:sx n="57" d="100"/>
          <a:sy n="57" d="100"/>
        </p:scale>
        <p:origin x="146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2740" y="6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3076575" cy="51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21" tIns="47711" rIns="95421" bIns="47711" numCol="1" anchor="t" anchorCtr="0" compatLnSpc="1">
            <a:prstTxWarp prst="textNoShape">
              <a:avLst/>
            </a:prstTxWarp>
          </a:bodyPr>
          <a:lstStyle>
            <a:lvl1pPr defTabSz="95394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6" y="2"/>
            <a:ext cx="3076575" cy="51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21" tIns="47711" rIns="95421" bIns="47711" numCol="1" anchor="t" anchorCtr="0" compatLnSpc="1">
            <a:prstTxWarp prst="textNoShape">
              <a:avLst/>
            </a:prstTxWarp>
          </a:bodyPr>
          <a:lstStyle>
            <a:lvl1pPr algn="r" defTabSz="953943">
              <a:defRPr sz="13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34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3076575" cy="51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21" tIns="47711" rIns="95421" bIns="47711" numCol="1" anchor="t" anchorCtr="0" compatLnSpc="1">
            <a:prstTxWarp prst="textNoShape">
              <a:avLst/>
            </a:prstTxWarp>
          </a:bodyPr>
          <a:lstStyle>
            <a:lvl1pPr defTabSz="953943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2"/>
            <a:ext cx="3076575" cy="51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21" tIns="47711" rIns="95421" bIns="47711" numCol="1" anchor="t" anchorCtr="0" compatLnSpc="1">
            <a:prstTxWarp prst="textNoShape">
              <a:avLst/>
            </a:prstTxWarp>
          </a:bodyPr>
          <a:lstStyle>
            <a:lvl1pPr algn="r" defTabSz="953943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5" y="4860926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21" tIns="47711" rIns="95421" bIns="47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721853"/>
            <a:ext cx="3076575" cy="51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21" tIns="47711" rIns="95421" bIns="47711" numCol="1" anchor="b" anchorCtr="0" compatLnSpc="1">
            <a:prstTxWarp prst="textNoShape">
              <a:avLst/>
            </a:prstTxWarp>
          </a:bodyPr>
          <a:lstStyle>
            <a:lvl1pPr defTabSz="953943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1853"/>
            <a:ext cx="3076575" cy="51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21" tIns="47711" rIns="95421" bIns="47711" numCol="1" anchor="b" anchorCtr="0" compatLnSpc="1">
            <a:prstTxWarp prst="textNoShape">
              <a:avLst/>
            </a:prstTxWarp>
          </a:bodyPr>
          <a:lstStyle>
            <a:lvl1pPr algn="r" defTabSz="953943" eaLnBrk="0" hangingPunct="0">
              <a:defRPr sz="1300"/>
            </a:lvl1pPr>
          </a:lstStyle>
          <a:p>
            <a:pPr>
              <a:defRPr/>
            </a:pPr>
            <a:fld id="{1215F41B-6CD6-4B97-8AB5-D0F7130F6F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49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5F41B-6CD6-4B97-8AB5-D0F7130F6FC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44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5F41B-6CD6-4B97-8AB5-D0F7130F6FC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88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Try the second question in Google Search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5F41B-6CD6-4B97-8AB5-D0F7130F6FC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81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5F41B-6CD6-4B97-8AB5-D0F7130F6FC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3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5F41B-6CD6-4B97-8AB5-D0F7130F6FC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1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5F41B-6CD6-4B97-8AB5-D0F7130F6FC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66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Some of these words can be removed by a </a:t>
            </a:r>
            <a:r>
              <a:rPr lang="en-AU" dirty="0" err="1" smtClean="0"/>
              <a:t>preprocessing</a:t>
            </a:r>
            <a:r>
              <a:rPr lang="en-AU" dirty="0" smtClean="0"/>
              <a:t> step (i.e., we know a priori that they are not informative), but it would still be better to have an appropriate weighting mechanism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5F41B-6CD6-4B97-8AB5-D0F7130F6FC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01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5F41B-6CD6-4B97-8AB5-D0F7130F6FC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42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5F41B-6CD6-4B97-8AB5-D0F7130F6FC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769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5F41B-6CD6-4B97-8AB5-D0F7130F6FC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29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5F41B-6CD6-4B97-8AB5-D0F7130F6FC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8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Definition</a:t>
            </a:r>
          </a:p>
          <a:p>
            <a:r>
              <a:rPr lang="en-AU" dirty="0" smtClean="0"/>
              <a:t>Overview</a:t>
            </a:r>
          </a:p>
          <a:p>
            <a:r>
              <a:rPr lang="en-AU" dirty="0" smtClean="0"/>
              <a:t>More in-depth view</a:t>
            </a:r>
          </a:p>
          <a:p>
            <a:r>
              <a:rPr lang="en-AU" dirty="0" smtClean="0"/>
              <a:t>Tutorial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5F41B-6CD6-4B97-8AB5-D0F7130F6FC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55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5F41B-6CD6-4B97-8AB5-D0F7130F6FC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511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5F41B-6CD6-4B97-8AB5-D0F7130F6FC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482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5F41B-6CD6-4B97-8AB5-D0F7130F6FC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286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5F41B-6CD6-4B97-8AB5-D0F7130F6FC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988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What are word </a:t>
            </a:r>
            <a:r>
              <a:rPr lang="en-AU" dirty="0" err="1" smtClean="0"/>
              <a:t>embeddings</a:t>
            </a:r>
            <a:r>
              <a:rPr lang="en-AU" dirty="0" smtClean="0"/>
              <a:t> useful for? We’ll see an example in the next few slides.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5F41B-6CD6-4B97-8AB5-D0F7130F6FC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74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5F41B-6CD6-4B97-8AB5-D0F7130F6FC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591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5F41B-6CD6-4B97-8AB5-D0F7130F6FC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063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Word XYZ might not have been seen in the training set.</a:t>
            </a:r>
          </a:p>
          <a:p>
            <a:r>
              <a:rPr lang="en-AU" dirty="0" smtClean="0"/>
              <a:t>It might even be missing from our </a:t>
            </a:r>
            <a:r>
              <a:rPr lang="en-AU" dirty="0" err="1" smtClean="0"/>
              <a:t>embeddings</a:t>
            </a:r>
            <a:r>
              <a:rPr lang="en-AU" dirty="0" smtClean="0"/>
              <a:t> and therefore be assigned an “</a:t>
            </a:r>
            <a:r>
              <a:rPr lang="en-AU" dirty="0" err="1" smtClean="0"/>
              <a:t>unk</a:t>
            </a:r>
            <a:r>
              <a:rPr lang="en-AU" dirty="0" smtClean="0"/>
              <a:t>” value (</a:t>
            </a:r>
            <a:r>
              <a:rPr lang="en-AU" dirty="0" err="1" smtClean="0"/>
              <a:t>e.g</a:t>
            </a:r>
            <a:r>
              <a:rPr lang="en-AU" dirty="0" smtClean="0"/>
              <a:t>, 0 or random).</a:t>
            </a:r>
          </a:p>
          <a:p>
            <a:r>
              <a:rPr lang="en-AU" dirty="0" smtClean="0"/>
              <a:t>However, thanks to the other words, if we’re lucky the concatenated vector may still fall in the right classification region (B-LOC).</a:t>
            </a:r>
          </a:p>
          <a:p>
            <a:endParaRPr lang="en-AU" dirty="0" smtClean="0"/>
          </a:p>
          <a:p>
            <a:r>
              <a:rPr lang="en-AU" dirty="0" smtClean="0"/>
              <a:t>The MUC-7 and </a:t>
            </a:r>
            <a:r>
              <a:rPr lang="en-AU" dirty="0" err="1" smtClean="0"/>
              <a:t>CoNLL</a:t>
            </a:r>
            <a:r>
              <a:rPr lang="en-AU" dirty="0" smtClean="0"/>
              <a:t> scores are both variants of the F1 score, but computed at entity rather than token level.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5F41B-6CD6-4B97-8AB5-D0F7130F6FC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717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Word XYZ might not have been seen in the training set, but did you visit a </a:t>
            </a:r>
            <a:r>
              <a:rPr lang="en-AU" i="1" dirty="0" smtClean="0"/>
              <a:t>fridge</a:t>
            </a:r>
            <a:r>
              <a:rPr lang="en-AU" dirty="0" smtClean="0"/>
              <a:t> last year?</a:t>
            </a:r>
          </a:p>
          <a:p>
            <a:r>
              <a:rPr lang="en-AU" dirty="0" smtClean="0"/>
              <a:t>It might even be missing from our </a:t>
            </a:r>
            <a:r>
              <a:rPr lang="en-AU" dirty="0" err="1" smtClean="0"/>
              <a:t>embeddings</a:t>
            </a:r>
            <a:r>
              <a:rPr lang="en-AU" dirty="0" smtClean="0"/>
              <a:t> and therefore be assigned an “</a:t>
            </a:r>
            <a:r>
              <a:rPr lang="en-AU" dirty="0" err="1" smtClean="0"/>
              <a:t>unk</a:t>
            </a:r>
            <a:r>
              <a:rPr lang="en-AU" dirty="0" smtClean="0"/>
              <a:t>” value (</a:t>
            </a:r>
            <a:r>
              <a:rPr lang="en-AU" dirty="0" err="1" smtClean="0"/>
              <a:t>e.g</a:t>
            </a:r>
            <a:r>
              <a:rPr lang="en-AU" dirty="0" smtClean="0"/>
              <a:t>, 0 or random).</a:t>
            </a:r>
          </a:p>
          <a:p>
            <a:r>
              <a:rPr lang="en-AU" dirty="0" smtClean="0"/>
              <a:t>However, thanks to the other words, if we’re lucky the concatenated vector may still fall in the right classification region (B-LOC).</a:t>
            </a:r>
          </a:p>
          <a:p>
            <a:endParaRPr lang="en-AU" dirty="0" smtClean="0"/>
          </a:p>
          <a:p>
            <a:r>
              <a:rPr lang="en-AU" dirty="0" smtClean="0"/>
              <a:t>The MUC-7 and </a:t>
            </a:r>
            <a:r>
              <a:rPr lang="en-AU" dirty="0" err="1" smtClean="0"/>
              <a:t>CoNLL</a:t>
            </a:r>
            <a:r>
              <a:rPr lang="en-AU" dirty="0" smtClean="0"/>
              <a:t> scores are both variants of the F1 score, but computed at entity rather than token level.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5F41B-6CD6-4B97-8AB5-D0F7130F6FC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344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Word XYZ might not have been seen in the training set, but did you visit a </a:t>
            </a:r>
            <a:r>
              <a:rPr lang="en-AU" i="1" dirty="0" smtClean="0"/>
              <a:t>fridge</a:t>
            </a:r>
            <a:r>
              <a:rPr lang="en-AU" dirty="0" smtClean="0"/>
              <a:t> last year?</a:t>
            </a:r>
          </a:p>
          <a:p>
            <a:r>
              <a:rPr lang="en-AU" dirty="0" smtClean="0"/>
              <a:t>It might even be missing from our </a:t>
            </a:r>
            <a:r>
              <a:rPr lang="en-AU" dirty="0" err="1" smtClean="0"/>
              <a:t>embeddings</a:t>
            </a:r>
            <a:r>
              <a:rPr lang="en-AU" dirty="0" smtClean="0"/>
              <a:t> and therefore be assigned an “</a:t>
            </a:r>
            <a:r>
              <a:rPr lang="en-AU" dirty="0" err="1" smtClean="0"/>
              <a:t>unk</a:t>
            </a:r>
            <a:r>
              <a:rPr lang="en-AU" dirty="0" smtClean="0"/>
              <a:t>” value (</a:t>
            </a:r>
            <a:r>
              <a:rPr lang="en-AU" dirty="0" err="1" smtClean="0"/>
              <a:t>e.g</a:t>
            </a:r>
            <a:r>
              <a:rPr lang="en-AU" dirty="0" smtClean="0"/>
              <a:t>, 0 or random).</a:t>
            </a:r>
          </a:p>
          <a:p>
            <a:r>
              <a:rPr lang="en-AU" dirty="0" smtClean="0"/>
              <a:t>However, thanks to the other words, if we’re lucky the concatenated vector may still fall in the right classification region (B-LOC).</a:t>
            </a:r>
          </a:p>
          <a:p>
            <a:endParaRPr lang="en-AU" dirty="0" smtClean="0"/>
          </a:p>
          <a:p>
            <a:r>
              <a:rPr lang="en-AU" dirty="0" smtClean="0"/>
              <a:t>The MUC-7 and </a:t>
            </a:r>
            <a:r>
              <a:rPr lang="en-AU" dirty="0" err="1" smtClean="0"/>
              <a:t>CoNLL</a:t>
            </a:r>
            <a:r>
              <a:rPr lang="en-AU" dirty="0" smtClean="0"/>
              <a:t> scores are both variants of the F1 score, but computed at entity rather than token level.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5F41B-6CD6-4B97-8AB5-D0F7130F6FC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03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5F41B-6CD6-4B97-8AB5-D0F7130F6FC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106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5F41B-6CD6-4B97-8AB5-D0F7130F6FC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1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5F41B-6CD6-4B97-8AB5-D0F7130F6FC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672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5F41B-6CD6-4B97-8AB5-D0F7130F6FC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427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5F41B-6CD6-4B97-8AB5-D0F7130F6FCF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5F41B-6CD6-4B97-8AB5-D0F7130F6FC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84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5F41B-6CD6-4B97-8AB5-D0F7130F6FC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02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5F41B-6CD6-4B97-8AB5-D0F7130F6FC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86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5F41B-6CD6-4B97-8AB5-D0F7130F6FC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62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What can it be used for?</a:t>
            </a:r>
          </a:p>
          <a:p>
            <a:r>
              <a:rPr lang="en-AU" dirty="0" smtClean="0"/>
              <a:t>Highlight all entities so that they can be analysed automatically or reviewed by a human.</a:t>
            </a:r>
          </a:p>
          <a:p>
            <a:r>
              <a:rPr lang="en-AU" dirty="0" smtClean="0"/>
              <a:t>Often a step in higher-level tasks.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5F41B-6CD6-4B97-8AB5-D0F7130F6FC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00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“Decadent” as a keyword may be negative, but the overall meaning here is positive</a:t>
            </a:r>
          </a:p>
          <a:p>
            <a:r>
              <a:rPr lang="en-AU" dirty="0" smtClean="0"/>
              <a:t>The keyword approach may also struggle with negations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5F41B-6CD6-4B97-8AB5-D0F7130F6FC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97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Topic modelling is a “workhorse” of NLP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5F41B-6CD6-4B97-8AB5-D0F7130F6FC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5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42070"/>
          </a:xfrm>
        </p:spPr>
        <p:txBody>
          <a:bodyPr wrap="square">
            <a:spAutoFit/>
          </a:bodyPr>
          <a:lstStyle>
            <a:lvl1pPr>
              <a:spcBef>
                <a:spcPts val="2400"/>
              </a:spcBef>
              <a:defRPr sz="2500"/>
            </a:lvl1pPr>
            <a:lvl2pPr>
              <a:spcBef>
                <a:spcPts val="600"/>
              </a:spcBef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6A153-E92E-4D93-9122-BC9E31882E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18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914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008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BCFB5D2A-89A3-4169-9CD0-44FBB646B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istory_of_natural_language_process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57200" y="2583561"/>
            <a:ext cx="8320077" cy="1378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tx2"/>
                </a:solidFill>
              </a:rPr>
              <a:t>An Introduction to</a:t>
            </a:r>
          </a:p>
          <a:p>
            <a:pPr algn="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tx2"/>
                </a:solidFill>
              </a:rPr>
              <a:t>Natural Language Processing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57200"/>
            <a:ext cx="2600325" cy="762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4648200"/>
            <a:ext cx="8382000" cy="167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6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r" eaLnBrk="1" hangingPunct="1">
              <a:spcBef>
                <a:spcPts val="1200"/>
              </a:spcBef>
              <a:buFontTx/>
              <a:buNone/>
            </a:pPr>
            <a:r>
              <a:rPr lang="en-US" altLang="en-US" sz="2200" kern="0" dirty="0" smtClean="0"/>
              <a:t>Massimo Piccardi</a:t>
            </a:r>
          </a:p>
          <a:p>
            <a:pPr algn="r" eaLnBrk="1" hangingPunct="1">
              <a:spcBef>
                <a:spcPts val="600"/>
              </a:spcBef>
              <a:buFontTx/>
              <a:buNone/>
            </a:pPr>
            <a:r>
              <a:rPr lang="en-US" altLang="en-US" sz="2200" kern="0" dirty="0" smtClean="0"/>
              <a:t>University of Technology Sydney, Australia</a:t>
            </a:r>
          </a:p>
          <a:p>
            <a:pPr algn="r" eaLnBrk="1" hangingPunct="1">
              <a:spcBef>
                <a:spcPts val="600"/>
              </a:spcBef>
              <a:buFontTx/>
              <a:buNone/>
            </a:pPr>
            <a:endParaRPr lang="en-US" altLang="en-US" sz="2200" kern="0" dirty="0" smtClean="0"/>
          </a:p>
          <a:p>
            <a:pPr algn="r" eaLnBrk="1" hangingPunct="1">
              <a:spcBef>
                <a:spcPts val="600"/>
              </a:spcBef>
              <a:buFontTx/>
              <a:buNone/>
            </a:pPr>
            <a:r>
              <a:rPr lang="en-US" altLang="en-US" sz="2200" kern="0" dirty="0" smtClean="0"/>
              <a:t>32931 TRM, Natural Language </a:t>
            </a:r>
            <a:r>
              <a:rPr lang="en-US" altLang="en-US" sz="2200" kern="0" smtClean="0"/>
              <a:t>Processing module</a:t>
            </a:r>
            <a:endParaRPr lang="en-US" altLang="en-US" sz="2200" kern="0" dirty="0" smtClean="0"/>
          </a:p>
        </p:txBody>
      </p:sp>
    </p:spTree>
    <p:extLst>
      <p:ext uri="{BB962C8B-B14F-4D97-AF65-F5344CB8AC3E}">
        <p14:creationId xmlns:p14="http://schemas.microsoft.com/office/powerpoint/2010/main" val="267792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Sentiment analysis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24370"/>
          </a:xfrm>
        </p:spPr>
        <p:txBody>
          <a:bodyPr/>
          <a:lstStyle/>
          <a:p>
            <a:r>
              <a:rPr lang="en-AU" sz="2600" b="1" dirty="0" smtClean="0"/>
              <a:t>Sentiment analysis</a:t>
            </a:r>
            <a:r>
              <a:rPr lang="en-AU" sz="2600" dirty="0" smtClean="0"/>
              <a:t> aims to classify the “sentiment” of a given text (even a tweet or an email):</a:t>
            </a:r>
          </a:p>
          <a:p>
            <a:pPr marL="360363" indent="0">
              <a:buNone/>
            </a:pPr>
            <a:endParaRPr lang="en-AU" sz="1800" dirty="0" smtClean="0">
              <a:solidFill>
                <a:srgbClr val="FF0000"/>
              </a:solidFill>
            </a:endParaRPr>
          </a:p>
          <a:p>
            <a:pPr>
              <a:spcBef>
                <a:spcPts val="4800"/>
              </a:spcBef>
            </a:pPr>
            <a:r>
              <a:rPr lang="en-AU" sz="2600" dirty="0"/>
              <a:t>In the simplest form, this can be done by looking at specific keywords</a:t>
            </a:r>
          </a:p>
          <a:p>
            <a:pPr>
              <a:spcBef>
                <a:spcPts val="1800"/>
              </a:spcBef>
            </a:pPr>
            <a:r>
              <a:rPr lang="en-AU" sz="2600" dirty="0" smtClean="0"/>
              <a:t>In a more current approach, the text at hand is converted into a single </a:t>
            </a:r>
            <a:r>
              <a:rPr lang="en-AU" sz="2600" b="1" dirty="0" smtClean="0"/>
              <a:t>vector</a:t>
            </a:r>
            <a:r>
              <a:rPr lang="en-AU" sz="2600" dirty="0" smtClean="0"/>
              <a:t> (“document representation”) which is used with a conventional classifier to infer the class of the sentiment</a:t>
            </a:r>
            <a:endParaRPr lang="en-AU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2895600"/>
            <a:ext cx="8001000" cy="525886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txBody>
          <a:bodyPr wrap="square" lIns="180000" tIns="108000" rIns="180000" bIns="108000" rtlCol="0">
            <a:spAutoFit/>
          </a:bodyPr>
          <a:lstStyle/>
          <a:p>
            <a:r>
              <a:rPr lang="en-AU" sz="2000" i="1" dirty="0">
                <a:latin typeface="Arial" panose="020B0604020202020204" pitchFamily="34" charset="0"/>
                <a:cs typeface="Arial" panose="020B0604020202020204" pitchFamily="34" charset="0"/>
              </a:rPr>
              <a:t>“You should see their decadent dessert menu</a:t>
            </a:r>
            <a:r>
              <a:rPr lang="en-AU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A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 positive </a:t>
            </a:r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sentiment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41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Topic modelling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8638"/>
            <a:ext cx="8229600" cy="3908762"/>
          </a:xfrm>
        </p:spPr>
        <p:txBody>
          <a:bodyPr/>
          <a:lstStyle/>
          <a:p>
            <a:r>
              <a:rPr lang="en-AU" sz="2600" b="1" dirty="0" smtClean="0"/>
              <a:t>Topic modelling</a:t>
            </a:r>
            <a:r>
              <a:rPr lang="en-AU" sz="2600" dirty="0" smtClean="0"/>
              <a:t> aims to identify the main </a:t>
            </a:r>
            <a:r>
              <a:rPr lang="en-AU" sz="2600" dirty="0" smtClean="0">
                <a:solidFill>
                  <a:srgbClr val="FF0000"/>
                </a:solidFill>
              </a:rPr>
              <a:t>topics</a:t>
            </a:r>
            <a:r>
              <a:rPr lang="en-AU" sz="2600" dirty="0" smtClean="0"/>
              <a:t> of a given collection of documents </a:t>
            </a:r>
            <a:r>
              <a:rPr lang="en-AU" sz="2600" dirty="0"/>
              <a:t>−</a:t>
            </a:r>
            <a:r>
              <a:rPr lang="en-AU" sz="2600" dirty="0" smtClean="0"/>
              <a:t> this provides an instant-view of its composition</a:t>
            </a:r>
          </a:p>
          <a:p>
            <a:r>
              <a:rPr lang="en-AU" sz="2600" dirty="0" smtClean="0"/>
              <a:t>Simultaneously, it also identifies the </a:t>
            </a:r>
            <a:r>
              <a:rPr lang="en-AU" sz="2600" dirty="0" smtClean="0">
                <a:solidFill>
                  <a:srgbClr val="FF0000"/>
                </a:solidFill>
              </a:rPr>
              <a:t>proportions of these topics</a:t>
            </a:r>
            <a:r>
              <a:rPr lang="en-AU" sz="2600" dirty="0" smtClean="0"/>
              <a:t> in each document in the collection</a:t>
            </a:r>
          </a:p>
          <a:p>
            <a:r>
              <a:rPr lang="en-AU" sz="2600" dirty="0" smtClean="0"/>
              <a:t>The topic proportions can be used to automatically categorise/classify/cluster the individual documents and organise the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8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Topic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29600" y="6400800"/>
            <a:ext cx="457200" cy="276999"/>
          </a:xfrm>
        </p:spPr>
        <p:txBody>
          <a:bodyPr>
            <a:spAutoFit/>
          </a:bodyPr>
          <a:lstStyle/>
          <a:p>
            <a:pPr>
              <a:defRPr/>
            </a:pPr>
            <a:fld id="{6AD992B5-D7A2-49DB-84CA-9EA042C6405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5791200"/>
            <a:ext cx="807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+mn-lt"/>
              </a:rPr>
              <a:t>from D. </a:t>
            </a:r>
            <a:r>
              <a:rPr lang="en-US" sz="1400" i="1" dirty="0" err="1" smtClean="0">
                <a:latin typeface="+mn-lt"/>
              </a:rPr>
              <a:t>Blei</a:t>
            </a:r>
            <a:r>
              <a:rPr lang="en-US" sz="1400" i="1" dirty="0">
                <a:latin typeface="+mn-lt"/>
              </a:rPr>
              <a:t>, </a:t>
            </a:r>
            <a:r>
              <a:rPr lang="en-US" sz="1400" i="1" dirty="0" smtClean="0">
                <a:latin typeface="+mn-lt"/>
              </a:rPr>
              <a:t>“</a:t>
            </a:r>
            <a:r>
              <a:rPr lang="en-US" sz="1400" i="1" dirty="0">
                <a:latin typeface="+mn-lt"/>
              </a:rPr>
              <a:t>Probabilistic Topic </a:t>
            </a:r>
            <a:r>
              <a:rPr lang="en-US" sz="1400" i="1" dirty="0" smtClean="0">
                <a:latin typeface="+mn-lt"/>
              </a:rPr>
              <a:t>Models”, Communications of the ACM, 55(4):77-84, 2012</a:t>
            </a:r>
            <a:endParaRPr lang="en-AU" sz="1400" i="1" dirty="0">
              <a:latin typeface="+mn-lt"/>
            </a:endParaRPr>
          </a:p>
        </p:txBody>
      </p:sp>
      <p:pic>
        <p:nvPicPr>
          <p:cNvPr id="3074" name="Picture 2" descr="Image result for topic model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366454" cy="387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7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r>
              <a:rPr lang="en-AU" altLang="en-US" smtClean="0"/>
              <a:t>Summarisation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828800"/>
            <a:ext cx="7902575" cy="260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4800600"/>
            <a:ext cx="8229600" cy="1431925"/>
          </a:xfrm>
        </p:spPr>
        <p:txBody>
          <a:bodyPr/>
          <a:lstStyle/>
          <a:p>
            <a:r>
              <a:rPr lang="en-AU" altLang="en-US" smtClean="0"/>
              <a:t>Example of extractive text summarisation from Salesforce (courtesy of Frase.io)</a:t>
            </a:r>
          </a:p>
          <a:p>
            <a:r>
              <a:rPr lang="en-AU" altLang="en-US" i="1" smtClean="0"/>
              <a:t>Abstractive</a:t>
            </a:r>
            <a:r>
              <a:rPr lang="en-AU" altLang="en-US" smtClean="0"/>
              <a:t> summarisation generates a whole new text</a:t>
            </a:r>
          </a:p>
        </p:txBody>
      </p:sp>
    </p:spTree>
    <p:extLst>
      <p:ext uri="{BB962C8B-B14F-4D97-AF65-F5344CB8AC3E}">
        <p14:creationId xmlns:p14="http://schemas.microsoft.com/office/powerpoint/2010/main" val="237567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r>
              <a:rPr lang="en-AU" altLang="en-US" smtClean="0"/>
              <a:t>Machine translation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74813"/>
            <a:ext cx="8229600" cy="3508653"/>
          </a:xfrm>
        </p:spPr>
        <p:txBody>
          <a:bodyPr/>
          <a:lstStyle/>
          <a:p>
            <a:r>
              <a:rPr lang="en-AU" altLang="en-US" sz="2600" b="1" dirty="0" smtClean="0"/>
              <a:t>Machine translation</a:t>
            </a:r>
            <a:r>
              <a:rPr lang="en-AU" altLang="en-US" sz="2600" dirty="0" smtClean="0"/>
              <a:t> is one of the most successful applications of NLP</a:t>
            </a:r>
          </a:p>
          <a:p>
            <a:r>
              <a:rPr lang="en-AU" altLang="en-US" sz="2600" dirty="0" smtClean="0"/>
              <a:t>Since language pairs are many, a </a:t>
            </a:r>
            <a:r>
              <a:rPr lang="en-AU" altLang="en-US" sz="2600" i="1" dirty="0" smtClean="0"/>
              <a:t>pivot language</a:t>
            </a:r>
            <a:r>
              <a:rPr lang="en-AU" altLang="en-US" sz="2600" dirty="0" smtClean="0"/>
              <a:t> may be used (e.g. Filipino </a:t>
            </a:r>
            <a:r>
              <a:rPr lang="en-AU" altLang="en-US" sz="2600" dirty="0" smtClean="0">
                <a:sym typeface="Symbol" panose="05050102010706020507" pitchFamily="18" charset="2"/>
              </a:rPr>
              <a:t> </a:t>
            </a:r>
            <a:r>
              <a:rPr lang="en-AU" altLang="en-US" sz="2600" dirty="0" err="1" smtClean="0">
                <a:sym typeface="Symbol" panose="05050102010706020507" pitchFamily="18" charset="2"/>
              </a:rPr>
              <a:t>Eng</a:t>
            </a:r>
            <a:r>
              <a:rPr lang="en-AU" altLang="en-US" sz="2600" dirty="0" smtClean="0">
                <a:sym typeface="Symbol" panose="05050102010706020507" pitchFamily="18" charset="2"/>
              </a:rPr>
              <a:t>, </a:t>
            </a:r>
            <a:r>
              <a:rPr lang="en-AU" altLang="en-US" sz="2600" dirty="0" err="1" smtClean="0">
                <a:sym typeface="Symbol" panose="05050102010706020507" pitchFamily="18" charset="2"/>
              </a:rPr>
              <a:t>Eng</a:t>
            </a:r>
            <a:r>
              <a:rPr lang="en-AU" altLang="en-US" sz="2600" dirty="0" smtClean="0">
                <a:sym typeface="Symbol" panose="05050102010706020507" pitchFamily="18" charset="2"/>
              </a:rPr>
              <a:t>  Catalan)</a:t>
            </a:r>
          </a:p>
          <a:p>
            <a:r>
              <a:rPr lang="en-AU" altLang="en-US" sz="2600" dirty="0" smtClean="0">
                <a:solidFill>
                  <a:srgbClr val="FF0000"/>
                </a:solidFill>
                <a:sym typeface="Symbol" panose="05050102010706020507" pitchFamily="18" charset="2"/>
              </a:rPr>
              <a:t>Google Translate</a:t>
            </a:r>
            <a:r>
              <a:rPr lang="en-AU" altLang="en-US" sz="2600" dirty="0" smtClean="0">
                <a:sym typeface="Symbol" panose="05050102010706020507" pitchFamily="18" charset="2"/>
              </a:rPr>
              <a:t> nowadays can translate to/from 109 languages. It crawls the web and learns to translate from pages that are </a:t>
            </a:r>
            <a:r>
              <a:rPr lang="en-AU" altLang="en-US" sz="2600" i="1" dirty="0" smtClean="0">
                <a:sym typeface="Symbol" panose="05050102010706020507" pitchFamily="18" charset="2"/>
              </a:rPr>
              <a:t>likely</a:t>
            </a:r>
            <a:r>
              <a:rPr lang="en-AU" altLang="en-US" sz="2600" dirty="0" smtClean="0">
                <a:sym typeface="Symbol" panose="05050102010706020507" pitchFamily="18" charset="2"/>
              </a:rPr>
              <a:t> translations</a:t>
            </a:r>
            <a:endParaRPr lang="en-AU" altLang="en-US" sz="2600" dirty="0" smtClean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334000"/>
            <a:ext cx="5991225" cy="869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54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r>
              <a:rPr lang="en-AU" altLang="en-US" smtClean="0"/>
              <a:t>Dialogue systems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46238"/>
            <a:ext cx="8229600" cy="4678362"/>
          </a:xfrm>
        </p:spPr>
        <p:txBody>
          <a:bodyPr/>
          <a:lstStyle/>
          <a:p>
            <a:r>
              <a:rPr lang="en-AU" altLang="en-US" sz="2600" b="1" dirty="0" smtClean="0"/>
              <a:t>Dialogue systems</a:t>
            </a:r>
            <a:r>
              <a:rPr lang="en-AU" altLang="en-US" sz="2600" dirty="0" smtClean="0"/>
              <a:t> are likely the most complex NLP technology on the horizon</a:t>
            </a:r>
          </a:p>
          <a:p>
            <a:r>
              <a:rPr lang="en-AU" altLang="en-US" sz="2600" dirty="0" smtClean="0"/>
              <a:t>Two main types:</a:t>
            </a:r>
          </a:p>
          <a:p>
            <a:pPr lvl="1"/>
            <a:r>
              <a:rPr lang="en-AU" altLang="en-US" sz="2300" dirty="0" smtClean="0">
                <a:solidFill>
                  <a:srgbClr val="FF0000"/>
                </a:solidFill>
              </a:rPr>
              <a:t>task-oriented dialogue systems</a:t>
            </a:r>
            <a:r>
              <a:rPr lang="en-AU" altLang="en-US" sz="2300" dirty="0" smtClean="0"/>
              <a:t>: short, targeted conversations to extract extra info from a user to complete a task</a:t>
            </a:r>
          </a:p>
          <a:p>
            <a:pPr lvl="1"/>
            <a:r>
              <a:rPr lang="en-AU" altLang="en-US" sz="2300" dirty="0" err="1" smtClean="0">
                <a:solidFill>
                  <a:srgbClr val="FF0000"/>
                </a:solidFill>
              </a:rPr>
              <a:t>chatbots</a:t>
            </a:r>
            <a:r>
              <a:rPr lang="en-AU" altLang="en-US" sz="2300" dirty="0" smtClean="0"/>
              <a:t>: extended, engaging human-like conversations</a:t>
            </a:r>
          </a:p>
          <a:p>
            <a:r>
              <a:rPr lang="en-AU" altLang="en-US" sz="2600" dirty="0" smtClean="0"/>
              <a:t>They include </a:t>
            </a:r>
            <a:r>
              <a:rPr lang="en-AU" altLang="en-US" sz="2600" i="1" dirty="0" smtClean="0"/>
              <a:t>question-answering systems</a:t>
            </a:r>
            <a:r>
              <a:rPr lang="en-AU" altLang="en-US" sz="2600" dirty="0" smtClean="0"/>
              <a:t>: “Who was the king of Spain in 1492?”; “What is the product of two and 3.5?”</a:t>
            </a:r>
          </a:p>
        </p:txBody>
      </p:sp>
    </p:spTree>
    <p:extLst>
      <p:ext uri="{BB962C8B-B14F-4D97-AF65-F5344CB8AC3E}">
        <p14:creationId xmlns:p14="http://schemas.microsoft.com/office/powerpoint/2010/main" val="219425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82900"/>
            <a:ext cx="4103688" cy="247808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r>
              <a:rPr lang="en-AU" altLang="en-US" smtClean="0"/>
              <a:t>Dialogue systems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731963"/>
            <a:ext cx="8229600" cy="477837"/>
          </a:xfrm>
        </p:spPr>
        <p:txBody>
          <a:bodyPr/>
          <a:lstStyle/>
          <a:p>
            <a:r>
              <a:rPr lang="en-AU" altLang="en-US" smtClean="0"/>
              <a:t>Many benefits to user and customer interaction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3350" y="5489575"/>
            <a:ext cx="3124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i="1" dirty="0">
                <a:latin typeface="+mn-lt"/>
              </a:rPr>
              <a:t>Florence</a:t>
            </a:r>
            <a:r>
              <a:rPr lang="en-US" sz="1400" dirty="0">
                <a:latin typeface="+mn-lt"/>
              </a:rPr>
              <a:t> is a health tracker </a:t>
            </a:r>
          </a:p>
          <a:p>
            <a:pPr algn="ctr">
              <a:defRPr/>
            </a:pPr>
            <a:r>
              <a:rPr lang="en-US" sz="1400" dirty="0">
                <a:latin typeface="+mn-lt"/>
              </a:rPr>
              <a:t>and medication reminder</a:t>
            </a:r>
            <a:endParaRPr lang="en-AU" sz="1400" dirty="0">
              <a:latin typeface="+mn-lt"/>
            </a:endParaRPr>
          </a:p>
        </p:txBody>
      </p:sp>
      <p:grpSp>
        <p:nvGrpSpPr>
          <p:cNvPr id="9" name="Group 17"/>
          <p:cNvGrpSpPr>
            <a:grpSpLocks/>
          </p:cNvGrpSpPr>
          <p:nvPr/>
        </p:nvGrpSpPr>
        <p:grpSpPr bwMode="auto">
          <a:xfrm>
            <a:off x="838200" y="2514600"/>
            <a:ext cx="3595688" cy="3581400"/>
            <a:chOff x="899820" y="2362200"/>
            <a:chExt cx="3595980" cy="3581400"/>
          </a:xfrm>
        </p:grpSpPr>
        <p:sp>
          <p:nvSpPr>
            <p:cNvPr id="10" name="TextBox 9"/>
            <p:cNvSpPr txBox="1"/>
            <p:nvPr/>
          </p:nvSpPr>
          <p:spPr>
            <a:xfrm>
              <a:off x="1004604" y="4522788"/>
              <a:ext cx="3353072" cy="10763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i="1" dirty="0">
                  <a:latin typeface="+mn-lt"/>
                </a:rPr>
                <a:t>Los Angeles Chip</a:t>
              </a:r>
              <a:r>
                <a:rPr lang="en-US" sz="1600" dirty="0">
                  <a:latin typeface="+mn-lt"/>
                </a:rPr>
                <a:t> is “</a:t>
              </a:r>
              <a:r>
                <a:rPr lang="en-AU" sz="1600" dirty="0">
                  <a:latin typeface="+mn-lt"/>
                </a:rPr>
                <a:t>an anytime, anywhere resource to understand how to do business with the city</a:t>
              </a:r>
              <a:r>
                <a:rPr lang="en-US" sz="1600" dirty="0">
                  <a:latin typeface="+mn-lt"/>
                </a:rPr>
                <a:t>” (</a:t>
              </a:r>
              <a:r>
                <a:rPr lang="es-ES" sz="1600" dirty="0">
                  <a:latin typeface="+mn-lt"/>
                </a:rPr>
                <a:t>Los </a:t>
              </a:r>
              <a:r>
                <a:rPr lang="es-ES" sz="1600" dirty="0" err="1">
                  <a:latin typeface="+mn-lt"/>
                </a:rPr>
                <a:t>Angeles</a:t>
              </a:r>
              <a:r>
                <a:rPr lang="es-ES" sz="1600" dirty="0">
                  <a:latin typeface="+mn-lt"/>
                </a:rPr>
                <a:t> CIO Ted Ross</a:t>
              </a:r>
              <a:r>
                <a:rPr lang="en-US" sz="1600" dirty="0">
                  <a:latin typeface="+mn-lt"/>
                </a:rPr>
                <a:t>)</a:t>
              </a:r>
              <a:endParaRPr lang="en-AU" sz="1600" dirty="0">
                <a:latin typeface="+mn-lt"/>
              </a:endParaRPr>
            </a:p>
          </p:txBody>
        </p:sp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2743200"/>
              <a:ext cx="3076575" cy="14859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899820" y="2362200"/>
              <a:ext cx="3595980" cy="35814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2584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016484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AU" sz="3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What is </a:t>
            </a:r>
            <a:r>
              <a:rPr lang="en-AU" sz="3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</a:t>
            </a:r>
            <a:r>
              <a:rPr lang="en-AU" sz="3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atural language processing?</a:t>
            </a:r>
          </a:p>
          <a:p>
            <a:pPr>
              <a:spcBef>
                <a:spcPts val="1800"/>
              </a:spcBef>
            </a:pPr>
            <a:r>
              <a:rPr lang="en-AU" sz="3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An overview of NLP tasks</a:t>
            </a:r>
          </a:p>
          <a:p>
            <a:pPr>
              <a:spcBef>
                <a:spcPts val="1800"/>
              </a:spcBef>
            </a:pPr>
            <a:r>
              <a:rPr lang="en-AU" sz="3000" b="1" dirty="0" smtClean="0"/>
              <a:t>Document vectors</a:t>
            </a:r>
          </a:p>
          <a:p>
            <a:pPr>
              <a:spcBef>
                <a:spcPts val="1800"/>
              </a:spcBef>
            </a:pPr>
            <a:r>
              <a:rPr lang="en-AU" sz="3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Word embeddings</a:t>
            </a:r>
          </a:p>
          <a:p>
            <a:pPr>
              <a:spcBef>
                <a:spcPts val="1800"/>
              </a:spcBef>
            </a:pPr>
            <a:r>
              <a:rPr lang="en-AU" sz="3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Named-entity recognition</a:t>
            </a:r>
          </a:p>
          <a:p>
            <a:pPr>
              <a:spcBef>
                <a:spcPts val="1800"/>
              </a:spcBef>
            </a:pPr>
            <a:r>
              <a:rPr lang="en-US" sz="3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Topic modelling</a:t>
            </a:r>
            <a:endParaRPr lang="en-AU" sz="3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5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Document vectors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1369"/>
          </a:xfrm>
        </p:spPr>
        <p:txBody>
          <a:bodyPr/>
          <a:lstStyle/>
          <a:p>
            <a:r>
              <a:rPr lang="en-AU" sz="2200" dirty="0" smtClean="0"/>
              <a:t>A </a:t>
            </a:r>
            <a:r>
              <a:rPr lang="en-AU" sz="2200" b="1" dirty="0" smtClean="0"/>
              <a:t>document vector</a:t>
            </a:r>
            <a:r>
              <a:rPr lang="en-AU" sz="2200" dirty="0" smtClean="0"/>
              <a:t> is a numerical vector representing a whole document for various purposes</a:t>
            </a:r>
          </a:p>
          <a:p>
            <a:pPr>
              <a:spcBef>
                <a:spcPts val="1800"/>
              </a:spcBef>
            </a:pPr>
            <a:r>
              <a:rPr lang="en-AU" sz="2200" dirty="0" smtClean="0"/>
              <a:t>Given a vocabulary of size V, a basic document vector is obtained by counting how often each word in the vocabulary appears in the document:</a:t>
            </a:r>
          </a:p>
          <a:p>
            <a:endParaRPr lang="en-AU" sz="2400" dirty="0" smtClean="0"/>
          </a:p>
          <a:p>
            <a:endParaRPr lang="en-AU" sz="2400" dirty="0"/>
          </a:p>
          <a:p>
            <a:pPr>
              <a:spcBef>
                <a:spcPts val="4800"/>
              </a:spcBef>
            </a:pPr>
            <a:r>
              <a:rPr lang="en-AU" sz="2200" dirty="0" smtClean="0"/>
              <a:t>The above is called </a:t>
            </a:r>
            <a:r>
              <a:rPr lang="en-AU" sz="2200" dirty="0" smtClean="0">
                <a:solidFill>
                  <a:srgbClr val="FF0000"/>
                </a:solidFill>
              </a:rPr>
              <a:t>term frequency (</a:t>
            </a:r>
            <a:r>
              <a:rPr lang="en-AU" sz="2200" dirty="0" err="1" smtClean="0">
                <a:solidFill>
                  <a:srgbClr val="FF0000"/>
                </a:solidFill>
              </a:rPr>
              <a:t>tf</a:t>
            </a:r>
            <a:r>
              <a:rPr lang="en-AU" sz="2200" dirty="0" smtClean="0">
                <a:solidFill>
                  <a:srgbClr val="FF0000"/>
                </a:solidFill>
              </a:rPr>
              <a:t>)</a:t>
            </a:r>
            <a:r>
              <a:rPr lang="en-AU" sz="2200" dirty="0" smtClean="0"/>
              <a:t> and it is a histogram with V bins; often, it is normalized (by dividing it) by the length of the document</a:t>
            </a:r>
            <a:endParaRPr lang="en-AU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776990" y="3748200"/>
            <a:ext cx="7224010" cy="1357200"/>
            <a:chOff x="700790" y="3672000"/>
            <a:chExt cx="7224010" cy="13572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990600" y="4648200"/>
              <a:ext cx="6934200" cy="138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838200" y="4752201"/>
              <a:ext cx="914400" cy="276999"/>
            </a:xfrm>
            <a:prstGeom prst="rect">
              <a:avLst/>
            </a:prstGeom>
            <a:noFill/>
            <a:scene3d>
              <a:camera prst="orthographicFront">
                <a:rot lat="0" lon="0" rev="420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AU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aardvark</a:t>
              </a:r>
              <a:endParaRPr lang="en-AU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990600" y="3810000"/>
              <a:ext cx="0" cy="838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057401" y="4460531"/>
              <a:ext cx="914400" cy="276999"/>
            </a:xfrm>
            <a:prstGeom prst="rect">
              <a:avLst/>
            </a:prstGeom>
            <a:noFill/>
            <a:scene3d>
              <a:camera prst="orthographicFront">
                <a:rot lat="0" lon="0" rev="420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AU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dog</a:t>
              </a:r>
              <a:endParaRPr lang="en-AU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2600" y="4648170"/>
              <a:ext cx="228600" cy="2769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AU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…</a:t>
              </a:r>
              <a:endParaRPr lang="en-AU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0790" y="4191000"/>
              <a:ext cx="366010" cy="283564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AU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  <a:endParaRPr lang="en-AU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0790" y="3886200"/>
              <a:ext cx="366010" cy="283564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AU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20</a:t>
              </a:r>
              <a:endParaRPr lang="en-AU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24200" y="4648200"/>
              <a:ext cx="228600" cy="2769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AU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…</a:t>
              </a:r>
              <a:endParaRPr lang="en-AU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50567" y="4599030"/>
              <a:ext cx="228600" cy="2769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AU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…</a:t>
              </a:r>
              <a:endParaRPr lang="en-AU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53984" y="4523571"/>
              <a:ext cx="914400" cy="276999"/>
            </a:xfrm>
            <a:prstGeom prst="rect">
              <a:avLst/>
            </a:prstGeom>
            <a:noFill/>
            <a:scene3d>
              <a:camera prst="orthographicFront">
                <a:rot lat="0" lon="0" rev="420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AU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leash</a:t>
              </a:r>
              <a:endParaRPr lang="en-AU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15000" y="4523601"/>
              <a:ext cx="914400" cy="276999"/>
            </a:xfrm>
            <a:prstGeom prst="rect">
              <a:avLst/>
            </a:prstGeom>
            <a:noFill/>
            <a:scene3d>
              <a:camera prst="orthographicFront">
                <a:rot lat="0" lon="0" rev="420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AU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walk</a:t>
              </a:r>
              <a:endParaRPr lang="en-AU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43800" y="4676001"/>
              <a:ext cx="381000" cy="2769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AU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(V)</a:t>
              </a:r>
              <a:endParaRPr lang="en-AU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38400" y="3886200"/>
              <a:ext cx="76200" cy="76197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886200" y="4248000"/>
              <a:ext cx="76200" cy="403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96000" y="3672000"/>
              <a:ext cx="76200" cy="99057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83178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Document vectors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371600" y="1800285"/>
            <a:ext cx="6248400" cy="4524315"/>
            <a:chOff x="1295400" y="1800285"/>
            <a:chExt cx="6248400" cy="4524315"/>
          </a:xfrm>
        </p:grpSpPr>
        <p:sp>
          <p:nvSpPr>
            <p:cNvPr id="11" name="TextBox 10"/>
            <p:cNvSpPr txBox="1"/>
            <p:nvPr/>
          </p:nvSpPr>
          <p:spPr>
            <a:xfrm>
              <a:off x="1295400" y="1800285"/>
              <a:ext cx="2514600" cy="452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The world economy or global economy is the economy of the humans of the world, considered as the international exchange of goods and services that is expressed in monetary units </a:t>
              </a:r>
              <a:r>
                <a:rPr lang="en-AU" dirty="0" smtClean="0"/>
                <a:t>of</a:t>
              </a:r>
            </a:p>
            <a:p>
              <a:r>
                <a:rPr lang="en-AU" dirty="0" smtClean="0"/>
                <a:t>…</a:t>
              </a:r>
              <a:endParaRPr lang="en-AU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4191000" y="3933885"/>
              <a:ext cx="533400" cy="0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105400" y="1800285"/>
              <a:ext cx="2438400" cy="452431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AU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ardvark = </a:t>
              </a:r>
              <a:r>
                <a:rPr lang="en-AU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  <a:p>
              <a:r>
                <a:rPr lang="en-AU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AU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economy = </a:t>
              </a:r>
              <a:r>
                <a:rPr lang="en-AU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26</a:t>
              </a:r>
            </a:p>
            <a:p>
              <a:r>
                <a:rPr lang="en-AU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AU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global = </a:t>
              </a:r>
              <a:r>
                <a:rPr lang="en-AU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  <a:p>
              <a:r>
                <a:rPr lang="en-AU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AU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of = </a:t>
              </a:r>
              <a:r>
                <a:rPr lang="en-AU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44</a:t>
              </a:r>
            </a:p>
            <a:p>
              <a:r>
                <a:rPr lang="en-AU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AU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 = </a:t>
              </a:r>
              <a:r>
                <a:rPr lang="en-AU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85</a:t>
              </a:r>
            </a:p>
            <a:p>
              <a:r>
                <a:rPr lang="en-AU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AU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world = </a:t>
              </a:r>
              <a:r>
                <a:rPr lang="en-AU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</a:p>
            <a:p>
              <a:r>
                <a:rPr lang="en-AU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531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016484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AU" sz="3000" dirty="0" smtClean="0"/>
              <a:t>What is </a:t>
            </a:r>
            <a:r>
              <a:rPr lang="en-AU" sz="3000" dirty="0"/>
              <a:t>n</a:t>
            </a:r>
            <a:r>
              <a:rPr lang="en-AU" sz="3000" dirty="0" smtClean="0"/>
              <a:t>atural language processing?</a:t>
            </a:r>
          </a:p>
          <a:p>
            <a:pPr>
              <a:spcBef>
                <a:spcPts val="1800"/>
              </a:spcBef>
            </a:pPr>
            <a:r>
              <a:rPr lang="en-AU" sz="3000" dirty="0" smtClean="0"/>
              <a:t>An overview of NLP tasks</a:t>
            </a:r>
          </a:p>
          <a:p>
            <a:pPr>
              <a:spcBef>
                <a:spcPts val="1800"/>
              </a:spcBef>
            </a:pPr>
            <a:r>
              <a:rPr lang="en-AU" sz="3000" dirty="0" smtClean="0"/>
              <a:t>Document vectors</a:t>
            </a:r>
          </a:p>
          <a:p>
            <a:pPr>
              <a:spcBef>
                <a:spcPts val="1800"/>
              </a:spcBef>
            </a:pPr>
            <a:r>
              <a:rPr lang="en-AU" sz="3000" dirty="0" smtClean="0"/>
              <a:t>Word embeddings</a:t>
            </a:r>
          </a:p>
          <a:p>
            <a:pPr>
              <a:spcBef>
                <a:spcPts val="1800"/>
              </a:spcBef>
            </a:pPr>
            <a:r>
              <a:rPr lang="en-AU" sz="3000" dirty="0" smtClean="0"/>
              <a:t>Named-entity recognition</a:t>
            </a:r>
          </a:p>
          <a:p>
            <a:pPr>
              <a:spcBef>
                <a:spcPts val="1800"/>
              </a:spcBef>
            </a:pPr>
            <a:r>
              <a:rPr lang="en-US" sz="3000" dirty="0" smtClean="0"/>
              <a:t>Topic modelling</a:t>
            </a:r>
            <a:endParaRPr lang="en-AU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5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t</a:t>
            </a:r>
            <a:r>
              <a:rPr lang="en-AU" dirty="0" err="1" smtClean="0"/>
              <a:t>f-idf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3307"/>
            <a:ext cx="8229600" cy="4555093"/>
          </a:xfrm>
        </p:spPr>
        <p:txBody>
          <a:bodyPr/>
          <a:lstStyle/>
          <a:p>
            <a:r>
              <a:rPr lang="en-AU" dirty="0" smtClean="0"/>
              <a:t>Unfortunately, the term frequencies tend to be dominated by uninformative words such as “and”, “to”, “I” etc. It is desirable to reweigh the term frequencies to discount them</a:t>
            </a:r>
          </a:p>
          <a:p>
            <a:r>
              <a:rPr lang="en-AU" dirty="0" smtClean="0"/>
              <a:t>Given a document collection, the </a:t>
            </a:r>
            <a:r>
              <a:rPr lang="en-AU" dirty="0" smtClean="0">
                <a:solidFill>
                  <a:srgbClr val="FF0000"/>
                </a:solidFill>
              </a:rPr>
              <a:t>inverse document frequency</a:t>
            </a:r>
            <a:r>
              <a:rPr lang="en-AU" dirty="0" smtClean="0"/>
              <a:t> of a word is a coefficient that accounts for in how many documents the word appears (the fewer, the better)</a:t>
            </a:r>
          </a:p>
          <a:p>
            <a:r>
              <a:rPr lang="en-AU" dirty="0" err="1" smtClean="0">
                <a:solidFill>
                  <a:srgbClr val="FF0000"/>
                </a:solidFill>
              </a:rPr>
              <a:t>tf-idf</a:t>
            </a:r>
            <a:r>
              <a:rPr lang="en-AU" dirty="0" smtClean="0">
                <a:solidFill>
                  <a:srgbClr val="FF0000"/>
                </a:solidFill>
              </a:rPr>
              <a:t> </a:t>
            </a:r>
            <a:r>
              <a:rPr lang="en-AU" dirty="0" smtClean="0"/>
              <a:t>is the term’s frequency multiplied (i.e., weighed) by its inverse document frequency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7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05800" cy="5139869"/>
          </a:xfrm>
        </p:spPr>
        <p:txBody>
          <a:bodyPr>
            <a:spAutoFit/>
          </a:bodyPr>
          <a:lstStyle/>
          <a:p>
            <a:r>
              <a:rPr lang="en-AU" dirty="0"/>
              <a:t>I</a:t>
            </a:r>
            <a:r>
              <a:rPr lang="en-AU" dirty="0" smtClean="0"/>
              <a:t>n </a:t>
            </a:r>
            <a:r>
              <a:rPr lang="en-AU" dirty="0"/>
              <a:t>Shakespeare’s </a:t>
            </a:r>
            <a:r>
              <a:rPr lang="en-AU" dirty="0" smtClean="0"/>
              <a:t>plays, the </a:t>
            </a:r>
            <a:r>
              <a:rPr lang="en-AU" dirty="0"/>
              <a:t>most frequent word </a:t>
            </a:r>
            <a:r>
              <a:rPr lang="en-AU" dirty="0" smtClean="0"/>
              <a:t>is </a:t>
            </a:r>
            <a:r>
              <a:rPr lang="en-AU" dirty="0"/>
              <a:t>the word “the” which appears 28,944 </a:t>
            </a:r>
            <a:r>
              <a:rPr lang="en-AU" dirty="0" smtClean="0"/>
              <a:t>times</a:t>
            </a:r>
            <a:r>
              <a:rPr lang="en-AU" baseline="30000" dirty="0" smtClean="0"/>
              <a:t>1</a:t>
            </a:r>
            <a:endParaRPr lang="en-AU" baseline="30000" dirty="0"/>
          </a:p>
          <a:p>
            <a:pPr>
              <a:spcBef>
                <a:spcPts val="1800"/>
              </a:spcBef>
            </a:pPr>
            <a:r>
              <a:rPr lang="en-AU" dirty="0"/>
              <a:t>However, </a:t>
            </a:r>
            <a:r>
              <a:rPr lang="en-AU" dirty="0" smtClean="0"/>
              <a:t>since </a:t>
            </a:r>
            <a:r>
              <a:rPr lang="en-AU" dirty="0"/>
              <a:t>it appears in all the plays, its </a:t>
            </a:r>
            <a:r>
              <a:rPr lang="en-AU" dirty="0" err="1"/>
              <a:t>idf</a:t>
            </a:r>
            <a:r>
              <a:rPr lang="en-AU" dirty="0"/>
              <a:t> </a:t>
            </a:r>
            <a:r>
              <a:rPr lang="en-AU" dirty="0" smtClean="0"/>
              <a:t>value </a:t>
            </a:r>
            <a:r>
              <a:rPr lang="en-AU" dirty="0"/>
              <a:t>is </a:t>
            </a:r>
            <a:r>
              <a:rPr lang="en-AU" dirty="0" smtClean="0"/>
              <a:t>zero!</a:t>
            </a:r>
          </a:p>
          <a:p>
            <a:pPr>
              <a:spcBef>
                <a:spcPts val="1800"/>
              </a:spcBef>
            </a:pPr>
            <a:r>
              <a:rPr lang="en-AU" dirty="0" smtClean="0"/>
              <a:t>The words with the highest </a:t>
            </a:r>
            <a:r>
              <a:rPr lang="en-AU" dirty="0" err="1" smtClean="0"/>
              <a:t>tf-idf</a:t>
            </a:r>
            <a:r>
              <a:rPr lang="en-AU" dirty="0" smtClean="0"/>
              <a:t> identify the </a:t>
            </a:r>
            <a:r>
              <a:rPr lang="en-AU" i="1" dirty="0" smtClean="0"/>
              <a:t>protagonist</a:t>
            </a:r>
            <a:r>
              <a:rPr lang="en-AU" dirty="0" smtClean="0"/>
              <a:t> of each play</a:t>
            </a:r>
            <a:r>
              <a:rPr lang="en-AU" baseline="30000" dirty="0" smtClean="0"/>
              <a:t>2</a:t>
            </a:r>
            <a:r>
              <a:rPr lang="en-AU" dirty="0" smtClean="0"/>
              <a:t>:</a:t>
            </a:r>
          </a:p>
          <a:p>
            <a:pPr marL="360363" indent="0">
              <a:spcBef>
                <a:spcPts val="1200"/>
              </a:spcBef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 TAMING OF THE SHREW: 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petruchio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(633.05)</a:t>
            </a:r>
          </a:p>
          <a:p>
            <a:pPr marL="360363" indent="0">
              <a:spcBef>
                <a:spcPts val="0"/>
              </a:spcBef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 TEMPEST: 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prospero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(527.44)</a:t>
            </a:r>
          </a:p>
          <a:p>
            <a:pPr marL="360363" indent="0">
              <a:spcBef>
                <a:spcPts val="0"/>
              </a:spcBef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KING LEAR: 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lear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(847.55)</a:t>
            </a:r>
          </a:p>
          <a:p>
            <a:pPr marL="3603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MACBETH: 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macbeth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(1058.53</a:t>
            </a:r>
            <a: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6036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AU" sz="2000" dirty="0" smtClean="0"/>
              <a:t>…</a:t>
            </a:r>
          </a:p>
          <a:p>
            <a:pPr marL="269875" indent="-269875">
              <a:spcBef>
                <a:spcPts val="600"/>
              </a:spcBef>
              <a:buFont typeface="+mj-lt"/>
              <a:buAutoNum type="arabicPeriod"/>
            </a:pPr>
            <a:r>
              <a:rPr lang="en-AU" sz="1200" dirty="0"/>
              <a:t>http://www.opensourceshakespeare.org/stats/</a:t>
            </a:r>
          </a:p>
          <a:p>
            <a:pPr marL="269875" indent="-269875">
              <a:spcBef>
                <a:spcPts val="0"/>
              </a:spcBef>
              <a:buFont typeface="+mj-lt"/>
              <a:buAutoNum type="arabicPeriod"/>
            </a:pPr>
            <a:r>
              <a:rPr lang="en-AU" sz="1200" dirty="0"/>
              <a:t>http://</a:t>
            </a:r>
            <a:r>
              <a:rPr lang="en-AU" sz="1200" dirty="0" smtClean="0"/>
              <a:t>www.philadelphia-reflections.com/blog/2792.htm</a:t>
            </a:r>
            <a:endParaRPr lang="en-AU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4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Document classification with </a:t>
            </a:r>
            <a:r>
              <a:rPr lang="en-AU" dirty="0" err="1" smtClean="0"/>
              <a:t>tf-idf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457200" y="2362200"/>
            <a:ext cx="7772400" cy="2970215"/>
            <a:chOff x="457200" y="2362198"/>
            <a:chExt cx="7772400" cy="2970513"/>
          </a:xfrm>
        </p:grpSpPr>
        <p:pic>
          <p:nvPicPr>
            <p:cNvPr id="6" name="Picture 2" descr="Image result for document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500" y="2362198"/>
              <a:ext cx="990600" cy="990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57200" y="3592634"/>
              <a:ext cx="2035175" cy="92243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AU" sz="1800" dirty="0">
                  <a:latin typeface="+mn-lt"/>
                </a:rPr>
                <a:t>text from a phone call with an insurance client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43200" y="2479685"/>
              <a:ext cx="1524000" cy="7695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AU" sz="2200" b="1" dirty="0" err="1" smtClean="0">
                  <a:solidFill>
                    <a:srgbClr val="FF0000"/>
                  </a:solidFill>
                  <a:latin typeface="+mn-lt"/>
                </a:rPr>
                <a:t>tf-idf</a:t>
              </a:r>
              <a:r>
                <a:rPr lang="en-AU" sz="2200" b="1" dirty="0" smtClean="0">
                  <a:solidFill>
                    <a:srgbClr val="FF0000"/>
                  </a:solidFill>
                  <a:latin typeface="+mn-lt"/>
                </a:rPr>
                <a:t> extraction </a:t>
              </a:r>
              <a:endParaRPr lang="en-AU" sz="2200" b="1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67000" y="2362198"/>
              <a:ext cx="1676400" cy="106690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3450" y="2622574"/>
              <a:ext cx="1200150" cy="6461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AU" sz="1800" dirty="0">
                  <a:latin typeface="+mn-lt"/>
                </a:rPr>
                <a:t>extracted </a:t>
              </a:r>
              <a:r>
                <a:rPr lang="en-AU" sz="1800" dirty="0" err="1" smtClean="0">
                  <a:latin typeface="+mn-lt"/>
                </a:rPr>
                <a:t>tf-idf</a:t>
              </a:r>
              <a:endParaRPr lang="en-AU" sz="1800" dirty="0">
                <a:latin typeface="+mn-lt"/>
              </a:endParaRPr>
            </a:p>
          </p:txBody>
        </p:sp>
        <p:cxnSp>
          <p:nvCxnSpPr>
            <p:cNvPr id="11" name="Straight Arrow Connector 10"/>
            <p:cNvCxnSpPr>
              <a:stCxn id="6" idx="3"/>
            </p:cNvCxnSpPr>
            <p:nvPr/>
          </p:nvCxnSpPr>
          <p:spPr>
            <a:xfrm>
              <a:off x="1943100" y="2857548"/>
              <a:ext cx="6477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419600" y="2838496"/>
              <a:ext cx="3238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916613" y="2838496"/>
              <a:ext cx="3238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4"/>
            <p:cNvGrpSpPr>
              <a:grpSpLocks/>
            </p:cNvGrpSpPr>
            <p:nvPr/>
          </p:nvGrpSpPr>
          <p:grpSpPr bwMode="auto">
            <a:xfrm>
              <a:off x="6317343" y="2369590"/>
              <a:ext cx="1531257" cy="990599"/>
              <a:chOff x="3124200" y="2209800"/>
              <a:chExt cx="1531257" cy="99060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3131457" y="2451672"/>
                <a:ext cx="1524000" cy="43025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AU" sz="2200" b="1" dirty="0">
                    <a:solidFill>
                      <a:srgbClr val="FF0000"/>
                    </a:solidFill>
                    <a:latin typeface="+mn-lt"/>
                  </a:rPr>
                  <a:t>classifier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123520" y="2210348"/>
                <a:ext cx="1524000" cy="9907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AU"/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>
            <a:xfrm flipH="1">
              <a:off x="4637088" y="3429106"/>
              <a:ext cx="2220912" cy="12161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239000" y="3429106"/>
              <a:ext cx="76200" cy="11097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532188" y="4686533"/>
              <a:ext cx="1828800" cy="6461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AU" sz="1800" dirty="0">
                  <a:latin typeface="+mn-lt"/>
                </a:rPr>
                <a:t>“will return to work”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00800" y="4515067"/>
              <a:ext cx="1828800" cy="6461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AU" sz="1800" dirty="0">
                  <a:latin typeface="+mn-lt"/>
                </a:rPr>
                <a:t>“won’t return to work”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985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Agenda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016484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AU" sz="3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What is </a:t>
            </a:r>
            <a:r>
              <a:rPr lang="en-AU" sz="3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</a:t>
            </a:r>
            <a:r>
              <a:rPr lang="en-AU" sz="3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atural language processing?</a:t>
            </a:r>
          </a:p>
          <a:p>
            <a:pPr>
              <a:spcBef>
                <a:spcPts val="1800"/>
              </a:spcBef>
            </a:pPr>
            <a:r>
              <a:rPr lang="en-AU" sz="3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An overview of NLP tasks</a:t>
            </a:r>
          </a:p>
          <a:p>
            <a:pPr>
              <a:spcBef>
                <a:spcPts val="1800"/>
              </a:spcBef>
            </a:pPr>
            <a:r>
              <a:rPr lang="en-AU" sz="3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Document vectors</a:t>
            </a:r>
          </a:p>
          <a:p>
            <a:pPr>
              <a:spcBef>
                <a:spcPts val="1800"/>
              </a:spcBef>
            </a:pPr>
            <a:r>
              <a:rPr lang="en-AU" sz="3000" b="1" dirty="0" smtClean="0"/>
              <a:t>Word embeddings</a:t>
            </a:r>
          </a:p>
          <a:p>
            <a:pPr>
              <a:spcBef>
                <a:spcPts val="1800"/>
              </a:spcBef>
            </a:pPr>
            <a:r>
              <a:rPr lang="en-AU" sz="3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Named-entity recognition</a:t>
            </a:r>
          </a:p>
          <a:p>
            <a:pPr>
              <a:spcBef>
                <a:spcPts val="1800"/>
              </a:spcBef>
            </a:pPr>
            <a:r>
              <a:rPr lang="en-US" sz="3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Topic modelling</a:t>
            </a:r>
            <a:endParaRPr lang="en-AU" sz="3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55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Words as categorical values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381000" y="1786384"/>
            <a:ext cx="8229600" cy="4293483"/>
          </a:xfrm>
        </p:spPr>
        <p:txBody>
          <a:bodyPr/>
          <a:lstStyle/>
          <a:p>
            <a:r>
              <a:rPr lang="en-AU" altLang="en-US" sz="2600" dirty="0" smtClean="0"/>
              <a:t>In the first place, words are </a:t>
            </a:r>
            <a:r>
              <a:rPr lang="en-AU" altLang="en-US" sz="2600" b="1" dirty="0" smtClean="0"/>
              <a:t>strings of text</a:t>
            </a:r>
            <a:r>
              <a:rPr lang="en-AU" altLang="en-US" sz="2600" dirty="0" smtClean="0"/>
              <a:t> and they can be manipulated as such (e.g., regexes)</a:t>
            </a:r>
          </a:p>
          <a:p>
            <a:pPr lvl="1">
              <a:spcBef>
                <a:spcPts val="1800"/>
              </a:spcBef>
            </a:pPr>
            <a:r>
              <a:rPr lang="en-AU" altLang="en-US" sz="2400" dirty="0" smtClean="0"/>
              <a:t>However, words such as “cat” and “car” have little in common and similarities change with the language</a:t>
            </a:r>
          </a:p>
          <a:p>
            <a:r>
              <a:rPr lang="en-AU" altLang="en-US" sz="2600" dirty="0" smtClean="0"/>
              <a:t>An alternative is to ignore the strings altogether and treat words as </a:t>
            </a:r>
            <a:r>
              <a:rPr lang="en-AU" altLang="en-US" sz="2600" b="1" dirty="0" smtClean="0"/>
              <a:t>categorical</a:t>
            </a:r>
            <a:r>
              <a:rPr lang="en-AU" altLang="en-US" sz="2600" dirty="0" smtClean="0"/>
              <a:t> values in a </a:t>
            </a:r>
            <a:r>
              <a:rPr lang="en-AU" altLang="en-US" sz="2600" b="1" dirty="0" smtClean="0"/>
              <a:t>vocabulary</a:t>
            </a:r>
            <a:endParaRPr lang="en-AU" altLang="en-US" sz="2600" dirty="0" smtClean="0"/>
          </a:p>
          <a:p>
            <a:pPr lvl="1">
              <a:spcBef>
                <a:spcPts val="1800"/>
              </a:spcBef>
            </a:pPr>
            <a:r>
              <a:rPr lang="en-AU" altLang="en-US" sz="2400" dirty="0" smtClean="0"/>
              <a:t>However, the size of typical vocabularies (50,000-100,000, and 5ML for the UMLS </a:t>
            </a:r>
            <a:r>
              <a:rPr lang="en-AU" altLang="en-US" sz="2400" dirty="0" err="1" smtClean="0"/>
              <a:t>Metathesaurus</a:t>
            </a:r>
            <a:r>
              <a:rPr lang="en-AU" altLang="en-US" sz="2400" dirty="0" smtClean="0"/>
              <a:t>) is much larger than usual category sets</a:t>
            </a:r>
            <a:endParaRPr lang="en-AU" alt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33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Word representations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08872"/>
          </a:xfrm>
        </p:spPr>
        <p:txBody>
          <a:bodyPr/>
          <a:lstStyle/>
          <a:p>
            <a:r>
              <a:rPr lang="en-AU" sz="2600" dirty="0" smtClean="0"/>
              <a:t>An alternative is to represent a </a:t>
            </a:r>
            <a:r>
              <a:rPr lang="en-AU" sz="2600" b="1" dirty="0" smtClean="0"/>
              <a:t>word</a:t>
            </a:r>
            <a:r>
              <a:rPr lang="en-AU" sz="2600" dirty="0" smtClean="0"/>
              <a:t> by some  representative “features” (“is the word capitalised?”, “does it end with </a:t>
            </a:r>
            <a:r>
              <a:rPr lang="en-AU" sz="2600" i="1" dirty="0" smtClean="0"/>
              <a:t>s</a:t>
            </a:r>
            <a:r>
              <a:rPr lang="en-AU" sz="2600" dirty="0" smtClean="0"/>
              <a:t>?”, “does it contain digits?”, “how long is it?” </a:t>
            </a:r>
            <a:r>
              <a:rPr lang="en-AU" sz="2600" dirty="0" err="1" smtClean="0"/>
              <a:t>etc</a:t>
            </a:r>
            <a:r>
              <a:rPr lang="en-AU" sz="2600" dirty="0" smtClean="0"/>
              <a:t>)</a:t>
            </a:r>
          </a:p>
          <a:p>
            <a:r>
              <a:rPr lang="en-AU" sz="2600" dirty="0" smtClean="0"/>
              <a:t>Such features can be sufficiently informative for some NLP tasks</a:t>
            </a:r>
          </a:p>
          <a:p>
            <a:r>
              <a:rPr lang="en-AU" sz="2600" dirty="0" smtClean="0"/>
              <a:t>However, the current trend is to convert each word to a </a:t>
            </a:r>
            <a:r>
              <a:rPr lang="en-AU" sz="2600" dirty="0" smtClean="0">
                <a:solidFill>
                  <a:srgbClr val="FF0000"/>
                </a:solidFill>
              </a:rPr>
              <a:t>numerical vector</a:t>
            </a:r>
            <a:r>
              <a:rPr lang="en-AU" sz="2600" dirty="0" smtClean="0"/>
              <a:t> (</a:t>
            </a:r>
            <a:r>
              <a:rPr lang="en-AU" sz="2600" i="1" dirty="0" smtClean="0"/>
              <a:t>distributional word representations</a:t>
            </a:r>
            <a:r>
              <a:rPr lang="en-AU" sz="2600" dirty="0" smtClean="0"/>
              <a:t> aka </a:t>
            </a:r>
            <a:r>
              <a:rPr lang="en-AU" sz="2600" i="1" dirty="0" smtClean="0"/>
              <a:t>word embeddings</a:t>
            </a:r>
            <a:r>
              <a:rPr lang="en-AU" sz="2600" dirty="0" smtClean="0"/>
              <a:t>)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3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Word embeddings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877985"/>
          </a:xfrm>
        </p:spPr>
        <p:txBody>
          <a:bodyPr/>
          <a:lstStyle/>
          <a:p>
            <a:r>
              <a:rPr lang="en-AU" sz="2800" dirty="0" smtClean="0"/>
              <a:t>The conversion of words to vectors is most often referred to as </a:t>
            </a:r>
            <a:r>
              <a:rPr lang="en-AU" sz="2800" b="1" dirty="0" smtClean="0"/>
              <a:t>word embedding</a:t>
            </a:r>
            <a:endParaRPr lang="en-AU" sz="2800" dirty="0"/>
          </a:p>
          <a:p>
            <a:pPr>
              <a:spcBef>
                <a:spcPts val="3000"/>
              </a:spcBef>
            </a:pPr>
            <a:r>
              <a:rPr lang="en-AU" sz="2800" dirty="0" smtClean="0"/>
              <a:t>It maps each word to a point in a typically high-dimensional (100</a:t>
            </a:r>
            <a:r>
              <a:rPr lang="en-AU" sz="2800" dirty="0" smtClean="0">
                <a:sym typeface="Symbol"/>
              </a:rPr>
              <a:t>-5</a:t>
            </a:r>
            <a:r>
              <a:rPr lang="en-AU" sz="2800" dirty="0" smtClean="0"/>
              <a:t>00D) vector space</a:t>
            </a:r>
          </a:p>
          <a:p>
            <a:pPr>
              <a:spcBef>
                <a:spcPts val="3000"/>
              </a:spcBef>
            </a:pPr>
            <a:r>
              <a:rPr lang="en-AU" sz="2800" dirty="0" smtClean="0"/>
              <a:t>The expectation on this mapping is that </a:t>
            </a:r>
            <a:r>
              <a:rPr lang="en-AU" sz="2800" dirty="0" smtClean="0">
                <a:solidFill>
                  <a:srgbClr val="FF0000"/>
                </a:solidFill>
              </a:rPr>
              <a:t>semantically-similar words will be close to each other</a:t>
            </a:r>
            <a:r>
              <a:rPr lang="en-AU" sz="2800" dirty="0" smtClean="0"/>
              <a:t> in the vector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8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 toy 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8946"/>
            <a:ext cx="8229600" cy="477054"/>
          </a:xfrm>
        </p:spPr>
        <p:txBody>
          <a:bodyPr/>
          <a:lstStyle/>
          <a:p>
            <a:r>
              <a:rPr lang="en-AU" dirty="0" smtClean="0"/>
              <a:t>A toy example (vector space simplified to 2D):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69330" y="2773278"/>
            <a:ext cx="7162800" cy="3276600"/>
            <a:chOff x="1371600" y="2971800"/>
            <a:chExt cx="5753100" cy="198120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2895600" y="2971800"/>
              <a:ext cx="0" cy="1981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1371600" y="4413985"/>
              <a:ext cx="533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856297" y="3731567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dog</a:t>
              </a:r>
              <a:endParaRPr lang="en-AU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81200" y="3380699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wolf</a:t>
              </a:r>
              <a:endParaRPr lang="en-AU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33600" y="4491335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cat</a:t>
              </a:r>
              <a:endParaRPr lang="en-AU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34000" y="3119735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car</a:t>
              </a:r>
              <a:endParaRPr lang="en-AU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19800" y="3626597"/>
              <a:ext cx="1104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truck</a:t>
              </a:r>
              <a:endParaRPr lang="en-AU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842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Word embeddings: learning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785652"/>
          </a:xfrm>
        </p:spPr>
        <p:txBody>
          <a:bodyPr/>
          <a:lstStyle/>
          <a:p>
            <a:r>
              <a:rPr lang="en-AU" dirty="0" smtClean="0"/>
              <a:t>Word embeddings can be learned from large collections of </a:t>
            </a:r>
            <a:r>
              <a:rPr lang="en-AU" b="1" dirty="0" smtClean="0"/>
              <a:t>unannotated text such as Wikipedia or Common Crawl</a:t>
            </a:r>
          </a:p>
          <a:p>
            <a:r>
              <a:rPr lang="en-AU" dirty="0" smtClean="0"/>
              <a:t>The principle is to look at the frequencies of </a:t>
            </a:r>
            <a:r>
              <a:rPr lang="en-AU" i="1" dirty="0" smtClean="0"/>
              <a:t>the words surrounding the given word</a:t>
            </a:r>
            <a:r>
              <a:rPr lang="en-AU" dirty="0" smtClean="0"/>
              <a:t> - often called the </a:t>
            </a:r>
            <a:r>
              <a:rPr lang="en-AU" i="1" dirty="0" smtClean="0"/>
              <a:t>context</a:t>
            </a:r>
            <a:r>
              <a:rPr lang="en-AU" dirty="0" smtClean="0"/>
              <a:t>  (example in the next slide)</a:t>
            </a:r>
          </a:p>
          <a:p>
            <a:r>
              <a:rPr lang="en-AU" dirty="0" smtClean="0"/>
              <a:t>Popular embeddings: </a:t>
            </a:r>
            <a:r>
              <a:rPr lang="en-AU" b="1" dirty="0" err="1" smtClean="0"/>
              <a:t>GloVe</a:t>
            </a:r>
            <a:r>
              <a:rPr lang="en-AU" dirty="0" smtClean="0"/>
              <a:t> (Stanford), </a:t>
            </a:r>
            <a:r>
              <a:rPr lang="en-AU" b="1" dirty="0" smtClean="0"/>
              <a:t>Word2vec</a:t>
            </a:r>
            <a:r>
              <a:rPr lang="en-AU" dirty="0" smtClean="0"/>
              <a:t> (Google), </a:t>
            </a:r>
            <a:r>
              <a:rPr lang="en-AU" b="1" dirty="0" err="1" smtClean="0"/>
              <a:t>fastText</a:t>
            </a:r>
            <a:r>
              <a:rPr lang="en-AU" dirty="0" smtClean="0"/>
              <a:t> (Facebook)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2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64591"/>
            <a:ext cx="8229600" cy="3693319"/>
          </a:xfrm>
        </p:spPr>
        <p:txBody>
          <a:bodyPr/>
          <a:lstStyle/>
          <a:p>
            <a:pPr marL="0" indent="0">
              <a:buNone/>
            </a:pPr>
            <a:r>
              <a:rPr lang="en-AU" sz="2800" dirty="0" smtClean="0"/>
              <a:t>cf. </a:t>
            </a:r>
            <a:r>
              <a:rPr lang="en-AU" sz="2800" i="1" dirty="0" smtClean="0"/>
              <a:t>trees</a:t>
            </a:r>
            <a:r>
              <a:rPr lang="en-AU" sz="2800" dirty="0" smtClean="0"/>
              <a:t> and </a:t>
            </a:r>
            <a:r>
              <a:rPr lang="en-AU" sz="2800" i="1" dirty="0" smtClean="0"/>
              <a:t>pines</a:t>
            </a:r>
            <a:r>
              <a:rPr lang="en-AU" sz="2800" dirty="0" smtClean="0"/>
              <a:t>:</a:t>
            </a:r>
          </a:p>
          <a:p>
            <a:r>
              <a:rPr lang="en-AU" sz="2800" dirty="0" smtClean="0"/>
              <a:t>“Everything </a:t>
            </a:r>
            <a:r>
              <a:rPr lang="en-AU" sz="2800" dirty="0"/>
              <a:t>- even </a:t>
            </a:r>
            <a:r>
              <a:rPr lang="en-AU" sz="2800" i="1" dirty="0"/>
              <a:t>mountains</a:t>
            </a:r>
            <a:r>
              <a:rPr lang="en-AU" sz="2800" dirty="0"/>
              <a:t>, </a:t>
            </a:r>
            <a:r>
              <a:rPr lang="en-AU" sz="2800" i="1" dirty="0"/>
              <a:t>rivers</a:t>
            </a:r>
            <a:r>
              <a:rPr lang="en-AU" sz="2800" dirty="0"/>
              <a:t>, </a:t>
            </a:r>
            <a:r>
              <a:rPr lang="en-AU" sz="2800" i="1" dirty="0"/>
              <a:t>plants</a:t>
            </a:r>
            <a:r>
              <a:rPr lang="en-AU" sz="2800" dirty="0"/>
              <a:t> and </a:t>
            </a:r>
            <a:r>
              <a:rPr lang="en-AU" sz="2800" i="1" dirty="0">
                <a:solidFill>
                  <a:srgbClr val="FF0000"/>
                </a:solidFill>
              </a:rPr>
              <a:t>trees</a:t>
            </a:r>
            <a:r>
              <a:rPr lang="en-AU" sz="2800" dirty="0"/>
              <a:t> - should be your teacher</a:t>
            </a:r>
            <a:r>
              <a:rPr lang="en-AU" sz="2800" dirty="0" smtClean="0"/>
              <a:t>.”</a:t>
            </a:r>
            <a:r>
              <a:rPr lang="en-AU" sz="2200" dirty="0" smtClean="0"/>
              <a:t> </a:t>
            </a:r>
          </a:p>
          <a:p>
            <a:pPr marL="0" indent="0" algn="r">
              <a:spcBef>
                <a:spcPts val="600"/>
              </a:spcBef>
              <a:buNone/>
            </a:pPr>
            <a:r>
              <a:rPr lang="en-AU" sz="2200" dirty="0" smtClean="0"/>
              <a:t>(</a:t>
            </a:r>
            <a:r>
              <a:rPr lang="en-AU" sz="2200" dirty="0" err="1" smtClean="0"/>
              <a:t>Morihei</a:t>
            </a:r>
            <a:r>
              <a:rPr lang="en-AU" sz="2200" dirty="0" smtClean="0"/>
              <a:t> </a:t>
            </a:r>
            <a:r>
              <a:rPr lang="en-AU" sz="2200" dirty="0" err="1" smtClean="0"/>
              <a:t>Ueshiba</a:t>
            </a:r>
            <a:r>
              <a:rPr lang="en-AU" sz="2200" dirty="0" smtClean="0"/>
              <a:t>, The Art of Peace)</a:t>
            </a:r>
          </a:p>
          <a:p>
            <a:r>
              <a:rPr lang="en-AU" sz="2800" dirty="0" smtClean="0"/>
              <a:t>“lies </a:t>
            </a:r>
            <a:r>
              <a:rPr lang="en-AU" sz="2800" dirty="0"/>
              <a:t>between two immense </a:t>
            </a:r>
            <a:r>
              <a:rPr lang="en-AU" sz="2800" i="1" dirty="0"/>
              <a:t>mountains</a:t>
            </a:r>
            <a:r>
              <a:rPr lang="en-AU" sz="2800" dirty="0"/>
              <a:t> covered with </a:t>
            </a:r>
            <a:r>
              <a:rPr lang="en-AU" sz="2800" i="1" dirty="0">
                <a:solidFill>
                  <a:srgbClr val="FF0000"/>
                </a:solidFill>
              </a:rPr>
              <a:t>pines</a:t>
            </a:r>
            <a:r>
              <a:rPr lang="en-AU" sz="2800" dirty="0"/>
              <a:t> and </a:t>
            </a:r>
            <a:r>
              <a:rPr lang="en-AU" sz="2800" i="1" dirty="0"/>
              <a:t>snow</a:t>
            </a:r>
            <a:r>
              <a:rPr lang="en-AU" sz="2800" dirty="0"/>
              <a:t>.”</a:t>
            </a:r>
            <a:r>
              <a:rPr lang="en-AU" sz="2400" dirty="0"/>
              <a:t> </a:t>
            </a:r>
            <a:endParaRPr lang="en-AU" sz="2400" dirty="0" smtClean="0"/>
          </a:p>
          <a:p>
            <a:pPr marL="0" indent="0" algn="r">
              <a:spcBef>
                <a:spcPts val="600"/>
              </a:spcBef>
              <a:buNone/>
            </a:pPr>
            <a:r>
              <a:rPr lang="en-AU" sz="2200" dirty="0" smtClean="0"/>
              <a:t>(Richard </a:t>
            </a:r>
            <a:r>
              <a:rPr lang="en-AU" sz="2200" dirty="0"/>
              <a:t>H. </a:t>
            </a:r>
            <a:r>
              <a:rPr lang="en-AU" sz="2200" dirty="0" smtClean="0"/>
              <a:t>Davis, Adventures and Letters)</a:t>
            </a:r>
          </a:p>
        </p:txBody>
      </p:sp>
    </p:spTree>
    <p:extLst>
      <p:ext uri="{BB962C8B-B14F-4D97-AF65-F5344CB8AC3E}">
        <p14:creationId xmlns:p14="http://schemas.microsoft.com/office/powerpoint/2010/main" val="81047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Natural language processing (NLP)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55038"/>
          </a:xfrm>
        </p:spPr>
        <p:txBody>
          <a:bodyPr wrap="square">
            <a:spAutoFit/>
          </a:bodyPr>
          <a:lstStyle/>
          <a:p>
            <a:r>
              <a:rPr lang="en-AU" altLang="en-US" sz="2800" dirty="0" smtClean="0"/>
              <a:t>A field at the crossroad of linguistics and </a:t>
            </a:r>
            <a:r>
              <a:rPr lang="en-AU" altLang="en-US" sz="2800" dirty="0"/>
              <a:t>machine </a:t>
            </a:r>
            <a:r>
              <a:rPr lang="en-AU" altLang="en-US" sz="2800" dirty="0" smtClean="0"/>
              <a:t>learning, concerned with the </a:t>
            </a:r>
            <a:r>
              <a:rPr lang="en-AU" altLang="en-US" sz="2800" b="1" dirty="0" smtClean="0"/>
              <a:t>analysis and synthesis of natural language</a:t>
            </a:r>
          </a:p>
          <a:p>
            <a:pPr>
              <a:spcBef>
                <a:spcPts val="3000"/>
              </a:spcBef>
            </a:pPr>
            <a:r>
              <a:rPr lang="en-AU" altLang="en-US" sz="2800" dirty="0"/>
              <a:t>H</a:t>
            </a:r>
            <a:r>
              <a:rPr lang="en-AU" altLang="en-US" sz="2800" dirty="0" smtClean="0"/>
              <a:t>as experienced a surge in popularity in recent years, becoming one of the most prominent areas of data </a:t>
            </a:r>
            <a:r>
              <a:rPr lang="en-AU" altLang="en-US" sz="2800" dirty="0"/>
              <a:t>s</a:t>
            </a:r>
            <a:r>
              <a:rPr lang="en-AU" altLang="en-US" sz="2800" dirty="0" smtClean="0"/>
              <a:t>cience and finding applications in a number of fields, including online commerce, social media, healthcare, entertainment and many others</a:t>
            </a:r>
            <a:endParaRPr lang="en-AU" altLang="en-US" sz="2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29600" y="6400800"/>
            <a:ext cx="457200" cy="276999"/>
          </a:xfrm>
        </p:spPr>
        <p:txBody>
          <a:bodyPr>
            <a:spAutoFit/>
          </a:bodyPr>
          <a:lstStyle/>
          <a:p>
            <a:pPr>
              <a:defRPr/>
            </a:pPr>
            <a:fld id="{6AD992B5-D7A2-49DB-84CA-9EA042C6405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0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r>
              <a:rPr lang="en-AU" dirty="0" err="1" smtClean="0"/>
              <a:t>Cooccurrence</a:t>
            </a:r>
            <a:r>
              <a:rPr lang="en-AU" dirty="0" smtClean="0"/>
              <a:t> matrix: a toy example</a:t>
            </a:r>
            <a:endParaRPr lang="en-AU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75418"/>
            <a:ext cx="8229600" cy="1677382"/>
          </a:xfrm>
        </p:spPr>
        <p:txBody>
          <a:bodyPr/>
          <a:lstStyle/>
          <a:p>
            <a:r>
              <a:rPr lang="en-AU" sz="2200" dirty="0" smtClean="0"/>
              <a:t>For each word, the counts of its surrounding words form the </a:t>
            </a:r>
            <a:r>
              <a:rPr lang="en-AU" sz="2200" b="1" dirty="0" smtClean="0"/>
              <a:t>co-occurrence matrix</a:t>
            </a:r>
          </a:p>
          <a:p>
            <a:pPr>
              <a:spcBef>
                <a:spcPts val="1800"/>
              </a:spcBef>
            </a:pPr>
            <a:r>
              <a:rPr lang="en-AU" sz="2200" dirty="0"/>
              <a:t>An example </a:t>
            </a:r>
            <a:r>
              <a:rPr lang="en-AU" sz="2200" dirty="0" smtClean="0"/>
              <a:t>courtesy of </a:t>
            </a:r>
            <a:r>
              <a:rPr lang="en-AU" sz="2200" dirty="0"/>
              <a:t>Richard </a:t>
            </a:r>
            <a:r>
              <a:rPr lang="en-AU" sz="2200" dirty="0" err="1"/>
              <a:t>Socher’s</a:t>
            </a:r>
            <a:r>
              <a:rPr lang="en-AU" sz="2200" dirty="0"/>
              <a:t> CS224d course at Stanford </a:t>
            </a:r>
            <a:r>
              <a:rPr lang="en-AU" sz="2200" dirty="0" smtClean="0"/>
              <a:t>(window </a:t>
            </a:r>
            <a:r>
              <a:rPr lang="en-AU" sz="2200" dirty="0"/>
              <a:t>size of 1 in both directions</a:t>
            </a:r>
            <a:r>
              <a:rPr lang="en-AU" sz="2200" dirty="0" smtClean="0"/>
              <a:t>):</a:t>
            </a:r>
            <a:endParaRPr lang="en-AU" sz="2200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771275"/>
            <a:ext cx="3082832" cy="1631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3657600"/>
            <a:ext cx="532806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7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Word </a:t>
            </a:r>
            <a:r>
              <a:rPr lang="en-AU" dirty="0" err="1" smtClean="0"/>
              <a:t>embeddings</a:t>
            </a:r>
            <a:r>
              <a:rPr lang="en-AU" dirty="0" smtClean="0"/>
              <a:t> retain semantics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6154" name="Picture 10" descr="https://nlp.stanford.edu/projects/glove/images/man_woma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40468"/>
            <a:ext cx="3948390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s://nlp.stanford.edu/projects/glove/images/company_ce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076" y="1800000"/>
            <a:ext cx="3974336" cy="3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143000" y="5181600"/>
            <a:ext cx="2514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 smtClean="0">
                <a:latin typeface="+mn-lt"/>
              </a:rPr>
              <a:t>“man” - “woman”</a:t>
            </a:r>
            <a:endParaRPr lang="en-AU" sz="22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39595" y="5117068"/>
            <a:ext cx="37662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 smtClean="0">
                <a:latin typeface="+mn-lt"/>
              </a:rPr>
              <a:t>“company” - “</a:t>
            </a:r>
            <a:r>
              <a:rPr lang="en-AU" sz="2200" dirty="0" err="1" smtClean="0">
                <a:latin typeface="+mn-lt"/>
              </a:rPr>
              <a:t>ceo</a:t>
            </a:r>
            <a:r>
              <a:rPr lang="en-AU" sz="2200" dirty="0" smtClean="0">
                <a:latin typeface="+mn-lt"/>
              </a:rPr>
              <a:t>”</a:t>
            </a:r>
            <a:endParaRPr lang="en-AU" sz="22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5400" y="6019800"/>
            <a:ext cx="586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i="1" dirty="0" smtClean="0">
                <a:latin typeface="+mn-lt"/>
              </a:rPr>
              <a:t>(</a:t>
            </a:r>
            <a:r>
              <a:rPr lang="en-AU" sz="1600" i="1" dirty="0">
                <a:latin typeface="+mn-lt"/>
              </a:rPr>
              <a:t>source: </a:t>
            </a:r>
            <a:r>
              <a:rPr lang="en-AU" sz="1600" i="1" dirty="0" err="1" smtClean="0">
                <a:latin typeface="+mn-lt"/>
              </a:rPr>
              <a:t>GloVe</a:t>
            </a:r>
            <a:r>
              <a:rPr lang="en-AU" sz="1600" i="1" dirty="0">
                <a:latin typeface="+mn-lt"/>
              </a:rPr>
              <a:t> https://nlp.stanford.edu/projects/glove</a:t>
            </a:r>
            <a:r>
              <a:rPr lang="en-AU" sz="1600" i="1" dirty="0" smtClean="0">
                <a:latin typeface="+mn-lt"/>
              </a:rPr>
              <a:t>/)</a:t>
            </a:r>
            <a:endParaRPr lang="en-AU" sz="1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004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Fine-tuning word </a:t>
            </a:r>
            <a:r>
              <a:rPr lang="en-AU" dirty="0" err="1" smtClean="0"/>
              <a:t>embeddings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3307"/>
            <a:ext cx="8229600" cy="4555093"/>
          </a:xfrm>
        </p:spPr>
        <p:txBody>
          <a:bodyPr/>
          <a:lstStyle/>
          <a:p>
            <a:r>
              <a:rPr lang="en-AU" dirty="0" smtClean="0"/>
              <a:t>Word </a:t>
            </a:r>
            <a:r>
              <a:rPr lang="en-AU" dirty="0" err="1" smtClean="0"/>
              <a:t>embeddings</a:t>
            </a:r>
            <a:r>
              <a:rPr lang="en-AU" dirty="0" smtClean="0"/>
              <a:t> can be learned </a:t>
            </a:r>
            <a:r>
              <a:rPr lang="en-AU" b="1" dirty="0" smtClean="0"/>
              <a:t>in an unsupervised manner</a:t>
            </a:r>
            <a:r>
              <a:rPr lang="en-AU" dirty="0" smtClean="0"/>
              <a:t> from large amounts of text</a:t>
            </a:r>
          </a:p>
          <a:p>
            <a:r>
              <a:rPr lang="en-AU" dirty="0" smtClean="0"/>
              <a:t>If they are used as the input to a </a:t>
            </a:r>
            <a:r>
              <a:rPr lang="en-AU" b="1" dirty="0" smtClean="0"/>
              <a:t>supervised task</a:t>
            </a:r>
            <a:r>
              <a:rPr lang="en-AU" dirty="0" smtClean="0"/>
              <a:t>, they can alternatively be learned from the minimisation of the task training objective (via backpropagation)</a:t>
            </a:r>
          </a:p>
          <a:p>
            <a:r>
              <a:rPr lang="en-AU" dirty="0" smtClean="0"/>
              <a:t>Since the training objective is typically not convex (i.e., the minimum is local and depends on the initialisation), the "best of both worlds" is typically to </a:t>
            </a:r>
            <a:r>
              <a:rPr lang="en-AU" b="1" dirty="0" smtClean="0"/>
              <a:t>pre-train the word </a:t>
            </a:r>
            <a:r>
              <a:rPr lang="en-AU" b="1" dirty="0" err="1" smtClean="0"/>
              <a:t>embeddings</a:t>
            </a:r>
            <a:r>
              <a:rPr lang="en-AU" dirty="0" smtClean="0"/>
              <a:t> in an unsupervised way, and then </a:t>
            </a:r>
            <a:r>
              <a:rPr lang="en-AU" b="1" dirty="0" smtClean="0"/>
              <a:t>fine-tune them</a:t>
            </a:r>
            <a:r>
              <a:rPr lang="en-AU" dirty="0" smtClean="0"/>
              <a:t> based on the training objective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7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Fine-tuning word </a:t>
            </a:r>
            <a:r>
              <a:rPr lang="en-AU" dirty="0" err="1" smtClean="0"/>
              <a:t>embeddings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00400" y="2971800"/>
            <a:ext cx="1676400" cy="884070"/>
          </a:xfrm>
          <a:prstGeom prst="rect">
            <a:avLst/>
          </a:prstGeom>
          <a:noFill/>
        </p:spPr>
        <p:txBody>
          <a:bodyPr wrap="square" lIns="144000" tIns="72000" rIns="144000" bIns="72000" rtlCol="0">
            <a:spAutoFit/>
          </a:bodyPr>
          <a:lstStyle/>
          <a:p>
            <a:pPr algn="ctr"/>
            <a:r>
              <a:rPr lang="en-AU" dirty="0">
                <a:latin typeface="+mn-lt"/>
              </a:rPr>
              <a:t>p</a:t>
            </a:r>
            <a:r>
              <a:rPr lang="en-AU" dirty="0" smtClean="0">
                <a:latin typeface="+mn-lt"/>
              </a:rPr>
              <a:t>redictor/classifier</a:t>
            </a:r>
            <a:endParaRPr lang="en-AU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1800" y="2819400"/>
            <a:ext cx="2133600" cy="1219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2362200" y="1828800"/>
            <a:ext cx="3733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+mn-lt"/>
              </a:rPr>
              <a:t>l</a:t>
            </a:r>
            <a:r>
              <a:rPr lang="en-AU" dirty="0" smtClean="0">
                <a:latin typeface="+mn-lt"/>
              </a:rPr>
              <a:t>oss function </a:t>
            </a:r>
            <a:r>
              <a:rPr lang="en-AU" dirty="0" smtClean="0">
                <a:latin typeface="+mn-lt"/>
                <a:sym typeface="Symbol" panose="05050102010706020507" pitchFamily="18" charset="2"/>
              </a:rPr>
              <a:t></a:t>
            </a:r>
            <a:r>
              <a:rPr lang="en-AU" dirty="0" smtClean="0">
                <a:latin typeface="+mn-lt"/>
              </a:rPr>
              <a:t>(</a:t>
            </a:r>
            <a:r>
              <a:rPr lang="en-AU" dirty="0" err="1" smtClean="0">
                <a:latin typeface="+mn-lt"/>
              </a:rPr>
              <a:t>y</a:t>
            </a:r>
            <a:r>
              <a:rPr lang="en-AU" baseline="-25000" dirty="0" err="1" smtClean="0">
                <a:latin typeface="+mn-lt"/>
              </a:rPr>
              <a:t>i</a:t>
            </a:r>
            <a:r>
              <a:rPr lang="en-AU" dirty="0" smtClean="0">
                <a:latin typeface="+mn-lt"/>
              </a:rPr>
              <a:t>, f(</a:t>
            </a:r>
            <a:r>
              <a:rPr lang="en-AU" b="1" dirty="0" err="1" smtClean="0">
                <a:latin typeface="+mn-lt"/>
              </a:rPr>
              <a:t>w</a:t>
            </a:r>
            <a:r>
              <a:rPr lang="en-AU" b="1" baseline="-25000" dirty="0" err="1" smtClean="0">
                <a:latin typeface="+mn-lt"/>
              </a:rPr>
              <a:t>i</a:t>
            </a:r>
            <a:r>
              <a:rPr lang="en-AU" dirty="0" smtClean="0">
                <a:latin typeface="+mn-lt"/>
              </a:rPr>
              <a:t>)) </a:t>
            </a:r>
            <a:endParaRPr lang="en-AU" dirty="0">
              <a:latin typeface="+mn-lt"/>
            </a:endParaRPr>
          </a:p>
        </p:txBody>
      </p:sp>
      <p:cxnSp>
        <p:nvCxnSpPr>
          <p:cNvPr id="10" name="Straight Arrow Connector 9"/>
          <p:cNvCxnSpPr>
            <a:endCxn id="7" idx="0"/>
          </p:cNvCxnSpPr>
          <p:nvPr/>
        </p:nvCxnSpPr>
        <p:spPr>
          <a:xfrm>
            <a:off x="4038600" y="2286000"/>
            <a:ext cx="0" cy="5334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038600" y="4038600"/>
            <a:ext cx="0" cy="5334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43200" y="47199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err="1" smtClean="0">
                <a:latin typeface="+mn-lt"/>
              </a:rPr>
              <a:t>w</a:t>
            </a:r>
            <a:r>
              <a:rPr lang="en-AU" baseline="-25000" dirty="0" err="1" smtClean="0">
                <a:latin typeface="+mn-lt"/>
              </a:rPr>
              <a:t>i</a:t>
            </a:r>
            <a:r>
              <a:rPr lang="en-AU" dirty="0" smtClean="0">
                <a:latin typeface="+mn-lt"/>
              </a:rPr>
              <a:t> (embedding)</a:t>
            </a:r>
            <a:endParaRPr lang="en-AU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67000" y="4572000"/>
            <a:ext cx="2743200" cy="762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/>
          <p:cNvSpPr txBox="1"/>
          <p:nvPr/>
        </p:nvSpPr>
        <p:spPr>
          <a:xfrm>
            <a:off x="2057400" y="5862935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+mn-lt"/>
              </a:rPr>
              <a:t>"cat" (word as a string)</a:t>
            </a:r>
            <a:endParaRPr lang="en-AU" dirty="0">
              <a:latin typeface="+mn-lt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38600" y="5334000"/>
            <a:ext cx="0" cy="5334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9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Contextual word </a:t>
            </a:r>
            <a:r>
              <a:rPr lang="en-AU" dirty="0" err="1" smtClean="0"/>
              <a:t>embeddings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9428"/>
            <a:ext cx="8229600" cy="4170372"/>
          </a:xfrm>
        </p:spPr>
        <p:txBody>
          <a:bodyPr/>
          <a:lstStyle/>
          <a:p>
            <a:r>
              <a:rPr lang="en-AU" dirty="0" smtClean="0"/>
              <a:t>Traditional word </a:t>
            </a:r>
            <a:r>
              <a:rPr lang="en-AU" dirty="0" err="1" smtClean="0"/>
              <a:t>embeddings</a:t>
            </a:r>
            <a:r>
              <a:rPr lang="en-AU" dirty="0" smtClean="0"/>
              <a:t> such as </a:t>
            </a:r>
            <a:r>
              <a:rPr lang="en-AU" dirty="0" err="1" smtClean="0"/>
              <a:t>GloVe</a:t>
            </a:r>
            <a:r>
              <a:rPr lang="en-AU" dirty="0" smtClean="0"/>
              <a:t> and word2vec map each distinct word in a vocabulary to a unique numerical vector (the embedding)</a:t>
            </a:r>
          </a:p>
          <a:p>
            <a:r>
              <a:rPr lang="en-AU" dirty="0" smtClean="0"/>
              <a:t>This means that the word embedding is the same no matter where the word is encountered (i.e., its</a:t>
            </a:r>
            <a:r>
              <a:rPr lang="en-AU" b="1" dirty="0" smtClean="0"/>
              <a:t> context</a:t>
            </a:r>
            <a:r>
              <a:rPr lang="en-AU" dirty="0" smtClean="0"/>
              <a:t>)</a:t>
            </a:r>
          </a:p>
          <a:p>
            <a:r>
              <a:rPr lang="en-AU" b="1" dirty="0" smtClean="0"/>
              <a:t>Contextual word </a:t>
            </a:r>
            <a:r>
              <a:rPr lang="en-AU" b="1" dirty="0" err="1" smtClean="0"/>
              <a:t>embeddings</a:t>
            </a:r>
            <a:r>
              <a:rPr lang="en-AU" dirty="0" smtClean="0"/>
              <a:t> instead map each instance of a word to its own numerical vector. In this way, they can also embed its specific context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4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Contextual word </a:t>
            </a:r>
            <a:r>
              <a:rPr lang="en-AU" dirty="0" err="1" smtClean="0"/>
              <a:t>embeddings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9428"/>
            <a:ext cx="8229600" cy="4170372"/>
          </a:xfrm>
        </p:spPr>
        <p:txBody>
          <a:bodyPr/>
          <a:lstStyle/>
          <a:p>
            <a:r>
              <a:rPr lang="en-AU" dirty="0" smtClean="0"/>
              <a:t>Contextual word </a:t>
            </a:r>
            <a:r>
              <a:rPr lang="en-AU" dirty="0" err="1" smtClean="0"/>
              <a:t>embeddings</a:t>
            </a:r>
            <a:r>
              <a:rPr lang="en-AU" dirty="0" smtClean="0"/>
              <a:t> have surged to fame in recent years (2016-) because they have improved virtually every NLP task</a:t>
            </a:r>
          </a:p>
          <a:p>
            <a:r>
              <a:rPr lang="en-AU" b="1" dirty="0" smtClean="0"/>
              <a:t>BERT</a:t>
            </a:r>
            <a:r>
              <a:rPr lang="en-AU" dirty="0" smtClean="0"/>
              <a:t> most likely the most popular (and </a:t>
            </a:r>
            <a:r>
              <a:rPr lang="en-AU" dirty="0" err="1" smtClean="0"/>
              <a:t>ELMo</a:t>
            </a:r>
            <a:r>
              <a:rPr lang="en-AU" dirty="0" smtClean="0"/>
              <a:t>, GPT-2, Flair </a:t>
            </a:r>
            <a:r>
              <a:rPr lang="en-AU" dirty="0" err="1" smtClean="0"/>
              <a:t>etc</a:t>
            </a:r>
            <a:r>
              <a:rPr lang="en-AU" dirty="0" smtClean="0"/>
              <a:t>); </a:t>
            </a:r>
            <a:r>
              <a:rPr lang="en-AU" i="1" dirty="0" err="1" smtClean="0"/>
              <a:t>DistilBERT</a:t>
            </a:r>
            <a:r>
              <a:rPr lang="en-AU" dirty="0" smtClean="0"/>
              <a:t> popular for leaner systems</a:t>
            </a:r>
          </a:p>
          <a:p>
            <a:r>
              <a:rPr lang="en-AU" dirty="0" smtClean="0"/>
              <a:t>They are typically first trained in an unsupervised manner to predict the next, the previous or masked words in a text (a so-called </a:t>
            </a:r>
            <a:r>
              <a:rPr lang="en-AU" b="1" dirty="0" smtClean="0"/>
              <a:t>language model</a:t>
            </a:r>
            <a:r>
              <a:rPr lang="en-AU" dirty="0" smtClean="0"/>
              <a:t>), and then fine-tuned for the task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9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016484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AU" sz="3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What is natural language processing?</a:t>
            </a:r>
          </a:p>
          <a:p>
            <a:pPr>
              <a:spcBef>
                <a:spcPts val="1800"/>
              </a:spcBef>
            </a:pPr>
            <a:r>
              <a:rPr lang="en-AU" sz="3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 overview of NLP tasks</a:t>
            </a:r>
          </a:p>
          <a:p>
            <a:pPr>
              <a:spcBef>
                <a:spcPts val="1800"/>
              </a:spcBef>
            </a:pPr>
            <a:r>
              <a:rPr lang="en-AU" sz="3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Document vectors</a:t>
            </a:r>
          </a:p>
          <a:p>
            <a:pPr>
              <a:spcBef>
                <a:spcPts val="1800"/>
              </a:spcBef>
            </a:pPr>
            <a:r>
              <a:rPr lang="en-AU" sz="3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Word embeddings</a:t>
            </a:r>
          </a:p>
          <a:p>
            <a:pPr>
              <a:spcBef>
                <a:spcPts val="1800"/>
              </a:spcBef>
            </a:pPr>
            <a:r>
              <a:rPr lang="en-AU" sz="3000" b="1" dirty="0"/>
              <a:t>Named-entity recognition</a:t>
            </a:r>
          </a:p>
          <a:p>
            <a:pPr>
              <a:spcBef>
                <a:spcPts val="1800"/>
              </a:spcBef>
            </a:pPr>
            <a:r>
              <a:rPr lang="en-US" sz="3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Topic modelling</a:t>
            </a:r>
            <a:endParaRPr lang="en-AU" sz="3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5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r>
              <a:rPr lang="en-AU" dirty="0" smtClean="0"/>
              <a:t>Named-entity recognition</a:t>
            </a:r>
            <a:endParaRPr lang="en-AU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305800" cy="3093154"/>
          </a:xfrm>
        </p:spPr>
        <p:txBody>
          <a:bodyPr/>
          <a:lstStyle/>
          <a:p>
            <a:r>
              <a:rPr lang="en-AU" dirty="0" smtClean="0"/>
              <a:t>A </a:t>
            </a:r>
            <a:r>
              <a:rPr lang="en-AU" b="1" dirty="0" smtClean="0"/>
              <a:t>named entity</a:t>
            </a:r>
            <a:r>
              <a:rPr lang="en-AU" dirty="0" smtClean="0"/>
              <a:t> in a text is an entity with a specific name such as a person, a location, an event and so on</a:t>
            </a:r>
          </a:p>
          <a:p>
            <a:r>
              <a:rPr lang="en-AU" dirty="0" smtClean="0"/>
              <a:t>The current trend is to tackle named-entity recognition (NER) as </a:t>
            </a:r>
            <a:r>
              <a:rPr lang="en-AU" b="1" dirty="0" smtClean="0"/>
              <a:t>classification of individual words</a:t>
            </a:r>
            <a:r>
              <a:rPr lang="en-AU" dirty="0" smtClean="0"/>
              <a:t>. Each word has to be assigned to the correct </a:t>
            </a:r>
            <a:r>
              <a:rPr lang="en-AU" i="1" dirty="0" smtClean="0"/>
              <a:t>segmentation prefix</a:t>
            </a:r>
            <a:r>
              <a:rPr lang="en-AU" dirty="0" smtClean="0"/>
              <a:t> (</a:t>
            </a:r>
            <a:r>
              <a:rPr lang="en-AU" b="1" u="sng" dirty="0" smtClean="0"/>
              <a:t>B</a:t>
            </a:r>
            <a:r>
              <a:rPr lang="en-AU" dirty="0" smtClean="0"/>
              <a:t>egin, </a:t>
            </a:r>
            <a:r>
              <a:rPr lang="en-AU" b="1" u="sng" dirty="0" smtClean="0"/>
              <a:t>I</a:t>
            </a:r>
            <a:r>
              <a:rPr lang="en-AU" dirty="0" smtClean="0"/>
              <a:t>nside and </a:t>
            </a:r>
            <a:r>
              <a:rPr lang="en-AU" b="1" u="sng" dirty="0" smtClean="0"/>
              <a:t>O</a:t>
            </a:r>
            <a:r>
              <a:rPr lang="en-AU" dirty="0" smtClean="0"/>
              <a:t>utside) and </a:t>
            </a:r>
            <a:r>
              <a:rPr lang="en-AU" i="1" dirty="0" smtClean="0"/>
              <a:t>class</a:t>
            </a:r>
            <a:r>
              <a:rPr lang="en-AU" dirty="0" smtClean="0"/>
              <a:t> (aka “type”). Example:</a:t>
            </a:r>
            <a:endParaRPr lang="en-AU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901950"/>
              </p:ext>
            </p:extLst>
          </p:nvPr>
        </p:nvGraphicFramePr>
        <p:xfrm>
          <a:off x="533400" y="5207000"/>
          <a:ext cx="8077200" cy="96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985">
                  <a:extLst>
                    <a:ext uri="{9D8B030D-6E8A-4147-A177-3AD203B41FA5}">
                      <a16:colId xmlns:a16="http://schemas.microsoft.com/office/drawing/2014/main" val="1874324074"/>
                    </a:ext>
                  </a:extLst>
                </a:gridCol>
                <a:gridCol w="931985">
                  <a:extLst>
                    <a:ext uri="{9D8B030D-6E8A-4147-A177-3AD203B41FA5}">
                      <a16:colId xmlns:a16="http://schemas.microsoft.com/office/drawing/2014/main" val="523430618"/>
                    </a:ext>
                  </a:extLst>
                </a:gridCol>
                <a:gridCol w="1475643">
                  <a:extLst>
                    <a:ext uri="{9D8B030D-6E8A-4147-A177-3AD203B41FA5}">
                      <a16:colId xmlns:a16="http://schemas.microsoft.com/office/drawing/2014/main" val="750170133"/>
                    </a:ext>
                  </a:extLst>
                </a:gridCol>
                <a:gridCol w="1156187">
                  <a:extLst>
                    <a:ext uri="{9D8B030D-6E8A-4147-A177-3AD203B41FA5}">
                      <a16:colId xmlns:a16="http://schemas.microsoft.com/office/drawing/2014/main" val="250910337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8909399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451200840"/>
                    </a:ext>
                  </a:extLst>
                </a:gridCol>
              </a:tblGrid>
              <a:tr h="479272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We</a:t>
                      </a:r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visited</a:t>
                      </a:r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 smtClean="0"/>
                        <a:t>Lemington</a:t>
                      </a:r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Spa</a:t>
                      </a:r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and</a:t>
                      </a:r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Stratford-upon-Avon</a:t>
                      </a:r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06039"/>
                  </a:ext>
                </a:extLst>
              </a:tr>
              <a:tr h="485928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Outside</a:t>
                      </a:r>
                      <a:endParaRPr lang="en-AU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Outside</a:t>
                      </a:r>
                      <a:endParaRPr lang="en-AU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B-Location</a:t>
                      </a:r>
                      <a:endParaRPr lang="en-AU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I-Location</a:t>
                      </a:r>
                      <a:endParaRPr lang="en-AU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Outside</a:t>
                      </a:r>
                      <a:endParaRPr lang="en-AU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B-Location</a:t>
                      </a:r>
                      <a:endParaRPr lang="en-AU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346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47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NER: approaches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8357"/>
            <a:ext cx="8229600" cy="3631763"/>
          </a:xfrm>
        </p:spPr>
        <p:txBody>
          <a:bodyPr/>
          <a:lstStyle/>
          <a:p>
            <a:r>
              <a:rPr lang="en-AU" dirty="0" smtClean="0"/>
              <a:t>Q: Isn’t it possible to simply collect and store all the named entities for a given language? (this is called a </a:t>
            </a:r>
            <a:r>
              <a:rPr lang="en-AU" i="1" dirty="0" smtClean="0"/>
              <a:t>gazetteer</a:t>
            </a:r>
            <a:r>
              <a:rPr lang="en-AU" dirty="0" smtClean="0"/>
              <a:t> in NLP jargon) </a:t>
            </a:r>
          </a:p>
          <a:p>
            <a:pPr marL="355600" indent="0">
              <a:buNone/>
            </a:pPr>
            <a:r>
              <a:rPr lang="en-AU" dirty="0" smtClean="0"/>
              <a:t>A: They </a:t>
            </a:r>
            <a:r>
              <a:rPr lang="en-AU" u="sng" dirty="0" smtClean="0"/>
              <a:t>are too many</a:t>
            </a:r>
            <a:r>
              <a:rPr lang="en-AU" dirty="0" smtClean="0"/>
              <a:t> (for instance, millions in medical domains) and may change over time (new person names, new drugs </a:t>
            </a:r>
            <a:r>
              <a:rPr lang="en-AU" dirty="0" err="1" smtClean="0"/>
              <a:t>etc</a:t>
            </a:r>
            <a:r>
              <a:rPr lang="en-AU" dirty="0" smtClean="0"/>
              <a:t>)</a:t>
            </a:r>
          </a:p>
          <a:p>
            <a:pPr marL="355600" indent="0">
              <a:spcBef>
                <a:spcPts val="1200"/>
              </a:spcBef>
              <a:buNone/>
            </a:pPr>
            <a:r>
              <a:rPr lang="en-AU" dirty="0" smtClean="0"/>
              <a:t>→ some generalisation to unseen cases is required in all cases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9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NER: approaches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610600" cy="4185761"/>
          </a:xfrm>
        </p:spPr>
        <p:txBody>
          <a:bodyPr/>
          <a:lstStyle/>
          <a:p>
            <a:r>
              <a:rPr lang="en-AU" dirty="0" smtClean="0"/>
              <a:t>In alternative, one can derive a </a:t>
            </a:r>
            <a:r>
              <a:rPr lang="en-AU" b="1" dirty="0" smtClean="0"/>
              <a:t>set of handcrafted rules</a:t>
            </a:r>
          </a:p>
          <a:p>
            <a:r>
              <a:rPr lang="en-AU" dirty="0" smtClean="0"/>
              <a:t>For instance: if a word </a:t>
            </a:r>
          </a:p>
          <a:p>
            <a:pPr lvl="1">
              <a:spcBef>
                <a:spcPts val="1200"/>
              </a:spcBef>
            </a:pPr>
            <a:r>
              <a:rPr lang="en-AU" dirty="0" smtClean="0"/>
              <a:t>1) starts with an uppercase letter, and </a:t>
            </a:r>
          </a:p>
          <a:p>
            <a:pPr lvl="1"/>
            <a:r>
              <a:rPr lang="en-AU" dirty="0" smtClean="0"/>
              <a:t>2) ends with “</a:t>
            </a:r>
            <a:r>
              <a:rPr lang="en-AU" dirty="0" err="1" smtClean="0"/>
              <a:t>ol</a:t>
            </a:r>
            <a:r>
              <a:rPr lang="en-AU" dirty="0" smtClean="0"/>
              <a:t>”, it is likely a </a:t>
            </a:r>
            <a:r>
              <a:rPr lang="en-AU" i="1" dirty="0" smtClean="0"/>
              <a:t>drug name</a:t>
            </a:r>
            <a:r>
              <a:rPr lang="en-AU" dirty="0" smtClean="0"/>
              <a:t> (examples: </a:t>
            </a:r>
            <a:r>
              <a:rPr lang="en-AU" dirty="0" smtClean="0">
                <a:solidFill>
                  <a:srgbClr val="FF0000"/>
                </a:solidFill>
              </a:rPr>
              <a:t>P</a:t>
            </a:r>
            <a:r>
              <a:rPr lang="en-AU" dirty="0" smtClean="0"/>
              <a:t>aracetam</a:t>
            </a:r>
            <a:r>
              <a:rPr lang="en-AU" dirty="0" smtClean="0">
                <a:solidFill>
                  <a:srgbClr val="FF0000"/>
                </a:solidFill>
              </a:rPr>
              <a:t>ol</a:t>
            </a:r>
            <a:r>
              <a:rPr lang="en-AU" dirty="0" smtClean="0"/>
              <a:t>, </a:t>
            </a:r>
            <a:r>
              <a:rPr lang="en-AU" dirty="0" err="1" smtClean="0">
                <a:solidFill>
                  <a:srgbClr val="FF0000"/>
                </a:solidFill>
              </a:rPr>
              <a:t>M</a:t>
            </a:r>
            <a:r>
              <a:rPr lang="en-AU" dirty="0" err="1" smtClean="0"/>
              <a:t>etoprol</a:t>
            </a:r>
            <a:r>
              <a:rPr lang="en-AU" dirty="0" err="1" smtClean="0">
                <a:solidFill>
                  <a:srgbClr val="FF0000"/>
                </a:solidFill>
              </a:rPr>
              <a:t>ol</a:t>
            </a:r>
            <a:r>
              <a:rPr lang="en-AU" dirty="0" smtClean="0"/>
              <a:t>, </a:t>
            </a:r>
            <a:r>
              <a:rPr lang="en-AU" dirty="0" err="1" smtClean="0">
                <a:solidFill>
                  <a:srgbClr val="FF0000"/>
                </a:solidFill>
              </a:rPr>
              <a:t>A</a:t>
            </a:r>
            <a:r>
              <a:rPr lang="en-AU" dirty="0" err="1" smtClean="0"/>
              <a:t>lbuter</a:t>
            </a:r>
            <a:r>
              <a:rPr lang="en-AU" dirty="0" err="1" smtClean="0">
                <a:solidFill>
                  <a:srgbClr val="FF0000"/>
                </a:solidFill>
              </a:rPr>
              <a:t>ol</a:t>
            </a:r>
            <a:r>
              <a:rPr lang="en-AU" dirty="0" smtClean="0"/>
              <a:t> etc)</a:t>
            </a:r>
          </a:p>
          <a:p>
            <a:r>
              <a:rPr lang="en-AU" dirty="0" smtClean="0"/>
              <a:t>Exception: Bristol! (both a city and a county in the UK)</a:t>
            </a:r>
          </a:p>
          <a:p>
            <a:r>
              <a:rPr lang="en-AU" dirty="0" smtClean="0"/>
              <a:t>Misspellings, abbreviations, variants…: rule-based approaches are difficult to scale </a:t>
            </a:r>
          </a:p>
        </p:txBody>
      </p:sp>
    </p:spTree>
    <p:extLst>
      <p:ext uri="{BB962C8B-B14F-4D97-AF65-F5344CB8AC3E}">
        <p14:creationId xmlns:p14="http://schemas.microsoft.com/office/powerpoint/2010/main" val="322644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NLP: a quick overview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4401205"/>
          </a:xfrm>
        </p:spPr>
        <p:txBody>
          <a:bodyPr wrap="square">
            <a:spAutoFit/>
          </a:bodyPr>
          <a:lstStyle/>
          <a:p>
            <a:pPr>
              <a:spcBef>
                <a:spcPts val="3000"/>
              </a:spcBef>
            </a:pPr>
            <a:r>
              <a:rPr lang="en-AU" altLang="en-US" sz="2400" dirty="0" smtClean="0"/>
              <a:t>Research in NLP started as early as the 1950’s. A review is beyond the scope of our class, but a nice timeline can be found at</a:t>
            </a:r>
            <a:r>
              <a:rPr lang="en-AU" altLang="en-US" sz="2400" dirty="0"/>
              <a:t>: </a:t>
            </a:r>
            <a:r>
              <a:rPr lang="en-AU" altLang="en-US" sz="2400" dirty="0">
                <a:hlinkClick r:id="rId3"/>
              </a:rPr>
              <a:t>https://</a:t>
            </a:r>
            <a:r>
              <a:rPr lang="en-AU" altLang="en-US" sz="2400" dirty="0" smtClean="0">
                <a:hlinkClick r:id="rId3"/>
              </a:rPr>
              <a:t>en.wikipedia.org/wiki/History_of_natural_language_processing</a:t>
            </a:r>
            <a:endParaRPr lang="en-AU" altLang="en-US" sz="2400" dirty="0" smtClean="0"/>
          </a:p>
          <a:p>
            <a:r>
              <a:rPr lang="en-AU" altLang="en-US" sz="2400" dirty="0" smtClean="0"/>
              <a:t>For many years, the approaches were based on linguistics, including language syntax, lexicon and morphology</a:t>
            </a:r>
          </a:p>
          <a:p>
            <a:r>
              <a:rPr lang="en-AU" altLang="en-US" sz="2400" dirty="0" smtClean="0"/>
              <a:t>Over time, statistical approaches and machine learning have become increasingly dominant – learn from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29600" y="6400800"/>
            <a:ext cx="457200" cy="276999"/>
          </a:xfrm>
        </p:spPr>
        <p:txBody>
          <a:bodyPr>
            <a:spAutoFit/>
          </a:bodyPr>
          <a:lstStyle/>
          <a:p>
            <a:pPr>
              <a:defRPr/>
            </a:pPr>
            <a:fld id="{6AD992B5-D7A2-49DB-84CA-9EA042C6405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9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r>
              <a:rPr lang="en-AU" dirty="0" smtClean="0"/>
              <a:t>A more modern approach</a:t>
            </a:r>
            <a:endParaRPr lang="en-AU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736229"/>
            <a:ext cx="8382000" cy="1692771"/>
          </a:xfrm>
        </p:spPr>
        <p:txBody>
          <a:bodyPr/>
          <a:lstStyle/>
          <a:p>
            <a:r>
              <a:rPr lang="en-AU" sz="2600" dirty="0" smtClean="0"/>
              <a:t>A more modern approach for NER is to convert each individual word to a </a:t>
            </a:r>
            <a:r>
              <a:rPr lang="en-AU" sz="2600" i="1" dirty="0" smtClean="0">
                <a:solidFill>
                  <a:srgbClr val="FF0000"/>
                </a:solidFill>
              </a:rPr>
              <a:t>feature vector</a:t>
            </a:r>
            <a:r>
              <a:rPr lang="en-AU" sz="2600" dirty="0" smtClean="0"/>
              <a:t>, and then pass the feature vector to a classifier to obtain the word’s </a:t>
            </a:r>
            <a:r>
              <a:rPr lang="en-AU" sz="2600" i="1" dirty="0" smtClean="0">
                <a:solidFill>
                  <a:srgbClr val="FF0000"/>
                </a:solidFill>
              </a:rPr>
              <a:t>label</a:t>
            </a:r>
            <a:r>
              <a:rPr lang="en-AU" sz="2600" dirty="0" smtClean="0"/>
              <a:t>:</a:t>
            </a:r>
            <a:endParaRPr lang="en-AU" sz="2600" dirty="0"/>
          </a:p>
        </p:txBody>
      </p:sp>
      <p:grpSp>
        <p:nvGrpSpPr>
          <p:cNvPr id="2" name="Group 1"/>
          <p:cNvGrpSpPr/>
          <p:nvPr/>
        </p:nvGrpSpPr>
        <p:grpSpPr>
          <a:xfrm>
            <a:off x="990600" y="3776008"/>
            <a:ext cx="6784866" cy="1938992"/>
            <a:chOff x="990600" y="3581400"/>
            <a:chExt cx="6784866" cy="1938992"/>
          </a:xfrm>
        </p:grpSpPr>
        <p:sp>
          <p:nvSpPr>
            <p:cNvPr id="7" name="TextBox 6"/>
            <p:cNvSpPr txBox="1"/>
            <p:nvPr/>
          </p:nvSpPr>
          <p:spPr bwMode="auto">
            <a:xfrm>
              <a:off x="990600" y="3581400"/>
              <a:ext cx="1543050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AU" i="1" dirty="0" smtClean="0">
                  <a:latin typeface="+mn-lt"/>
                </a:rPr>
                <a:t>feature vector</a:t>
              </a:r>
              <a:r>
                <a:rPr lang="en-AU" dirty="0" smtClean="0">
                  <a:latin typeface="+mn-lt"/>
                </a:rPr>
                <a:t> for word XYZ</a:t>
              </a:r>
            </a:p>
            <a:p>
              <a:pPr algn="ctr">
                <a:defRPr/>
              </a:pPr>
              <a:r>
                <a:rPr lang="en-AU" dirty="0" smtClean="0">
                  <a:latin typeface="+mn-lt"/>
                </a:rPr>
                <a:t>(e.g., Paris)</a:t>
              </a:r>
              <a:endParaRPr lang="en-AU" dirty="0">
                <a:latin typeface="+mn-lt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>
              <a:off x="2743200" y="4545789"/>
              <a:ext cx="3238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3276600" y="3936501"/>
              <a:ext cx="1931987" cy="1218575"/>
              <a:chOff x="3123520" y="2210348"/>
              <a:chExt cx="1531937" cy="99070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131457" y="2510305"/>
                <a:ext cx="1524000" cy="46171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AU" b="1" dirty="0">
                    <a:solidFill>
                      <a:srgbClr val="FF0000"/>
                    </a:solidFill>
                    <a:latin typeface="+mn-lt"/>
                  </a:rPr>
                  <a:t>classifier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123520" y="2210348"/>
                <a:ext cx="1524000" cy="9907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AU"/>
              </a:p>
            </p:txBody>
          </p:sp>
        </p:grpSp>
        <p:sp>
          <p:nvSpPr>
            <p:cNvPr id="12" name="TextBox 11"/>
            <p:cNvSpPr txBox="1"/>
            <p:nvPr/>
          </p:nvSpPr>
          <p:spPr bwMode="auto">
            <a:xfrm>
              <a:off x="5723623" y="3936501"/>
              <a:ext cx="2051843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AU" i="1" dirty="0">
                  <a:latin typeface="+mn-lt"/>
                </a:rPr>
                <a:t>l</a:t>
              </a:r>
              <a:r>
                <a:rPr lang="en-AU" i="1" dirty="0" smtClean="0">
                  <a:latin typeface="+mn-lt"/>
                </a:rPr>
                <a:t>abel</a:t>
              </a:r>
              <a:r>
                <a:rPr lang="en-AU" dirty="0" smtClean="0">
                  <a:latin typeface="+mn-lt"/>
                </a:rPr>
                <a:t> for word XYZ</a:t>
              </a:r>
            </a:p>
            <a:p>
              <a:pPr algn="ctr">
                <a:defRPr/>
              </a:pPr>
              <a:r>
                <a:rPr lang="en-AU" dirty="0" smtClean="0">
                  <a:latin typeface="+mn-lt"/>
                </a:rPr>
                <a:t>(e.g., B-LOC)</a:t>
              </a:r>
              <a:endParaRPr lang="en-AU" dirty="0">
                <a:latin typeface="+mn-lt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>
              <a:off x="5410200" y="4545789"/>
              <a:ext cx="3238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867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r>
              <a:rPr lang="en-AU" dirty="0" smtClean="0"/>
              <a:t>A more modern approach</a:t>
            </a:r>
            <a:endParaRPr lang="en-AU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493538"/>
          </a:xfrm>
        </p:spPr>
        <p:txBody>
          <a:bodyPr/>
          <a:lstStyle/>
          <a:p>
            <a:r>
              <a:rPr lang="en-AU" sz="2400" dirty="0" smtClean="0"/>
              <a:t>Features:</a:t>
            </a:r>
          </a:p>
          <a:p>
            <a:pPr lvl="1"/>
            <a:r>
              <a:rPr lang="en-AU" sz="2100" dirty="0"/>
              <a:t>f</a:t>
            </a:r>
            <a:r>
              <a:rPr lang="en-AU" sz="2100" dirty="0" smtClean="0"/>
              <a:t>irst, convert each word to its embedding; say, </a:t>
            </a:r>
            <a:r>
              <a:rPr lang="en-AU" sz="2100" b="1" dirty="0" smtClean="0"/>
              <a:t>w</a:t>
            </a:r>
          </a:p>
          <a:p>
            <a:pPr lvl="1"/>
            <a:r>
              <a:rPr lang="en-AU" sz="2100" dirty="0" smtClean="0"/>
              <a:t>then, concatenate the word’s embedding and those of a few words before and after: </a:t>
            </a:r>
          </a:p>
          <a:p>
            <a:pPr marL="360363" indent="0">
              <a:spcBef>
                <a:spcPts val="600"/>
              </a:spcBef>
              <a:buNone/>
            </a:pPr>
            <a:r>
              <a:rPr lang="en-AU" sz="2400" b="1" dirty="0" smtClean="0"/>
              <a:t>		[w</a:t>
            </a:r>
            <a:r>
              <a:rPr lang="en-AU" sz="2400" b="1" baseline="-25000" dirty="0" smtClean="0"/>
              <a:t>t-2</a:t>
            </a:r>
            <a:r>
              <a:rPr lang="en-AU" sz="2400" b="1" dirty="0" smtClean="0"/>
              <a:t> w</a:t>
            </a:r>
            <a:r>
              <a:rPr lang="en-AU" sz="2400" b="1" baseline="-25000" dirty="0" smtClean="0"/>
              <a:t>t-1</a:t>
            </a:r>
            <a:r>
              <a:rPr lang="en-AU" sz="2400" b="1" dirty="0" smtClean="0"/>
              <a:t> </a:t>
            </a:r>
            <a:r>
              <a:rPr lang="en-AU" sz="2400" b="1" dirty="0" err="1" smtClean="0">
                <a:solidFill>
                  <a:srgbClr val="FF0000"/>
                </a:solidFill>
              </a:rPr>
              <a:t>w</a:t>
            </a:r>
            <a:r>
              <a:rPr lang="en-AU" sz="2400" b="1" baseline="-25000" dirty="0" err="1" smtClean="0">
                <a:solidFill>
                  <a:srgbClr val="FF0000"/>
                </a:solidFill>
              </a:rPr>
              <a:t>t</a:t>
            </a:r>
            <a:r>
              <a:rPr lang="en-AU" sz="2400" b="1" dirty="0" smtClean="0"/>
              <a:t> w</a:t>
            </a:r>
            <a:r>
              <a:rPr lang="en-AU" sz="2400" b="1" baseline="-25000" dirty="0" smtClean="0"/>
              <a:t>t+1</a:t>
            </a:r>
            <a:r>
              <a:rPr lang="en-AU" sz="2400" b="1" dirty="0" smtClean="0"/>
              <a:t> w</a:t>
            </a:r>
            <a:r>
              <a:rPr lang="en-AU" sz="2400" b="1" baseline="-25000" dirty="0" smtClean="0"/>
              <a:t>t+2</a:t>
            </a:r>
            <a:r>
              <a:rPr lang="en-AU" sz="2400" b="1" dirty="0" smtClean="0"/>
              <a:t>]</a:t>
            </a:r>
          </a:p>
          <a:p>
            <a:r>
              <a:rPr lang="en-AU" sz="2400" dirty="0"/>
              <a:t>In this way, </a:t>
            </a:r>
            <a:r>
              <a:rPr lang="en-AU" sz="2400" dirty="0" smtClean="0"/>
              <a:t>if unseen word </a:t>
            </a:r>
            <a:r>
              <a:rPr lang="en-AU" sz="2400" dirty="0"/>
              <a:t>XYZ </a:t>
            </a:r>
            <a:r>
              <a:rPr lang="en-AU" sz="2400" dirty="0" smtClean="0"/>
              <a:t>is met in </a:t>
            </a:r>
            <a:r>
              <a:rPr lang="en-AU" sz="2400" dirty="0"/>
              <a:t>a sentence </a:t>
            </a:r>
            <a:r>
              <a:rPr lang="en-AU" sz="2400" dirty="0" smtClean="0"/>
              <a:t>such as </a:t>
            </a:r>
            <a:r>
              <a:rPr lang="en-AU" sz="2400" b="1" dirty="0" smtClean="0"/>
              <a:t>“I visited XYZ last year”</a:t>
            </a:r>
            <a:r>
              <a:rPr lang="en-AU" sz="2400" dirty="0" smtClean="0"/>
              <a:t> </a:t>
            </a:r>
            <a:r>
              <a:rPr lang="en-AU" sz="2400" dirty="0"/>
              <a:t>may be correctly classified as </a:t>
            </a:r>
            <a:r>
              <a:rPr lang="en-AU" sz="2400" b="1" dirty="0"/>
              <a:t>B-Location</a:t>
            </a:r>
            <a:r>
              <a:rPr lang="en-AU" sz="2400" dirty="0"/>
              <a:t> even if it was never encountered in the training set</a:t>
            </a:r>
          </a:p>
          <a:p>
            <a:r>
              <a:rPr lang="en-AU" sz="2400" dirty="0" smtClean="0"/>
              <a:t>Use a good classifier: SVM, CRF, RNNs…</a:t>
            </a:r>
          </a:p>
        </p:txBody>
      </p:sp>
    </p:spTree>
    <p:extLst>
      <p:ext uri="{BB962C8B-B14F-4D97-AF65-F5344CB8AC3E}">
        <p14:creationId xmlns:p14="http://schemas.microsoft.com/office/powerpoint/2010/main" val="11286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r>
              <a:rPr lang="en-AU" dirty="0"/>
              <a:t>C</a:t>
            </a:r>
            <a:r>
              <a:rPr lang="en-AU" dirty="0" smtClean="0"/>
              <a:t>ontemporary approaches</a:t>
            </a:r>
            <a:endParaRPr lang="en-AU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401205"/>
          </a:xfrm>
        </p:spPr>
        <p:txBody>
          <a:bodyPr/>
          <a:lstStyle/>
          <a:p>
            <a:r>
              <a:rPr lang="en-AU" sz="2400" dirty="0" smtClean="0"/>
              <a:t>Contemporary approaches to NER are all based on deep recurrent neural networks such as </a:t>
            </a:r>
            <a:r>
              <a:rPr lang="en-AU" sz="2400" b="1" dirty="0" smtClean="0"/>
              <a:t>LSTMs</a:t>
            </a:r>
            <a:r>
              <a:rPr lang="en-AU" sz="2400" dirty="0" smtClean="0"/>
              <a:t> and </a:t>
            </a:r>
            <a:r>
              <a:rPr lang="en-AU" sz="2400" b="1" dirty="0" smtClean="0"/>
              <a:t>Transformers</a:t>
            </a:r>
          </a:p>
          <a:p>
            <a:r>
              <a:rPr lang="en-AU" sz="2400" dirty="0" smtClean="0"/>
              <a:t>While they are typically trained end-to-end (from the words still coded as strings all the way up to the NER labels), good contextualised word embedding still play a major role in the performance</a:t>
            </a:r>
          </a:p>
          <a:p>
            <a:r>
              <a:rPr lang="en-AU" sz="2400" dirty="0" smtClean="0"/>
              <a:t>Have a look at the </a:t>
            </a:r>
            <a:r>
              <a:rPr lang="en-AU" sz="2400" dirty="0" err="1" smtClean="0"/>
              <a:t>leaderboard</a:t>
            </a:r>
            <a:r>
              <a:rPr lang="en-AU" sz="2400" dirty="0"/>
              <a:t> at: http://nlpprogress.com/english/named_entity_recognition.html</a:t>
            </a:r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140985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016484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AU" sz="3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What is natural language processing?</a:t>
            </a:r>
          </a:p>
          <a:p>
            <a:pPr>
              <a:spcBef>
                <a:spcPts val="1800"/>
              </a:spcBef>
            </a:pPr>
            <a:r>
              <a:rPr lang="en-AU" sz="3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 overview of NLP tasks</a:t>
            </a:r>
          </a:p>
          <a:p>
            <a:pPr>
              <a:spcBef>
                <a:spcPts val="1800"/>
              </a:spcBef>
            </a:pPr>
            <a:r>
              <a:rPr lang="en-AU" sz="3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Document vectors</a:t>
            </a:r>
          </a:p>
          <a:p>
            <a:pPr>
              <a:spcBef>
                <a:spcPts val="1800"/>
              </a:spcBef>
            </a:pPr>
            <a:r>
              <a:rPr lang="en-AU" sz="3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Word embeddings</a:t>
            </a:r>
          </a:p>
          <a:p>
            <a:pPr>
              <a:spcBef>
                <a:spcPts val="1800"/>
              </a:spcBef>
            </a:pPr>
            <a:r>
              <a:rPr lang="en-AU" sz="3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Named-entity recognition</a:t>
            </a:r>
          </a:p>
          <a:p>
            <a:pPr>
              <a:spcBef>
                <a:spcPts val="1800"/>
              </a:spcBef>
            </a:pPr>
            <a:r>
              <a:rPr lang="en-US" sz="3000" b="1" dirty="0"/>
              <a:t>Topic modelling</a:t>
            </a:r>
            <a:endParaRPr lang="en-AU" sz="3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5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r>
              <a:rPr lang="en-AU" dirty="0" smtClean="0"/>
              <a:t>Topic modelling</a:t>
            </a:r>
            <a:endParaRPr lang="en-AU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773228"/>
            <a:ext cx="8229600" cy="4216539"/>
          </a:xfrm>
        </p:spPr>
        <p:txBody>
          <a:bodyPr/>
          <a:lstStyle/>
          <a:p>
            <a:pPr marL="0" indent="0">
              <a:buNone/>
            </a:pPr>
            <a:r>
              <a:rPr lang="en-AU" sz="2600" dirty="0" smtClean="0"/>
              <a:t>Preamble:</a:t>
            </a:r>
          </a:p>
          <a:p>
            <a:r>
              <a:rPr lang="en-AU" sz="2600" dirty="0" smtClean="0"/>
              <a:t>We are given a (possibly large) collection of documents</a:t>
            </a:r>
          </a:p>
          <a:p>
            <a:r>
              <a:rPr lang="en-AU" sz="2600" dirty="0" smtClean="0"/>
              <a:t>The term frequencies or the </a:t>
            </a:r>
            <a:r>
              <a:rPr lang="en-AU" sz="2600" dirty="0" err="1" smtClean="0"/>
              <a:t>tf-idf</a:t>
            </a:r>
            <a:r>
              <a:rPr lang="en-AU" sz="2600" dirty="0" smtClean="0"/>
              <a:t> values of each document are computed</a:t>
            </a:r>
          </a:p>
          <a:p>
            <a:r>
              <a:rPr lang="en-AU" sz="2600" dirty="0" smtClean="0"/>
              <a:t>For D documents and a vocabulary of size V, they form a large D x V matrix (the </a:t>
            </a:r>
            <a:r>
              <a:rPr lang="en-AU" sz="2600" b="1" dirty="0" smtClean="0"/>
              <a:t>term-document matrix</a:t>
            </a:r>
            <a:r>
              <a:rPr lang="en-AU" sz="2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148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term-document matrix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00215" y="2514600"/>
            <a:ext cx="2967185" cy="3810000"/>
          </a:xfrm>
          <a:prstGeom prst="rect">
            <a:avLst/>
          </a:prstGeom>
          <a:pattFill prst="pct5">
            <a:fgClr>
              <a:schemeClr val="bg2"/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381000" y="3752790"/>
            <a:ext cx="225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 smtClean="0">
                <a:latin typeface="+mn-lt"/>
              </a:rPr>
              <a:t>V rows </a:t>
            </a:r>
          </a:p>
          <a:p>
            <a:pPr algn="ctr"/>
            <a:r>
              <a:rPr lang="en-AU" sz="2000" dirty="0" smtClean="0">
                <a:latin typeface="+mn-lt"/>
              </a:rPr>
              <a:t>(number of words in the vocabulary)</a:t>
            </a:r>
            <a:endParaRPr lang="en-AU" sz="20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0565" y="1654314"/>
            <a:ext cx="562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+mn-lt"/>
              </a:rPr>
              <a:t>D</a:t>
            </a:r>
            <a:r>
              <a:rPr lang="en-AU" sz="2000" dirty="0" smtClean="0">
                <a:latin typeface="+mn-lt"/>
              </a:rPr>
              <a:t> columns </a:t>
            </a:r>
          </a:p>
          <a:p>
            <a:pPr algn="ctr"/>
            <a:r>
              <a:rPr lang="en-AU" sz="2000" dirty="0" smtClean="0">
                <a:latin typeface="+mn-lt"/>
              </a:rPr>
              <a:t>(number of documents in the collection)</a:t>
            </a:r>
            <a:endParaRPr lang="en-AU" sz="2000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00215" y="2514600"/>
            <a:ext cx="300186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4572000" y="3906678"/>
            <a:ext cx="225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+mn-lt"/>
              </a:rPr>
              <a:t>w</a:t>
            </a:r>
            <a:r>
              <a:rPr lang="en-AU" sz="2000" dirty="0" smtClean="0">
                <a:latin typeface="+mn-lt"/>
              </a:rPr>
              <a:t>ord counts of document #1</a:t>
            </a:r>
            <a:endParaRPr lang="en-AU" sz="2000" dirty="0">
              <a:latin typeface="+mn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352800" y="4419600"/>
            <a:ext cx="1371600" cy="34885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01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r>
              <a:rPr lang="en-AU" dirty="0" smtClean="0"/>
              <a:t>Topic modelling</a:t>
            </a:r>
            <a:endParaRPr lang="en-AU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550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AU" dirty="0" smtClean="0"/>
              <a:t>Is it possible to identify a set of </a:t>
            </a:r>
            <a:r>
              <a:rPr lang="en-AU" b="1" dirty="0" smtClean="0"/>
              <a:t>shared topics</a:t>
            </a:r>
            <a:r>
              <a:rPr lang="en-AU" dirty="0" smtClean="0"/>
              <a:t> in the document collection (T </a:t>
            </a:r>
            <a:r>
              <a:rPr lang="en-AU" dirty="0"/>
              <a:t>≪</a:t>
            </a:r>
            <a:r>
              <a:rPr lang="en-AU" dirty="0" smtClean="0"/>
              <a:t> D)?</a:t>
            </a:r>
          </a:p>
          <a:p>
            <a:pPr>
              <a:spcBef>
                <a:spcPts val="1800"/>
              </a:spcBef>
            </a:pPr>
            <a:r>
              <a:rPr lang="en-AU" dirty="0" smtClean="0"/>
              <a:t>A </a:t>
            </a:r>
            <a:r>
              <a:rPr lang="en-AU" b="1" dirty="0" smtClean="0"/>
              <a:t>topic</a:t>
            </a:r>
            <a:r>
              <a:rPr lang="en-AU" dirty="0" smtClean="0"/>
              <a:t> is nothing else than a specific frequency distribution over the vocabulary</a:t>
            </a:r>
          </a:p>
          <a:p>
            <a:pPr lvl="1">
              <a:spcBef>
                <a:spcPts val="1800"/>
              </a:spcBef>
            </a:pPr>
            <a:r>
              <a:rPr lang="en-AU" dirty="0" smtClean="0"/>
              <a:t>for instance, for topic “</a:t>
            </a:r>
            <a:r>
              <a:rPr lang="en-AU" b="1" dirty="0" smtClean="0">
                <a:solidFill>
                  <a:srgbClr val="FF0000"/>
                </a:solidFill>
              </a:rPr>
              <a:t>cricket</a:t>
            </a:r>
            <a:r>
              <a:rPr lang="en-AU" dirty="0" smtClean="0"/>
              <a:t>”, words such as “</a:t>
            </a:r>
            <a:r>
              <a:rPr lang="en-AU" dirty="0" smtClean="0">
                <a:solidFill>
                  <a:srgbClr val="FF0000"/>
                </a:solidFill>
              </a:rPr>
              <a:t>stumps</a:t>
            </a:r>
            <a:r>
              <a:rPr lang="en-AU" dirty="0" smtClean="0"/>
              <a:t>”, “</a:t>
            </a:r>
            <a:r>
              <a:rPr lang="en-AU" dirty="0" smtClean="0">
                <a:solidFill>
                  <a:srgbClr val="FF0000"/>
                </a:solidFill>
              </a:rPr>
              <a:t>wicket</a:t>
            </a:r>
            <a:r>
              <a:rPr lang="en-AU" dirty="0" smtClean="0"/>
              <a:t>”, “</a:t>
            </a:r>
            <a:r>
              <a:rPr lang="en-AU" dirty="0" smtClean="0">
                <a:solidFill>
                  <a:srgbClr val="FF0000"/>
                </a:solidFill>
              </a:rPr>
              <a:t>lbw</a:t>
            </a:r>
            <a:r>
              <a:rPr lang="en-AU" dirty="0" smtClean="0"/>
              <a:t>” </a:t>
            </a:r>
            <a:r>
              <a:rPr lang="en-AU" dirty="0" err="1" smtClean="0"/>
              <a:t>etc</a:t>
            </a:r>
            <a:r>
              <a:rPr lang="en-AU" dirty="0" smtClean="0"/>
              <a:t> would have high frequencies, but nearly zero in other topics;</a:t>
            </a:r>
          </a:p>
          <a:p>
            <a:pPr lvl="1">
              <a:spcBef>
                <a:spcPts val="1800"/>
              </a:spcBef>
            </a:pPr>
            <a:r>
              <a:rPr lang="en-AU" dirty="0"/>
              <a:t>n</a:t>
            </a:r>
            <a:r>
              <a:rPr lang="en-AU" dirty="0" smtClean="0"/>
              <a:t>ote that the </a:t>
            </a:r>
            <a:r>
              <a:rPr lang="en-AU" dirty="0" err="1" smtClean="0"/>
              <a:t>word</a:t>
            </a:r>
            <a:r>
              <a:rPr lang="en-AU" dirty="0" err="1" smtClean="0">
                <a:sym typeface="Symbol" panose="05050102010706020507" pitchFamily="18" charset="2"/>
              </a:rPr>
              <a:t></a:t>
            </a:r>
            <a:r>
              <a:rPr lang="en-AU" dirty="0" err="1" smtClean="0"/>
              <a:t>topic</a:t>
            </a:r>
            <a:r>
              <a:rPr lang="en-AU" dirty="0" smtClean="0"/>
              <a:t> correspondence is not trivial since words such as “bye”, “bat”, “bail”, “over” </a:t>
            </a:r>
            <a:r>
              <a:rPr lang="en-AU" dirty="0" err="1" smtClean="0"/>
              <a:t>etc</a:t>
            </a:r>
            <a:r>
              <a:rPr lang="en-AU" dirty="0" smtClean="0"/>
              <a:t> would have possibly high frequencies in multiple topics</a:t>
            </a:r>
          </a:p>
        </p:txBody>
      </p:sp>
    </p:spTree>
    <p:extLst>
      <p:ext uri="{BB962C8B-B14F-4D97-AF65-F5344CB8AC3E}">
        <p14:creationId xmlns:p14="http://schemas.microsoft.com/office/powerpoint/2010/main" val="328687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r>
              <a:rPr lang="en-AU" dirty="0" smtClean="0"/>
              <a:t>Topic modelling as matrix factorisation</a:t>
            </a:r>
            <a:endParaRPr lang="en-AU" dirty="0"/>
          </a:p>
        </p:txBody>
      </p:sp>
      <p:grpSp>
        <p:nvGrpSpPr>
          <p:cNvPr id="2" name="Group 1"/>
          <p:cNvGrpSpPr/>
          <p:nvPr/>
        </p:nvGrpSpPr>
        <p:grpSpPr>
          <a:xfrm>
            <a:off x="609600" y="1828800"/>
            <a:ext cx="7620000" cy="3697200"/>
            <a:chOff x="609600" y="1828800"/>
            <a:chExt cx="7620000" cy="3697200"/>
          </a:xfrm>
        </p:grpSpPr>
        <p:sp>
          <p:nvSpPr>
            <p:cNvPr id="7" name="Rectangle 6"/>
            <p:cNvSpPr/>
            <p:nvPr/>
          </p:nvSpPr>
          <p:spPr>
            <a:xfrm>
              <a:off x="1066800" y="2286000"/>
              <a:ext cx="2160000" cy="3240000"/>
            </a:xfrm>
            <a:prstGeom prst="rect">
              <a:avLst/>
            </a:prstGeom>
            <a:pattFill prst="pct5">
              <a:fgClr>
                <a:schemeClr val="bg2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3581400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dirty="0" smtClean="0">
                  <a:latin typeface="+mn-lt"/>
                </a:rPr>
                <a:t>V</a:t>
              </a:r>
              <a:endParaRPr lang="en-AU" sz="2000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81200" y="1828800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dirty="0" smtClean="0">
                  <a:latin typeface="+mn-lt"/>
                </a:rPr>
                <a:t>D</a:t>
              </a:r>
              <a:endParaRPr lang="en-AU" sz="2000" dirty="0">
                <a:latin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09700" y="3458289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 smtClean="0">
                  <a:latin typeface="+mn-lt"/>
                </a:rPr>
                <a:t>term-document</a:t>
              </a:r>
              <a:endParaRPr lang="en-AU" sz="1800" dirty="0">
                <a:latin typeface="+mn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29000" y="3581400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dirty="0" smtClean="0">
                  <a:latin typeface="+mn-lt"/>
                </a:rPr>
                <a:t>=</a:t>
              </a:r>
              <a:endParaRPr lang="en-AU" sz="2000" dirty="0">
                <a:latin typeface="+mn-l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81600" y="2286000"/>
              <a:ext cx="900000" cy="3240000"/>
            </a:xfrm>
            <a:prstGeom prst="rect">
              <a:avLst/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10000" y="3581400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dirty="0" smtClean="0">
                  <a:latin typeface="+mn-lt"/>
                </a:rPr>
                <a:t>V</a:t>
              </a:r>
              <a:endParaRPr lang="en-AU" sz="20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86400" y="1828800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dirty="0" smtClean="0">
                  <a:latin typeface="+mn-lt"/>
                </a:rPr>
                <a:t>T</a:t>
              </a:r>
              <a:endParaRPr lang="en-AU" sz="2000" dirty="0"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95900" y="3458289"/>
              <a:ext cx="723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 smtClean="0">
                  <a:latin typeface="+mn-lt"/>
                </a:rPr>
                <a:t>term-topic</a:t>
              </a:r>
              <a:endParaRPr lang="en-AU" sz="1800" dirty="0">
                <a:latin typeface="+mn-l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69600" y="3352800"/>
              <a:ext cx="2160000" cy="900000"/>
            </a:xfrm>
            <a:prstGeom prst="rect">
              <a:avLst/>
            </a:prstGeom>
            <a:pattFill prst="pct5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38800" y="3581400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dirty="0" smtClean="0">
                  <a:latin typeface="+mn-lt"/>
                </a:rPr>
                <a:t>T</a:t>
              </a:r>
              <a:endParaRPr lang="en-AU" sz="2000" dirty="0">
                <a:latin typeface="+mn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34200" y="2895600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dirty="0" smtClean="0">
                  <a:latin typeface="+mn-lt"/>
                </a:rPr>
                <a:t>D</a:t>
              </a:r>
              <a:endParaRPr lang="en-AU" sz="2000" dirty="0">
                <a:latin typeface="+mn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77000" y="3468469"/>
              <a:ext cx="1409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 smtClean="0">
                  <a:latin typeface="+mn-lt"/>
                </a:rPr>
                <a:t>topic-document</a:t>
              </a:r>
              <a:endParaRPr lang="en-AU" sz="1800" dirty="0">
                <a:latin typeface="+mn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34000" y="3562290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dirty="0" smtClean="0">
                  <a:latin typeface="+mn-lt"/>
                </a:rPr>
                <a:t>x</a:t>
              </a:r>
              <a:endParaRPr lang="en-AU" sz="20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475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Topic modelling: a schematic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28800"/>
            <a:ext cx="7848601" cy="4431983"/>
          </a:xfrm>
        </p:spPr>
        <p:txBody>
          <a:bodyPr wrap="square">
            <a:spAutoFit/>
          </a:bodyPr>
          <a:lstStyle/>
          <a:p>
            <a:r>
              <a:rPr lang="en-AU" sz="2800" dirty="0" smtClean="0"/>
              <a:t>Given a document collection, break it down into the </a:t>
            </a:r>
            <a:r>
              <a:rPr lang="en-AU" sz="2800" b="1" dirty="0" smtClean="0"/>
              <a:t>term-topic</a:t>
            </a:r>
            <a:r>
              <a:rPr lang="en-AU" sz="2800" dirty="0" smtClean="0"/>
              <a:t> and </a:t>
            </a:r>
            <a:r>
              <a:rPr lang="en-AU" sz="2800" b="1" dirty="0" smtClean="0"/>
              <a:t>topic-document</a:t>
            </a:r>
            <a:r>
              <a:rPr lang="en-AU" sz="2800" dirty="0" smtClean="0"/>
              <a:t> matrices</a:t>
            </a:r>
          </a:p>
          <a:p>
            <a:pPr>
              <a:spcBef>
                <a:spcPts val="1800"/>
              </a:spcBef>
            </a:pPr>
            <a:r>
              <a:rPr lang="en-AU" sz="2800" dirty="0" smtClean="0"/>
              <a:t>The </a:t>
            </a:r>
            <a:r>
              <a:rPr lang="en-AU" sz="2800" b="1" dirty="0" smtClean="0"/>
              <a:t>term-topic matrix</a:t>
            </a:r>
            <a:r>
              <a:rPr lang="en-AU" sz="2800" dirty="0" smtClean="0"/>
              <a:t> gives you an idea of the overall collection</a:t>
            </a:r>
          </a:p>
          <a:p>
            <a:pPr>
              <a:spcBef>
                <a:spcPts val="1800"/>
              </a:spcBef>
            </a:pPr>
            <a:r>
              <a:rPr lang="en-AU" sz="2800" dirty="0" smtClean="0"/>
              <a:t>Each </a:t>
            </a:r>
            <a:r>
              <a:rPr lang="en-AU" sz="2800" b="1" dirty="0" smtClean="0"/>
              <a:t>topic-document vector</a:t>
            </a:r>
            <a:r>
              <a:rPr lang="en-AU" sz="2800" dirty="0" smtClean="0"/>
              <a:t> gives you an idea of the individual document and can be used as a feature vector to classify the document</a:t>
            </a:r>
            <a:endParaRPr lang="en-A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8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Example: classification based on topics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grpSp>
        <p:nvGrpSpPr>
          <p:cNvPr id="24" name="Group 5"/>
          <p:cNvGrpSpPr>
            <a:grpSpLocks/>
          </p:cNvGrpSpPr>
          <p:nvPr/>
        </p:nvGrpSpPr>
        <p:grpSpPr bwMode="auto">
          <a:xfrm>
            <a:off x="457200" y="2362200"/>
            <a:ext cx="7772400" cy="2970213"/>
            <a:chOff x="457200" y="2362200"/>
            <a:chExt cx="7772400" cy="2970512"/>
          </a:xfrm>
        </p:grpSpPr>
        <p:pic>
          <p:nvPicPr>
            <p:cNvPr id="25" name="Picture 2" descr="Image result for document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500" y="2362200"/>
              <a:ext cx="9906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457200" y="3592637"/>
              <a:ext cx="2035175" cy="92243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AU" sz="1800" dirty="0">
                  <a:latin typeface="+mn-lt"/>
                </a:rPr>
                <a:t>text from a phone call with an insurance client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43200" y="2479687"/>
              <a:ext cx="1524000" cy="7700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AU" sz="2200" b="1" dirty="0">
                  <a:solidFill>
                    <a:srgbClr val="FF0000"/>
                  </a:solidFill>
                  <a:latin typeface="+mn-lt"/>
                </a:rPr>
                <a:t>topic modelling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67000" y="2362200"/>
              <a:ext cx="1676400" cy="106690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43450" y="2622576"/>
              <a:ext cx="1200150" cy="6461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AU" sz="1800" dirty="0">
                  <a:latin typeface="+mn-lt"/>
                </a:rPr>
                <a:t>extracted topics</a:t>
              </a:r>
            </a:p>
          </p:txBody>
        </p:sp>
        <p:cxnSp>
          <p:nvCxnSpPr>
            <p:cNvPr id="33" name="Straight Arrow Connector 32"/>
            <p:cNvCxnSpPr>
              <a:stCxn id="25" idx="3"/>
            </p:cNvCxnSpPr>
            <p:nvPr/>
          </p:nvCxnSpPr>
          <p:spPr>
            <a:xfrm>
              <a:off x="1943100" y="2857550"/>
              <a:ext cx="6477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4419600" y="2838498"/>
              <a:ext cx="3238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5916613" y="2838498"/>
              <a:ext cx="3238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14"/>
            <p:cNvGrpSpPr>
              <a:grpSpLocks/>
            </p:cNvGrpSpPr>
            <p:nvPr/>
          </p:nvGrpSpPr>
          <p:grpSpPr bwMode="auto">
            <a:xfrm>
              <a:off x="6317343" y="2369591"/>
              <a:ext cx="1531257" cy="990600"/>
              <a:chOff x="3124200" y="2209800"/>
              <a:chExt cx="1531257" cy="990600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3131457" y="2451672"/>
                <a:ext cx="1524000" cy="43025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AU" sz="2200" b="1" dirty="0">
                    <a:solidFill>
                      <a:srgbClr val="FF0000"/>
                    </a:solidFill>
                    <a:latin typeface="+mn-lt"/>
                  </a:rPr>
                  <a:t>classifier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123520" y="2210348"/>
                <a:ext cx="1524000" cy="9907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AU"/>
              </a:p>
            </p:txBody>
          </p:sp>
        </p:grpSp>
        <p:cxnSp>
          <p:nvCxnSpPr>
            <p:cNvPr id="37" name="Straight Arrow Connector 36"/>
            <p:cNvCxnSpPr/>
            <p:nvPr/>
          </p:nvCxnSpPr>
          <p:spPr>
            <a:xfrm flipH="1">
              <a:off x="4637088" y="3429107"/>
              <a:ext cx="2220912" cy="12161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7239000" y="3429107"/>
              <a:ext cx="76200" cy="11097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532188" y="4686534"/>
              <a:ext cx="1828800" cy="6461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AU" sz="1800" dirty="0">
                  <a:latin typeface="+mn-lt"/>
                </a:rPr>
                <a:t>“will return to work”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400800" y="4515067"/>
              <a:ext cx="1828800" cy="6461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AU" sz="1800" dirty="0">
                  <a:latin typeface="+mn-lt"/>
                </a:rPr>
                <a:t>“won’t return to work”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812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r>
              <a:rPr lang="en-AU" altLang="en-US" smtClean="0"/>
              <a:t>NLP: a profusion of data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755775"/>
            <a:ext cx="8229600" cy="4416425"/>
          </a:xfrm>
        </p:spPr>
        <p:txBody>
          <a:bodyPr/>
          <a:lstStyle/>
          <a:p>
            <a:r>
              <a:rPr lang="en-AU" altLang="en-US" sz="2800" smtClean="0"/>
              <a:t>NLP data come from:</a:t>
            </a:r>
          </a:p>
          <a:p>
            <a:pPr lvl="1">
              <a:spcBef>
                <a:spcPts val="1800"/>
              </a:spcBef>
            </a:pPr>
            <a:r>
              <a:rPr lang="en-AU" altLang="en-US" sz="2800" smtClean="0"/>
              <a:t>documents within an organisation</a:t>
            </a:r>
          </a:p>
          <a:p>
            <a:pPr lvl="1">
              <a:spcBef>
                <a:spcPts val="1200"/>
              </a:spcBef>
            </a:pPr>
            <a:r>
              <a:rPr lang="en-AU" altLang="en-US" sz="2800" smtClean="0"/>
              <a:t>web pages</a:t>
            </a:r>
          </a:p>
          <a:p>
            <a:pPr lvl="1">
              <a:spcBef>
                <a:spcPts val="1200"/>
              </a:spcBef>
            </a:pPr>
            <a:r>
              <a:rPr lang="en-AU" altLang="en-US" sz="2800" smtClean="0"/>
              <a:t>social media</a:t>
            </a:r>
          </a:p>
          <a:p>
            <a:pPr lvl="1">
              <a:spcBef>
                <a:spcPts val="1200"/>
              </a:spcBef>
            </a:pPr>
            <a:r>
              <a:rPr lang="en-AU" altLang="en-US" sz="2800" smtClean="0"/>
              <a:t>publications, news, media transcripts</a:t>
            </a:r>
          </a:p>
          <a:p>
            <a:r>
              <a:rPr lang="en-AU" altLang="en-US" sz="2800" smtClean="0"/>
              <a:t>All languages (+ automated translations)</a:t>
            </a:r>
          </a:p>
          <a:p>
            <a:r>
              <a:rPr lang="en-AU" altLang="en-US" sz="2800" smtClean="0"/>
              <a:t>Speech-to-text (Siri, Alexa, Cortana etc) </a:t>
            </a:r>
          </a:p>
        </p:txBody>
      </p:sp>
    </p:spTree>
    <p:extLst>
      <p:ext uri="{BB962C8B-B14F-4D97-AF65-F5344CB8AC3E}">
        <p14:creationId xmlns:p14="http://schemas.microsoft.com/office/powerpoint/2010/main" val="253460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Topic models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78259"/>
          </a:xfrm>
        </p:spPr>
        <p:txBody>
          <a:bodyPr/>
          <a:lstStyle/>
          <a:p>
            <a:r>
              <a:rPr lang="en-AU" sz="2400" dirty="0" smtClean="0"/>
              <a:t>The model we have described is called </a:t>
            </a:r>
            <a:r>
              <a:rPr lang="en-AU" sz="2400" i="1" dirty="0" smtClean="0"/>
              <a:t>latent semantic indexing</a:t>
            </a:r>
            <a:r>
              <a:rPr lang="en-AU" sz="2400" dirty="0" smtClean="0"/>
              <a:t> (Hoffmann, 1999)</a:t>
            </a:r>
          </a:p>
          <a:p>
            <a:pPr>
              <a:spcBef>
                <a:spcPts val="1800"/>
              </a:spcBef>
            </a:pPr>
            <a:r>
              <a:rPr lang="en-AU" sz="2400" b="1" dirty="0" smtClean="0"/>
              <a:t>Latent </a:t>
            </a:r>
            <a:r>
              <a:rPr lang="en-AU" sz="2400" b="1" dirty="0" err="1" smtClean="0"/>
              <a:t>Dirichlet</a:t>
            </a:r>
            <a:r>
              <a:rPr lang="en-AU" sz="2400" b="1" dirty="0" smtClean="0"/>
              <a:t> allocation</a:t>
            </a:r>
            <a:r>
              <a:rPr lang="en-AU" sz="2400" dirty="0" smtClean="0"/>
              <a:t> (LDA) adds a probabilistic modelling which brings a number of advantages; </a:t>
            </a:r>
            <a:r>
              <a:rPr lang="en-AU" sz="2400" u="sng" dirty="0" smtClean="0"/>
              <a:t>almost universally used</a:t>
            </a:r>
          </a:p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AU" sz="2400" dirty="0" smtClean="0"/>
              <a:t>Available in popular packages such as </a:t>
            </a:r>
            <a:r>
              <a:rPr lang="en-AU" sz="2400" dirty="0" err="1" smtClean="0"/>
              <a:t>scikit</a:t>
            </a:r>
            <a:r>
              <a:rPr lang="en-AU" sz="2400" dirty="0" smtClean="0"/>
              <a:t>-learn, </a:t>
            </a:r>
            <a:r>
              <a:rPr lang="en-AU" sz="2400" dirty="0" err="1" smtClean="0"/>
              <a:t>gensim</a:t>
            </a:r>
            <a:r>
              <a:rPr lang="en-AU" sz="2400" dirty="0" smtClean="0"/>
              <a:t> </a:t>
            </a:r>
            <a:r>
              <a:rPr lang="en-AU" sz="2400" dirty="0" err="1" smtClean="0"/>
              <a:t>etc</a:t>
            </a:r>
            <a:r>
              <a:rPr lang="en-AU" sz="2400" dirty="0" smtClean="0"/>
              <a:t>; e.g.:</a:t>
            </a:r>
          </a:p>
          <a:p>
            <a:pPr marL="360363" indent="0">
              <a:spcBef>
                <a:spcPts val="0"/>
              </a:spcBef>
              <a:buNone/>
            </a:pP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sklearn.decomposition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A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LatentDirichletAllocation</a:t>
            </a:r>
            <a:endParaRPr lang="en-A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363" indent="0">
              <a:spcBef>
                <a:spcPts val="0"/>
              </a:spcBef>
              <a:buNone/>
            </a:pPr>
            <a:r>
              <a:rPr lang="en-AU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360363" indent="0">
              <a:spcBef>
                <a:spcPts val="0"/>
              </a:spcBef>
              <a:buNone/>
            </a:pPr>
            <a:r>
              <a:rPr lang="en-A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lda</a:t>
            </a: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LatentDirichletAllocation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n_components</a:t>
            </a: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AU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60363" indent="0">
              <a:spcBef>
                <a:spcPts val="0"/>
              </a:spcBef>
              <a:buNone/>
            </a:pPr>
            <a:r>
              <a:rPr lang="en-A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lda.fit</a:t>
            </a: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A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800"/>
              </a:spcBef>
            </a:pPr>
            <a:r>
              <a:rPr lang="en-AU" sz="2400" dirty="0" smtClean="0"/>
              <a:t>The </a:t>
            </a:r>
            <a:r>
              <a:rPr lang="en-AU" sz="2400" i="1" dirty="0" smtClean="0"/>
              <a:t>number of topics</a:t>
            </a:r>
            <a:r>
              <a:rPr lang="en-AU" sz="2400" dirty="0" smtClean="0"/>
              <a:t> is typically chosen with heuristics</a:t>
            </a:r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r>
              <a:rPr lang="en-AU" dirty="0" smtClean="0"/>
              <a:t>How to become an NLP developer </a:t>
            </a:r>
            <a:r>
              <a:rPr lang="en-AU" dirty="0" smtClean="0">
                <a:sym typeface="Wingdings" panose="05000000000000000000" pitchFamily="2" charset="2"/>
              </a:rPr>
              <a:t></a:t>
            </a:r>
            <a:r>
              <a:rPr lang="en-AU" dirty="0" smtClean="0"/>
              <a:t>  </a:t>
            </a:r>
            <a:endParaRPr lang="en-AU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016484"/>
          </a:xfrm>
        </p:spPr>
        <p:txBody>
          <a:bodyPr/>
          <a:lstStyle/>
          <a:p>
            <a:r>
              <a:rPr lang="en-AU" dirty="0" smtClean="0"/>
              <a:t>Learn fundamentals of NLP and machine learning</a:t>
            </a:r>
          </a:p>
          <a:p>
            <a:r>
              <a:rPr lang="en-AU" dirty="0" smtClean="0"/>
              <a:t>Learn Python, including </a:t>
            </a:r>
            <a:r>
              <a:rPr lang="en-AU" dirty="0" err="1" smtClean="0"/>
              <a:t>NumPy</a:t>
            </a:r>
            <a:r>
              <a:rPr lang="en-AU" dirty="0" smtClean="0"/>
              <a:t> </a:t>
            </a:r>
            <a:r>
              <a:rPr lang="en-AU" smtClean="0"/>
              <a:t>and pandas</a:t>
            </a:r>
            <a:endParaRPr lang="en-AU" dirty="0" smtClean="0"/>
          </a:p>
          <a:p>
            <a:r>
              <a:rPr lang="en-AU" dirty="0" smtClean="0"/>
              <a:t>Learn traditional NLP libraries such as NLTK and </a:t>
            </a:r>
            <a:r>
              <a:rPr lang="en-AU" dirty="0" err="1" smtClean="0"/>
              <a:t>Gensim</a:t>
            </a:r>
            <a:endParaRPr lang="en-AU" dirty="0" smtClean="0"/>
          </a:p>
          <a:p>
            <a:r>
              <a:rPr lang="en-AU" dirty="0" smtClean="0"/>
              <a:t>Step up to a deep learning environment: </a:t>
            </a:r>
            <a:r>
              <a:rPr lang="en-AU" dirty="0" err="1" smtClean="0"/>
              <a:t>PyTorch</a:t>
            </a:r>
            <a:r>
              <a:rPr lang="en-AU" dirty="0" smtClean="0"/>
              <a:t>/Lightning, </a:t>
            </a:r>
            <a:r>
              <a:rPr lang="en-AU" dirty="0" err="1" smtClean="0"/>
              <a:t>TensorFlow</a:t>
            </a:r>
            <a:r>
              <a:rPr lang="en-AU" dirty="0" smtClean="0"/>
              <a:t>/</a:t>
            </a:r>
            <a:r>
              <a:rPr lang="en-AU" dirty="0" err="1" smtClean="0"/>
              <a:t>Keras</a:t>
            </a:r>
            <a:endParaRPr lang="en-AU" dirty="0" smtClean="0"/>
          </a:p>
          <a:p>
            <a:r>
              <a:rPr lang="en-AU" dirty="0" smtClean="0"/>
              <a:t>Learn all the tools of this trade, including AWS </a:t>
            </a:r>
            <a:r>
              <a:rPr lang="en-AU" dirty="0" err="1" smtClean="0"/>
              <a:t>etc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49545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53400" cy="4616648"/>
          </a:xfrm>
        </p:spPr>
        <p:txBody>
          <a:bodyPr/>
          <a:lstStyle/>
          <a:p>
            <a:r>
              <a:rPr lang="en-AU" sz="2800" dirty="0" smtClean="0"/>
              <a:t>NLP is one of the most prominent components of the current </a:t>
            </a:r>
            <a:r>
              <a:rPr lang="en-AU" sz="2800" b="1" dirty="0" smtClean="0"/>
              <a:t>AI “revolution”</a:t>
            </a:r>
          </a:p>
          <a:p>
            <a:r>
              <a:rPr lang="en-AU" sz="2800" dirty="0" smtClean="0"/>
              <a:t>It addresses many, diverse tasks all the way up from </a:t>
            </a:r>
            <a:r>
              <a:rPr lang="en-AU" sz="2800" b="1" dirty="0" smtClean="0"/>
              <a:t>simple text tagging</a:t>
            </a:r>
            <a:r>
              <a:rPr lang="en-AU" sz="2800" dirty="0" smtClean="0"/>
              <a:t> to </a:t>
            </a:r>
            <a:r>
              <a:rPr lang="en-AU" sz="2800" b="1" dirty="0" err="1" smtClean="0"/>
              <a:t>chatbots</a:t>
            </a:r>
            <a:endParaRPr lang="en-AU" sz="2800" b="1" dirty="0" smtClean="0"/>
          </a:p>
          <a:p>
            <a:r>
              <a:rPr lang="en-AU" sz="2800" dirty="0" smtClean="0"/>
              <a:t>It is increasingly exploiting </a:t>
            </a:r>
            <a:r>
              <a:rPr lang="en-AU" sz="2800" b="1" dirty="0" smtClean="0"/>
              <a:t>machine learning</a:t>
            </a:r>
            <a:r>
              <a:rPr lang="en-AU" sz="2800" dirty="0" smtClean="0"/>
              <a:t> and the burgeoning amount of </a:t>
            </a:r>
            <a:r>
              <a:rPr lang="en-AU" sz="2800" b="1" dirty="0" smtClean="0"/>
              <a:t>digital language resources</a:t>
            </a:r>
          </a:p>
          <a:p>
            <a:r>
              <a:rPr lang="en-AU" sz="2800" dirty="0" smtClean="0"/>
              <a:t>Pervasive application </a:t>
            </a:r>
            <a:r>
              <a:rPr lang="en-AU" sz="2800" b="1" dirty="0" smtClean="0"/>
              <a:t>in many fields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4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Some useful references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664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AU" sz="1800" dirty="0" smtClean="0"/>
              <a:t>Chris Manning, CS224n Natural Language </a:t>
            </a:r>
            <a:r>
              <a:rPr lang="en-AU" sz="1800" dirty="0"/>
              <a:t>Processing with Deep </a:t>
            </a:r>
            <a:r>
              <a:rPr lang="en-AU" sz="1800" dirty="0" smtClean="0"/>
              <a:t>Learning, Stanford University</a:t>
            </a:r>
          </a:p>
          <a:p>
            <a:pPr lvl="1"/>
            <a:r>
              <a:rPr lang="en-AU" sz="1800" dirty="0" smtClean="0"/>
              <a:t>possibly </a:t>
            </a:r>
            <a:r>
              <a:rPr lang="en-AU" sz="1800" b="1" dirty="0" smtClean="0"/>
              <a:t>THE</a:t>
            </a:r>
            <a:r>
              <a:rPr lang="en-AU" sz="1800" dirty="0" smtClean="0"/>
              <a:t> NLP online course</a:t>
            </a:r>
          </a:p>
          <a:p>
            <a:pPr>
              <a:spcBef>
                <a:spcPts val="1200"/>
              </a:spcBef>
            </a:pPr>
            <a:r>
              <a:rPr lang="nl-NL" sz="1800" dirty="0" smtClean="0"/>
              <a:t>S. </a:t>
            </a:r>
            <a:r>
              <a:rPr lang="nl-NL" sz="1800" dirty="0"/>
              <a:t>Bird, </a:t>
            </a:r>
            <a:r>
              <a:rPr lang="nl-NL" sz="1800" dirty="0" smtClean="0"/>
              <a:t>E. </a:t>
            </a:r>
            <a:r>
              <a:rPr lang="nl-NL" sz="1800" dirty="0"/>
              <a:t>Klein, and </a:t>
            </a:r>
            <a:r>
              <a:rPr lang="nl-NL" sz="1800" dirty="0" smtClean="0"/>
              <a:t>E. Loper, </a:t>
            </a:r>
            <a:r>
              <a:rPr lang="en-AU" sz="1800" dirty="0" smtClean="0"/>
              <a:t>Natural </a:t>
            </a:r>
            <a:r>
              <a:rPr lang="en-AU" sz="1800" dirty="0"/>
              <a:t>Language Toolkit https://www.nltk.org/index.html, http://www.nltk.org/book/</a:t>
            </a:r>
            <a:endParaRPr lang="en-AU" sz="1800" dirty="0" smtClean="0"/>
          </a:p>
          <a:p>
            <a:pPr lvl="1"/>
            <a:r>
              <a:rPr lang="en-AU" sz="1800" dirty="0"/>
              <a:t>a </a:t>
            </a:r>
            <a:r>
              <a:rPr lang="en-AU" sz="1800" dirty="0" smtClean="0"/>
              <a:t>famous library </a:t>
            </a:r>
            <a:r>
              <a:rPr lang="en-AU" sz="1800" dirty="0"/>
              <a:t>for building </a:t>
            </a:r>
            <a:r>
              <a:rPr lang="en-AU" sz="1800" dirty="0" smtClean="0"/>
              <a:t>NLP programs in Python</a:t>
            </a:r>
            <a:endParaRPr lang="en-AU" sz="1800" dirty="0"/>
          </a:p>
          <a:p>
            <a:pPr>
              <a:spcBef>
                <a:spcPts val="1200"/>
              </a:spcBef>
            </a:pPr>
            <a:r>
              <a:rPr lang="en-AU" sz="1800" dirty="0" smtClean="0"/>
              <a:t>D. </a:t>
            </a:r>
            <a:r>
              <a:rPr lang="en-AU" sz="1800" dirty="0" err="1" smtClean="0"/>
              <a:t>Jurafsky</a:t>
            </a:r>
            <a:r>
              <a:rPr lang="en-AU" sz="1800" dirty="0" smtClean="0"/>
              <a:t>, J. Martin, </a:t>
            </a:r>
            <a:r>
              <a:rPr lang="en-AU" sz="1800" dirty="0"/>
              <a:t>Dialog Systems and </a:t>
            </a:r>
            <a:r>
              <a:rPr lang="en-AU" sz="1800" dirty="0" err="1" smtClean="0"/>
              <a:t>Chatbots</a:t>
            </a:r>
            <a:r>
              <a:rPr lang="en-AU" sz="1800" dirty="0"/>
              <a:t>, Speech and Language </a:t>
            </a:r>
            <a:r>
              <a:rPr lang="en-AU" sz="1800" dirty="0" smtClean="0"/>
              <a:t>Processing, third edition draft, 2017</a:t>
            </a:r>
          </a:p>
          <a:p>
            <a:pPr>
              <a:spcBef>
                <a:spcPts val="1200"/>
              </a:spcBef>
            </a:pPr>
            <a:r>
              <a:rPr lang="en-AU" sz="1800" dirty="0"/>
              <a:t>Various authors, Google's Neural Machine Translation System: Bridging the Gap between Human and Machine </a:t>
            </a:r>
            <a:r>
              <a:rPr lang="en-AU" sz="1800" dirty="0" smtClean="0"/>
              <a:t>Translation, </a:t>
            </a:r>
            <a:r>
              <a:rPr lang="en-AU" sz="1800" dirty="0" err="1" smtClean="0"/>
              <a:t>arXiv</a:t>
            </a:r>
            <a:r>
              <a:rPr lang="en-AU" sz="1800" dirty="0" smtClean="0"/>
              <a:t>, 2016</a:t>
            </a:r>
          </a:p>
          <a:p>
            <a:pPr>
              <a:spcBef>
                <a:spcPts val="1200"/>
              </a:spcBef>
            </a:pPr>
            <a:r>
              <a:rPr lang="en-AU" sz="1800" dirty="0" smtClean="0"/>
              <a:t>V. </a:t>
            </a:r>
            <a:r>
              <a:rPr lang="en-AU" sz="1800" dirty="0"/>
              <a:t>Yadav, </a:t>
            </a:r>
            <a:r>
              <a:rPr lang="en-AU" sz="1800" dirty="0" smtClean="0"/>
              <a:t>S. </a:t>
            </a:r>
            <a:r>
              <a:rPr lang="en-AU" sz="1800" dirty="0" err="1" smtClean="0"/>
              <a:t>Bethard</a:t>
            </a:r>
            <a:r>
              <a:rPr lang="en-AU" sz="1800" dirty="0" smtClean="0"/>
              <a:t>, A </a:t>
            </a:r>
            <a:r>
              <a:rPr lang="en-AU" sz="1800" dirty="0"/>
              <a:t>Survey on Recent Advances in Named Entity Recognition from Deep Learning </a:t>
            </a:r>
            <a:r>
              <a:rPr lang="en-AU" sz="1800" dirty="0" smtClean="0"/>
              <a:t>Models, </a:t>
            </a:r>
            <a:r>
              <a:rPr lang="en-AU" sz="1800" dirty="0"/>
              <a:t>COLING 2018: 2145-2158</a:t>
            </a:r>
          </a:p>
          <a:p>
            <a:pPr>
              <a:spcBef>
                <a:spcPts val="1200"/>
              </a:spcBef>
            </a:pPr>
            <a:r>
              <a:rPr lang="en-AU" sz="1800" dirty="0" smtClean="0"/>
              <a:t>D. </a:t>
            </a:r>
            <a:r>
              <a:rPr lang="en-AU" sz="1800" dirty="0"/>
              <a:t>M. </a:t>
            </a:r>
            <a:r>
              <a:rPr lang="en-AU" sz="1800" dirty="0" err="1"/>
              <a:t>Blei</a:t>
            </a:r>
            <a:r>
              <a:rPr lang="en-AU" sz="1800" dirty="0"/>
              <a:t>, </a:t>
            </a:r>
            <a:r>
              <a:rPr lang="en-AU" sz="1800" dirty="0" smtClean="0"/>
              <a:t>A. Y</a:t>
            </a:r>
            <a:r>
              <a:rPr lang="en-AU" sz="1800" dirty="0"/>
              <a:t>. Ng, </a:t>
            </a:r>
            <a:r>
              <a:rPr lang="en-AU" sz="1800" dirty="0" smtClean="0"/>
              <a:t>M. </a:t>
            </a:r>
            <a:r>
              <a:rPr lang="en-AU" sz="1800" dirty="0"/>
              <a:t>I. </a:t>
            </a:r>
            <a:r>
              <a:rPr lang="en-AU" sz="1800" dirty="0" smtClean="0"/>
              <a:t>Jordan, Latent </a:t>
            </a:r>
            <a:r>
              <a:rPr lang="en-AU" sz="1800" dirty="0" err="1"/>
              <a:t>Dirichlet</a:t>
            </a:r>
            <a:r>
              <a:rPr lang="en-AU" sz="1800" dirty="0"/>
              <a:t> </a:t>
            </a:r>
            <a:r>
              <a:rPr lang="en-AU" sz="1800" dirty="0" smtClean="0"/>
              <a:t>Allocation, JMLR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3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Thank you all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3148"/>
            <a:ext cx="8229600" cy="3893374"/>
          </a:xfrm>
        </p:spPr>
        <p:txBody>
          <a:bodyPr/>
          <a:lstStyle/>
          <a:p>
            <a:r>
              <a:rPr lang="en-AU" sz="2600" dirty="0" smtClean="0"/>
              <a:t>Thank you all very much </a:t>
            </a:r>
            <a:r>
              <a:rPr lang="en-AU" sz="2600" smtClean="0"/>
              <a:t>for </a:t>
            </a:r>
            <a:r>
              <a:rPr lang="en-AU" sz="2600" smtClean="0"/>
              <a:t>listening!</a:t>
            </a:r>
            <a:endParaRPr lang="en-AU" sz="2600" dirty="0" smtClean="0"/>
          </a:p>
          <a:p>
            <a:r>
              <a:rPr lang="en-AU" sz="2600" dirty="0" smtClean="0"/>
              <a:t>I hope this lecture will provide you with a good guidance for your first steps in NLP</a:t>
            </a:r>
          </a:p>
          <a:p>
            <a:r>
              <a:rPr lang="en-AU" sz="2600" dirty="0" smtClean="0"/>
              <a:t>Please feel free to ask me questions and I will do my best to reply promptly:</a:t>
            </a:r>
          </a:p>
          <a:p>
            <a:pPr marL="355600" indent="0">
              <a:buNone/>
            </a:pPr>
            <a:r>
              <a:rPr lang="en-AU" sz="2600" dirty="0" smtClean="0"/>
              <a:t>Massimo Piccardi</a:t>
            </a:r>
          </a:p>
          <a:p>
            <a:pPr marL="355600" indent="0">
              <a:spcBef>
                <a:spcPts val="600"/>
              </a:spcBef>
              <a:buNone/>
            </a:pPr>
            <a:r>
              <a:rPr lang="en-AU" sz="2600" dirty="0" smtClean="0">
                <a:solidFill>
                  <a:srgbClr val="FF0000"/>
                </a:solidFill>
              </a:rPr>
              <a:t>&lt;Massimo.Piccardi@uts.edu.au&gt;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0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r>
              <a:rPr lang="en-AU" dirty="0" smtClean="0"/>
              <a:t>Agenda</a:t>
            </a:r>
            <a:endParaRPr lang="en-AU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016484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AU" sz="3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What is </a:t>
            </a:r>
            <a:r>
              <a:rPr lang="en-AU" sz="3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</a:t>
            </a:r>
            <a:r>
              <a:rPr lang="en-AU" sz="3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atural language processing?</a:t>
            </a:r>
          </a:p>
          <a:p>
            <a:pPr>
              <a:spcBef>
                <a:spcPts val="1800"/>
              </a:spcBef>
            </a:pPr>
            <a:r>
              <a:rPr lang="en-AU" sz="3000" b="1" dirty="0" smtClean="0"/>
              <a:t>An overview of NLP tasks</a:t>
            </a:r>
          </a:p>
          <a:p>
            <a:pPr>
              <a:spcBef>
                <a:spcPts val="1800"/>
              </a:spcBef>
            </a:pPr>
            <a:r>
              <a:rPr lang="en-AU" sz="3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Document vectors</a:t>
            </a:r>
          </a:p>
          <a:p>
            <a:pPr>
              <a:spcBef>
                <a:spcPts val="1800"/>
              </a:spcBef>
            </a:pPr>
            <a:r>
              <a:rPr lang="en-AU" sz="3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Word embeddings</a:t>
            </a:r>
          </a:p>
          <a:p>
            <a:pPr>
              <a:spcBef>
                <a:spcPts val="1800"/>
              </a:spcBef>
            </a:pPr>
            <a:r>
              <a:rPr lang="en-AU" sz="3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Named-entity recognition</a:t>
            </a:r>
          </a:p>
          <a:p>
            <a:pPr>
              <a:spcBef>
                <a:spcPts val="1800"/>
              </a:spcBef>
            </a:pPr>
            <a:r>
              <a:rPr lang="en-US" sz="3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Topic modelling</a:t>
            </a:r>
            <a:endParaRPr lang="en-AU" sz="3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NLP main tasks: an overview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077200" cy="3062377"/>
          </a:xfrm>
        </p:spPr>
        <p:txBody>
          <a:bodyPr wrap="square">
            <a:spAutoFit/>
          </a:bodyPr>
          <a:lstStyle/>
          <a:p>
            <a:pPr>
              <a:spcBef>
                <a:spcPts val="3000"/>
              </a:spcBef>
            </a:pPr>
            <a:r>
              <a:rPr lang="en-AU" altLang="en-US" sz="2800" dirty="0" smtClean="0"/>
              <a:t>NLP articulates over a large number of topical tasks, typically categorised from “low-level” (close to the syntax and lexicon) to “high-level” (close to the </a:t>
            </a:r>
            <a:r>
              <a:rPr lang="en-AU" altLang="en-US" sz="2800" dirty="0" smtClean="0">
                <a:solidFill>
                  <a:srgbClr val="FF0000"/>
                </a:solidFill>
              </a:rPr>
              <a:t>meaning</a:t>
            </a:r>
            <a:r>
              <a:rPr lang="en-AU" altLang="en-US" sz="2800" dirty="0" smtClean="0"/>
              <a:t>) </a:t>
            </a:r>
          </a:p>
          <a:p>
            <a:pPr>
              <a:spcBef>
                <a:spcPts val="3000"/>
              </a:spcBef>
            </a:pPr>
            <a:r>
              <a:rPr lang="en-AU" altLang="en-US" sz="2800" dirty="0" smtClean="0"/>
              <a:t>We briefly describe some of these tasks over the next few slides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29600" y="6400800"/>
            <a:ext cx="457200" cy="276999"/>
          </a:xfrm>
        </p:spPr>
        <p:txBody>
          <a:bodyPr>
            <a:spAutoFit/>
          </a:bodyPr>
          <a:lstStyle/>
          <a:p>
            <a:pPr>
              <a:defRPr/>
            </a:pPr>
            <a:fld id="{6AD992B5-D7A2-49DB-84CA-9EA042C6405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Some popular NLP tasks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814929"/>
            <a:ext cx="8305800" cy="4585871"/>
          </a:xfr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AU" altLang="en-US" sz="2800" dirty="0" smtClean="0"/>
              <a:t>Named-entity recognition</a:t>
            </a:r>
          </a:p>
          <a:p>
            <a:pPr>
              <a:spcBef>
                <a:spcPts val="1200"/>
              </a:spcBef>
            </a:pPr>
            <a:r>
              <a:rPr lang="en-AU" altLang="en-US" sz="2800" dirty="0" smtClean="0"/>
              <a:t>Sentiment analysis</a:t>
            </a:r>
          </a:p>
          <a:p>
            <a:pPr>
              <a:spcBef>
                <a:spcPts val="1200"/>
              </a:spcBef>
            </a:pPr>
            <a:r>
              <a:rPr lang="en-AU" altLang="en-US" sz="2800" dirty="0" smtClean="0"/>
              <a:t>Topic modelling</a:t>
            </a:r>
          </a:p>
          <a:p>
            <a:pPr>
              <a:spcBef>
                <a:spcPts val="1200"/>
              </a:spcBef>
            </a:pPr>
            <a:r>
              <a:rPr lang="en-AU" altLang="en-US" sz="2800" dirty="0" smtClean="0"/>
              <a:t>Summarization</a:t>
            </a:r>
          </a:p>
          <a:p>
            <a:pPr>
              <a:spcBef>
                <a:spcPts val="1200"/>
              </a:spcBef>
            </a:pPr>
            <a:r>
              <a:rPr lang="en-AU" altLang="en-US" sz="2800" dirty="0" smtClean="0"/>
              <a:t>Machine translation</a:t>
            </a:r>
          </a:p>
          <a:p>
            <a:pPr>
              <a:spcBef>
                <a:spcPts val="1200"/>
              </a:spcBef>
            </a:pPr>
            <a:r>
              <a:rPr lang="en-AU" altLang="en-US" sz="2800" dirty="0" smtClean="0"/>
              <a:t>Dialogue systems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AU" altLang="en-US" sz="2200" dirty="0" smtClean="0"/>
              <a:t>NB: and many others: entailment recognition, relationship extraction</a:t>
            </a:r>
            <a:r>
              <a:rPr lang="en-AU" altLang="en-US" sz="2200" dirty="0"/>
              <a:t>,</a:t>
            </a:r>
            <a:r>
              <a:rPr lang="en-AU" altLang="en-US" sz="2200" dirty="0" smtClean="0"/>
              <a:t> </a:t>
            </a:r>
            <a:r>
              <a:rPr lang="en-AU" altLang="en-US" sz="2200" dirty="0" err="1" smtClean="0"/>
              <a:t>coreference</a:t>
            </a:r>
            <a:r>
              <a:rPr lang="en-AU" altLang="en-US" sz="2200" dirty="0" smtClean="0"/>
              <a:t> resolution, </a:t>
            </a:r>
            <a:r>
              <a:rPr lang="en-AU" altLang="en-US" sz="2200" dirty="0" err="1" smtClean="0"/>
              <a:t>wikification</a:t>
            </a:r>
            <a:r>
              <a:rPr lang="en-AU" altLang="en-US" sz="2200" dirty="0" smtClean="0"/>
              <a:t>, 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29600" y="6400800"/>
            <a:ext cx="457200" cy="276999"/>
          </a:xfrm>
        </p:spPr>
        <p:txBody>
          <a:bodyPr>
            <a:spAutoFit/>
          </a:bodyPr>
          <a:lstStyle/>
          <a:p>
            <a:pPr>
              <a:defRPr/>
            </a:pPr>
            <a:fld id="{6AD992B5-D7A2-49DB-84CA-9EA042C6405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6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Named-entity recognition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1107996"/>
          </a:xfrm>
        </p:spPr>
        <p:txBody>
          <a:bodyPr wrap="square">
            <a:spAutoFit/>
          </a:bodyPr>
          <a:lstStyle/>
          <a:p>
            <a:pPr>
              <a:spcBef>
                <a:spcPts val="3000"/>
              </a:spcBef>
            </a:pPr>
            <a:r>
              <a:rPr lang="en-AU" altLang="en-US" sz="2200" b="1" dirty="0" smtClean="0"/>
              <a:t>Named-entity recognition</a:t>
            </a:r>
            <a:r>
              <a:rPr lang="en-AU" altLang="en-US" sz="2200" dirty="0" smtClean="0"/>
              <a:t> (NER) aims to detect all the </a:t>
            </a:r>
            <a:r>
              <a:rPr lang="en-AU" altLang="en-US" sz="2200" dirty="0" smtClean="0">
                <a:solidFill>
                  <a:srgbClr val="FF0000"/>
                </a:solidFill>
              </a:rPr>
              <a:t>“named entities”</a:t>
            </a:r>
            <a:r>
              <a:rPr lang="en-AU" altLang="en-US" sz="2200" dirty="0" smtClean="0"/>
              <a:t> in a given text. Typically, this includes </a:t>
            </a:r>
            <a:r>
              <a:rPr lang="en-AU" altLang="en-US" sz="2200" i="1" dirty="0" smtClean="0"/>
              <a:t>people</a:t>
            </a:r>
            <a:r>
              <a:rPr lang="en-AU" altLang="en-US" sz="2200" dirty="0" smtClean="0"/>
              <a:t>, </a:t>
            </a:r>
            <a:r>
              <a:rPr lang="en-AU" altLang="en-US" sz="2200" i="1" dirty="0" smtClean="0"/>
              <a:t>locations</a:t>
            </a:r>
            <a:r>
              <a:rPr lang="en-AU" altLang="en-US" sz="2200" dirty="0" smtClean="0"/>
              <a:t>, </a:t>
            </a:r>
            <a:r>
              <a:rPr lang="en-AU" altLang="en-US" sz="2200" i="1" dirty="0" smtClean="0"/>
              <a:t>organisations</a:t>
            </a:r>
            <a:r>
              <a:rPr lang="en-AU" altLang="en-US" sz="2200" dirty="0" smtClean="0"/>
              <a:t> and possibly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29600" y="6400800"/>
            <a:ext cx="457200" cy="276999"/>
          </a:xfrm>
        </p:spPr>
        <p:txBody>
          <a:bodyPr>
            <a:spAutoFit/>
          </a:bodyPr>
          <a:lstStyle/>
          <a:p>
            <a:pPr>
              <a:defRPr/>
            </a:pPr>
            <a:fld id="{6AD992B5-D7A2-49DB-84CA-9EA042C6405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2" descr="diagram-REX-example_web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95600"/>
            <a:ext cx="5105400" cy="358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11846" y="5410200"/>
            <a:ext cx="1752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i="1" dirty="0" smtClean="0">
                <a:latin typeface="+mn-lt"/>
              </a:rPr>
              <a:t>REX (Rosette Entity Extractor, BASIS Technology)</a:t>
            </a:r>
            <a:endParaRPr lang="en-AU" sz="14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751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11690</TotalTime>
  <Words>3422</Words>
  <Application>Microsoft Office PowerPoint</Application>
  <PresentationFormat>On-screen Show (4:3)</PresentationFormat>
  <Paragraphs>446</Paragraphs>
  <Slides>54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Courier New</vt:lpstr>
      <vt:lpstr>Symbol</vt:lpstr>
      <vt:lpstr>Times New Roman</vt:lpstr>
      <vt:lpstr>Wingdings</vt:lpstr>
      <vt:lpstr>Default Design</vt:lpstr>
      <vt:lpstr>PowerPoint Presentation</vt:lpstr>
      <vt:lpstr>Agenda</vt:lpstr>
      <vt:lpstr>Natural language processing (NLP)</vt:lpstr>
      <vt:lpstr>NLP: a quick overview</vt:lpstr>
      <vt:lpstr>NLP: a profusion of data</vt:lpstr>
      <vt:lpstr>Agenda</vt:lpstr>
      <vt:lpstr>NLP main tasks: an overview</vt:lpstr>
      <vt:lpstr>Some popular NLP tasks</vt:lpstr>
      <vt:lpstr>Named-entity recognition</vt:lpstr>
      <vt:lpstr>Sentiment analysis</vt:lpstr>
      <vt:lpstr>Topic modelling</vt:lpstr>
      <vt:lpstr>Topic modelling</vt:lpstr>
      <vt:lpstr>Summarisation</vt:lpstr>
      <vt:lpstr>Machine translation</vt:lpstr>
      <vt:lpstr>Dialogue systems</vt:lpstr>
      <vt:lpstr>Dialogue systems</vt:lpstr>
      <vt:lpstr>Agenda</vt:lpstr>
      <vt:lpstr>Document vectors</vt:lpstr>
      <vt:lpstr>Document vectors</vt:lpstr>
      <vt:lpstr>tf-idf</vt:lpstr>
      <vt:lpstr>Example</vt:lpstr>
      <vt:lpstr>Document classification with tf-idf</vt:lpstr>
      <vt:lpstr>Agenda</vt:lpstr>
      <vt:lpstr>Words as categorical values</vt:lpstr>
      <vt:lpstr>Word representations</vt:lpstr>
      <vt:lpstr>Word embeddings</vt:lpstr>
      <vt:lpstr>A toy example</vt:lpstr>
      <vt:lpstr>Word embeddings: learning</vt:lpstr>
      <vt:lpstr>Example</vt:lpstr>
      <vt:lpstr>Cooccurrence matrix: a toy example</vt:lpstr>
      <vt:lpstr>Word embeddings retain semantics</vt:lpstr>
      <vt:lpstr>Fine-tuning word embeddings</vt:lpstr>
      <vt:lpstr>Fine-tuning word embeddings</vt:lpstr>
      <vt:lpstr>Contextual word embeddings</vt:lpstr>
      <vt:lpstr>Contextual word embeddings</vt:lpstr>
      <vt:lpstr>Agenda</vt:lpstr>
      <vt:lpstr>Named-entity recognition</vt:lpstr>
      <vt:lpstr>NER: approaches</vt:lpstr>
      <vt:lpstr>NER: approaches</vt:lpstr>
      <vt:lpstr>A more modern approach</vt:lpstr>
      <vt:lpstr>A more modern approach</vt:lpstr>
      <vt:lpstr>Contemporary approaches</vt:lpstr>
      <vt:lpstr>Agenda</vt:lpstr>
      <vt:lpstr>Topic modelling</vt:lpstr>
      <vt:lpstr>The term-document matrix</vt:lpstr>
      <vt:lpstr>Topic modelling</vt:lpstr>
      <vt:lpstr>Topic modelling as matrix factorisation</vt:lpstr>
      <vt:lpstr>Topic modelling: a schematic</vt:lpstr>
      <vt:lpstr>Example: classification based on topics</vt:lpstr>
      <vt:lpstr>Topic models</vt:lpstr>
      <vt:lpstr>How to become an NLP developer   </vt:lpstr>
      <vt:lpstr>Summary</vt:lpstr>
      <vt:lpstr>Some useful references</vt:lpstr>
      <vt:lpstr>Thank you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Massimo Piccardi</dc:creator>
  <cp:lastModifiedBy>Massimo Piccardi</cp:lastModifiedBy>
  <cp:revision>999</cp:revision>
  <cp:lastPrinted>2019-05-21T07:08:32Z</cp:lastPrinted>
  <dcterms:created xsi:type="dcterms:W3CDTF">1601-01-01T00:00:00Z</dcterms:created>
  <dcterms:modified xsi:type="dcterms:W3CDTF">2021-08-22T22:45:54Z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a6c3db-1667-4f49-995a-8b9973972958_Enabled">
    <vt:lpwstr>true</vt:lpwstr>
  </property>
  <property fmtid="{D5CDD505-2E9C-101B-9397-08002B2CF9AE}" pid="3" name="MSIP_Label_51a6c3db-1667-4f49-995a-8b9973972958_SetDate">
    <vt:lpwstr>2021-07-14T07:37:13Z</vt:lpwstr>
  </property>
  <property fmtid="{D5CDD505-2E9C-101B-9397-08002B2CF9AE}" pid="4" name="MSIP_Label_51a6c3db-1667-4f49-995a-8b9973972958_Method">
    <vt:lpwstr>Standard</vt:lpwstr>
  </property>
  <property fmtid="{D5CDD505-2E9C-101B-9397-08002B2CF9AE}" pid="5" name="MSIP_Label_51a6c3db-1667-4f49-995a-8b9973972958_Name">
    <vt:lpwstr>UTS-Internal</vt:lpwstr>
  </property>
  <property fmtid="{D5CDD505-2E9C-101B-9397-08002B2CF9AE}" pid="6" name="MSIP_Label_51a6c3db-1667-4f49-995a-8b9973972958_SiteId">
    <vt:lpwstr>e8911c26-cf9f-4a9c-878e-527807be8791</vt:lpwstr>
  </property>
  <property fmtid="{D5CDD505-2E9C-101B-9397-08002B2CF9AE}" pid="7" name="MSIP_Label_51a6c3db-1667-4f49-995a-8b9973972958_ActionId">
    <vt:lpwstr>4c2f8d57-9b11-48f4-ae3d-0bbcd3848ed8</vt:lpwstr>
  </property>
  <property fmtid="{D5CDD505-2E9C-101B-9397-08002B2CF9AE}" pid="8" name="MSIP_Label_51a6c3db-1667-4f49-995a-8b9973972958_ContentBits">
    <vt:lpwstr>0</vt:lpwstr>
  </property>
</Properties>
</file>