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414" r:id="rId2"/>
    <p:sldId id="459" r:id="rId3"/>
    <p:sldId id="460" r:id="rId4"/>
    <p:sldId id="461" r:id="rId5"/>
    <p:sldId id="462" r:id="rId6"/>
    <p:sldId id="463" r:id="rId7"/>
    <p:sldId id="464" r:id="rId8"/>
    <p:sldId id="465" r:id="rId9"/>
    <p:sldId id="466" r:id="rId10"/>
    <p:sldId id="467" r:id="rId11"/>
    <p:sldId id="468" r:id="rId12"/>
    <p:sldId id="469" r:id="rId13"/>
    <p:sldId id="470" r:id="rId14"/>
    <p:sldId id="471" r:id="rId15"/>
    <p:sldId id="477" r:id="rId16"/>
    <p:sldId id="478" r:id="rId17"/>
    <p:sldId id="472" r:id="rId18"/>
    <p:sldId id="473" r:id="rId19"/>
    <p:sldId id="475" r:id="rId20"/>
    <p:sldId id="480" r:id="rId21"/>
    <p:sldId id="481" r:id="rId22"/>
    <p:sldId id="482" r:id="rId23"/>
    <p:sldId id="483" r:id="rId24"/>
    <p:sldId id="484" r:id="rId25"/>
    <p:sldId id="485" r:id="rId26"/>
    <p:sldId id="486" r:id="rId27"/>
    <p:sldId id="488" r:id="rId28"/>
    <p:sldId id="498" r:id="rId29"/>
    <p:sldId id="491" r:id="rId30"/>
    <p:sldId id="499" r:id="rId31"/>
    <p:sldId id="497" r:id="rId32"/>
    <p:sldId id="493" r:id="rId33"/>
    <p:sldId id="494" r:id="rId34"/>
    <p:sldId id="495" r:id="rId35"/>
    <p:sldId id="474" r:id="rId36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2E1"/>
    <a:srgbClr val="D4F0E4"/>
    <a:srgbClr val="FF0000"/>
    <a:srgbClr val="0066FF"/>
    <a:srgbClr val="EDF8FF"/>
    <a:srgbClr val="5F5F5F"/>
    <a:srgbClr val="DFF3FF"/>
    <a:srgbClr val="CCFFFF"/>
    <a:srgbClr val="CCEC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692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836"/>
    </p:cViewPr>
  </p:sorterViewPr>
  <p:notesViewPr>
    <p:cSldViewPr>
      <p:cViewPr varScale="1">
        <p:scale>
          <a:sx n="44" d="100"/>
          <a:sy n="44" d="100"/>
        </p:scale>
        <p:origin x="2740" y="6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2"/>
            <a:ext cx="3076575" cy="51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21" tIns="47711" rIns="95421" bIns="47711" numCol="1" anchor="t" anchorCtr="0" compatLnSpc="1">
            <a:prstTxWarp prst="textNoShape">
              <a:avLst/>
            </a:prstTxWarp>
          </a:bodyPr>
          <a:lstStyle>
            <a:lvl1pPr defTabSz="95394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6" y="2"/>
            <a:ext cx="3076575" cy="51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21" tIns="47711" rIns="95421" bIns="47711" numCol="1" anchor="t" anchorCtr="0" compatLnSpc="1">
            <a:prstTxWarp prst="textNoShape">
              <a:avLst/>
            </a:prstTxWarp>
          </a:bodyPr>
          <a:lstStyle>
            <a:lvl1pPr algn="r" defTabSz="953943">
              <a:defRPr sz="130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34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2"/>
            <a:ext cx="3076575" cy="51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21" tIns="47711" rIns="95421" bIns="47711" numCol="1" anchor="t" anchorCtr="0" compatLnSpc="1">
            <a:prstTxWarp prst="textNoShape">
              <a:avLst/>
            </a:prstTxWarp>
          </a:bodyPr>
          <a:lstStyle>
            <a:lvl1pPr defTabSz="953943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2"/>
            <a:ext cx="3076575" cy="51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21" tIns="47711" rIns="95421" bIns="47711" numCol="1" anchor="t" anchorCtr="0" compatLnSpc="1">
            <a:prstTxWarp prst="textNoShape">
              <a:avLst/>
            </a:prstTxWarp>
          </a:bodyPr>
          <a:lstStyle>
            <a:lvl1pPr algn="r" defTabSz="953943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5" y="4860926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21" tIns="47711" rIns="95421" bIns="47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721853"/>
            <a:ext cx="3076575" cy="51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21" tIns="47711" rIns="95421" bIns="47711" numCol="1" anchor="b" anchorCtr="0" compatLnSpc="1">
            <a:prstTxWarp prst="textNoShape">
              <a:avLst/>
            </a:prstTxWarp>
          </a:bodyPr>
          <a:lstStyle>
            <a:lvl1pPr defTabSz="953943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1853"/>
            <a:ext cx="3076575" cy="51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21" tIns="47711" rIns="95421" bIns="47711" numCol="1" anchor="b" anchorCtr="0" compatLnSpc="1">
            <a:prstTxWarp prst="textNoShape">
              <a:avLst/>
            </a:prstTxWarp>
          </a:bodyPr>
          <a:lstStyle>
            <a:lvl1pPr algn="r" defTabSz="953943" eaLnBrk="0" hangingPunct="0">
              <a:defRPr sz="1300"/>
            </a:lvl1pPr>
          </a:lstStyle>
          <a:p>
            <a:pPr>
              <a:defRPr/>
            </a:pPr>
            <a:fld id="{1215F41B-6CD6-4B97-8AB5-D0F7130F6F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490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15F41B-6CD6-4B97-8AB5-D0F7130F6FC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44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Definition</a:t>
            </a:r>
          </a:p>
          <a:p>
            <a:r>
              <a:rPr lang="en-AU" dirty="0" smtClean="0"/>
              <a:t>Overview</a:t>
            </a:r>
          </a:p>
          <a:p>
            <a:r>
              <a:rPr lang="en-AU" dirty="0" smtClean="0"/>
              <a:t>More in-depth view</a:t>
            </a:r>
          </a:p>
          <a:p>
            <a:r>
              <a:rPr lang="en-AU" dirty="0" smtClean="0"/>
              <a:t>Tutorial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15F41B-6CD6-4B97-8AB5-D0F7130F6FC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55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You cannot add up two cars and obtain their average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15F41B-6CD6-4B97-8AB5-D0F7130F6FC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10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altLang="en-US" smtClean="0"/>
              <a:t>OpenAI has deemed GPT-2 to be too dangerous to be released in full (automated fake news generation at unprecedented scales)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540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540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540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540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CBBDBC3-8907-44A7-B05E-347E2334B9F5}" type="slidenum">
              <a:rPr lang="en-US" altLang="en-US" sz="1300" smtClean="0"/>
              <a:pPr/>
              <a:t>31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309779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42070"/>
          </a:xfrm>
        </p:spPr>
        <p:txBody>
          <a:bodyPr wrap="square">
            <a:spAutoFit/>
          </a:bodyPr>
          <a:lstStyle>
            <a:lvl1pPr>
              <a:spcBef>
                <a:spcPts val="2400"/>
              </a:spcBef>
              <a:defRPr sz="2500"/>
            </a:lvl1pPr>
            <a:lvl2pPr>
              <a:spcBef>
                <a:spcPts val="600"/>
              </a:spcBef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6A153-E92E-4D93-9122-BC9E31882E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18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33400"/>
            <a:ext cx="7772400" cy="914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008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BCFB5D2A-89A3-4169-9CD0-44FBB646B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90246" y="3150614"/>
            <a:ext cx="8320077" cy="735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en-US" sz="4400" dirty="0" smtClean="0">
                <a:solidFill>
                  <a:schemeClr val="tx2"/>
                </a:solidFill>
              </a:rPr>
              <a:t>Machine learning for NLP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57200"/>
            <a:ext cx="2600325" cy="7620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4723418"/>
            <a:ext cx="8501354" cy="167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ts val="2400"/>
              </a:spcBef>
              <a:spcAft>
                <a:spcPct val="0"/>
              </a:spcAft>
              <a:buChar char="•"/>
              <a:defRPr sz="2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6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r" eaLnBrk="1" hangingPunct="1">
              <a:spcBef>
                <a:spcPts val="1200"/>
              </a:spcBef>
              <a:buFontTx/>
              <a:buNone/>
            </a:pPr>
            <a:r>
              <a:rPr lang="en-US" altLang="en-US" sz="2200" kern="0" dirty="0" smtClean="0"/>
              <a:t>Massimo Piccardi</a:t>
            </a:r>
          </a:p>
          <a:p>
            <a:pPr algn="r" eaLnBrk="1" hangingPunct="1">
              <a:spcBef>
                <a:spcPts val="600"/>
              </a:spcBef>
              <a:buFontTx/>
              <a:buNone/>
            </a:pPr>
            <a:r>
              <a:rPr lang="en-US" altLang="en-US" sz="2200" kern="0" dirty="0" smtClean="0"/>
              <a:t>University of Technology Sydney, Australia</a:t>
            </a:r>
          </a:p>
          <a:p>
            <a:pPr algn="r" eaLnBrk="1" hangingPunct="1">
              <a:spcBef>
                <a:spcPts val="600"/>
              </a:spcBef>
              <a:buFontTx/>
              <a:buNone/>
            </a:pPr>
            <a:endParaRPr lang="en-US" altLang="en-US" sz="2200" kern="0" dirty="0" smtClean="0"/>
          </a:p>
          <a:p>
            <a:pPr algn="r" eaLnBrk="1" hangingPunct="1">
              <a:spcBef>
                <a:spcPts val="600"/>
              </a:spcBef>
              <a:buFontTx/>
              <a:buNone/>
            </a:pPr>
            <a:r>
              <a:rPr lang="en-AU" altLang="en-US" sz="2200" kern="0" dirty="0"/>
              <a:t>32931 TRM, Natural Language </a:t>
            </a:r>
            <a:r>
              <a:rPr lang="en-AU" altLang="en-US" sz="2200" kern="0"/>
              <a:t>Processing </a:t>
            </a:r>
            <a:r>
              <a:rPr lang="en-AU" altLang="en-US" sz="2200" kern="0" smtClean="0"/>
              <a:t>module</a:t>
            </a:r>
            <a:endParaRPr lang="en-US" altLang="en-US" sz="2200" kern="0" dirty="0" smtClean="0"/>
          </a:p>
        </p:txBody>
      </p:sp>
    </p:spTree>
    <p:extLst>
      <p:ext uri="{BB962C8B-B14F-4D97-AF65-F5344CB8AC3E}">
        <p14:creationId xmlns:p14="http://schemas.microsoft.com/office/powerpoint/2010/main" val="267792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914400"/>
          </a:xfrm>
        </p:spPr>
        <p:txBody>
          <a:bodyPr/>
          <a:lstStyle/>
          <a:p>
            <a:r>
              <a:rPr lang="en-AU" altLang="en-US" smtClean="0"/>
              <a:t>Example</a:t>
            </a:r>
          </a:p>
        </p:txBody>
      </p:sp>
      <p:pic>
        <p:nvPicPr>
          <p:cNvPr id="6" name="Picture 4" descr="http://www.mathworks.com.au/help/stats/regres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28800"/>
            <a:ext cx="5348288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9"/>
          <p:cNvSpPr>
            <a:spLocks noGrp="1"/>
          </p:cNvSpPr>
          <p:nvPr>
            <p:ph idx="1"/>
          </p:nvPr>
        </p:nvSpPr>
        <p:spPr>
          <a:xfrm>
            <a:off x="685800" y="5791200"/>
            <a:ext cx="7772400" cy="707886"/>
          </a:xfrm>
        </p:spPr>
        <p:txBody>
          <a:bodyPr/>
          <a:lstStyle/>
          <a:p>
            <a:r>
              <a:rPr lang="en-US" altLang="en-US" sz="2000" dirty="0" smtClean="0"/>
              <a:t>Predict a car’s mileage per gallon from weight and horsepower (source: the </a:t>
            </a:r>
            <a:r>
              <a:rPr lang="en-US" altLang="en-US" sz="2000" dirty="0" err="1" smtClean="0"/>
              <a:t>MathWorks</a:t>
            </a:r>
            <a:r>
              <a:rPr lang="en-US" altLang="en-US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82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914400"/>
          </a:xfrm>
        </p:spPr>
        <p:txBody>
          <a:bodyPr/>
          <a:lstStyle/>
          <a:p>
            <a:r>
              <a:rPr lang="en-AU" altLang="en-US" dirty="0" smtClean="0"/>
              <a:t>Clustering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4191000"/>
            <a:ext cx="8001000" cy="2246769"/>
          </a:xfrm>
        </p:spPr>
        <p:txBody>
          <a:bodyPr wrap="square">
            <a:spAutoFit/>
          </a:bodyPr>
          <a:lstStyle/>
          <a:p>
            <a:r>
              <a:rPr lang="en-AU" altLang="en-US" dirty="0" smtClean="0"/>
              <a:t>The </a:t>
            </a:r>
            <a:r>
              <a:rPr lang="en-AU" altLang="en-US" b="1" dirty="0" smtClean="0"/>
              <a:t>cluster index</a:t>
            </a:r>
            <a:r>
              <a:rPr lang="en-AU" altLang="en-US" dirty="0" smtClean="0"/>
              <a:t> is akin to a </a:t>
            </a:r>
            <a:r>
              <a:rPr lang="en-AU" altLang="en-US" i="1" dirty="0" smtClean="0"/>
              <a:t>categorical</a:t>
            </a:r>
            <a:r>
              <a:rPr lang="en-AU" altLang="en-US" dirty="0" smtClean="0"/>
              <a:t> value; e.g., “cluster 3</a:t>
            </a:r>
            <a:r>
              <a:rPr lang="en-AU" altLang="en-US" dirty="0"/>
              <a:t>”, “cluster </a:t>
            </a:r>
            <a:r>
              <a:rPr lang="en-AU" altLang="en-US" dirty="0" smtClean="0"/>
              <a:t>B”. It just doesn’t have a meaning a priori</a:t>
            </a:r>
          </a:p>
          <a:p>
            <a:pPr>
              <a:spcBef>
                <a:spcPts val="1800"/>
              </a:spcBef>
            </a:pPr>
            <a:r>
              <a:rPr lang="en-AU" altLang="en-US" dirty="0" smtClean="0"/>
              <a:t>The </a:t>
            </a:r>
            <a:r>
              <a:rPr lang="en-AU" altLang="en-US" b="1" dirty="0" smtClean="0"/>
              <a:t>measurement</a:t>
            </a:r>
            <a:r>
              <a:rPr lang="en-AU" altLang="en-US" dirty="0" smtClean="0"/>
              <a:t> is typically multiple and numerical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33400" y="2057400"/>
            <a:ext cx="7772400" cy="1752600"/>
            <a:chOff x="533400" y="2133600"/>
            <a:chExt cx="7772400" cy="1752600"/>
          </a:xfrm>
        </p:grpSpPr>
        <p:sp>
          <p:nvSpPr>
            <p:cNvPr id="8" name="Rectangle 7"/>
            <p:cNvSpPr/>
            <p:nvPr/>
          </p:nvSpPr>
          <p:spPr>
            <a:xfrm>
              <a:off x="3352800" y="2133600"/>
              <a:ext cx="2667000" cy="17526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10000" y="2514600"/>
              <a:ext cx="16002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AU" dirty="0">
                  <a:latin typeface="+mn-lt"/>
                </a:rPr>
                <a:t>c</a:t>
              </a:r>
              <a:r>
                <a:rPr lang="en-AU" dirty="0" smtClean="0">
                  <a:latin typeface="+mn-lt"/>
                </a:rPr>
                <a:t>lustering algorithm</a:t>
              </a:r>
              <a:endParaRPr lang="en-AU" dirty="0">
                <a:latin typeface="+mn-lt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590800" y="2970213"/>
              <a:ext cx="609600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33400" y="2738438"/>
              <a:ext cx="2057400" cy="4619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AU" dirty="0">
                  <a:latin typeface="+mn-lt"/>
                </a:rPr>
                <a:t>measurement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172200" y="2971800"/>
              <a:ext cx="838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010400" y="2590800"/>
              <a:ext cx="1295400" cy="83099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AU" dirty="0">
                  <a:latin typeface="+mn-lt"/>
                </a:rPr>
                <a:t> </a:t>
              </a:r>
              <a:r>
                <a:rPr lang="en-AU" dirty="0" smtClean="0">
                  <a:latin typeface="+mn-lt"/>
                </a:rPr>
                <a:t>cluster index</a:t>
              </a:r>
              <a:endParaRPr lang="en-AU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907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914400"/>
          </a:xfrm>
        </p:spPr>
        <p:txBody>
          <a:bodyPr/>
          <a:lstStyle/>
          <a:p>
            <a:r>
              <a:rPr lang="en-AU" altLang="en-US" smtClean="0"/>
              <a:t>Example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324600" y="6096000"/>
            <a:ext cx="2667000" cy="3810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AU" altLang="en-US" sz="1400" i="1" smtClean="0"/>
              <a:t>source: Wikimedia Commons</a:t>
            </a:r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 bwMode="auto">
          <a:xfrm>
            <a:off x="8229600" y="64008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4CF2B7C-D843-424B-9BF8-21D4898F24B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1" name="Picture 4" descr="http://upload.wikimedia.org/wikipedia/commons/thumb/e/e5/KMeans-Gaussian-data.svg/500px-KMeans-Gaussian-data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16075"/>
            <a:ext cx="4800600" cy="516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282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914400"/>
          </a:xfrm>
        </p:spPr>
        <p:txBody>
          <a:bodyPr/>
          <a:lstStyle/>
          <a:p>
            <a:r>
              <a:rPr lang="en-AU" dirty="0" smtClean="0"/>
              <a:t>Choosing, training and testing a model</a:t>
            </a:r>
            <a:endParaRPr lang="en-AU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758583"/>
            <a:ext cx="7772400" cy="4108817"/>
          </a:xfrm>
        </p:spPr>
        <p:txBody>
          <a:bodyPr>
            <a:spAutoFit/>
          </a:bodyPr>
          <a:lstStyle/>
          <a:p>
            <a:r>
              <a:rPr lang="en-AU" sz="2400" dirty="0" smtClean="0"/>
              <a:t>Given a problem and a data set, you will have to choose a </a:t>
            </a:r>
            <a:r>
              <a:rPr lang="en-AU" sz="2400" b="1" dirty="0" smtClean="0">
                <a:solidFill>
                  <a:srgbClr val="FF0000"/>
                </a:solidFill>
              </a:rPr>
              <a:t>model</a:t>
            </a:r>
            <a:r>
              <a:rPr lang="en-AU" sz="2400" dirty="0" smtClean="0"/>
              <a:t> for the prediction</a:t>
            </a:r>
          </a:p>
          <a:p>
            <a:pPr>
              <a:spcBef>
                <a:spcPts val="1800"/>
              </a:spcBef>
            </a:pPr>
            <a:r>
              <a:rPr lang="en-AU" sz="2400" dirty="0" smtClean="0"/>
              <a:t>This choice is often based on a model’s “reputation”, your experience, and/or an empirical comparison amongst a pool of plausible models</a:t>
            </a:r>
          </a:p>
          <a:p>
            <a:pPr>
              <a:spcBef>
                <a:spcPts val="1800"/>
              </a:spcBef>
            </a:pPr>
            <a:r>
              <a:rPr lang="en-AU" sz="2400" dirty="0" smtClean="0"/>
              <a:t>Every model contains a set of adjustable parameters; you </a:t>
            </a:r>
            <a:r>
              <a:rPr lang="en-AU" sz="2400" b="1" dirty="0" smtClean="0">
                <a:solidFill>
                  <a:srgbClr val="FF0000"/>
                </a:solidFill>
              </a:rPr>
              <a:t>train</a:t>
            </a:r>
            <a:r>
              <a:rPr lang="en-AU" sz="2400" dirty="0" smtClean="0"/>
              <a:t> them using (a part of) the data set</a:t>
            </a:r>
          </a:p>
          <a:p>
            <a:pPr>
              <a:spcBef>
                <a:spcPts val="1800"/>
              </a:spcBef>
            </a:pPr>
            <a:r>
              <a:rPr lang="en-AU" sz="2400" dirty="0" smtClean="0"/>
              <a:t>Then you can </a:t>
            </a:r>
            <a:r>
              <a:rPr lang="en-AU" sz="2400" b="1" dirty="0" smtClean="0">
                <a:solidFill>
                  <a:srgbClr val="FF0000"/>
                </a:solidFill>
              </a:rPr>
              <a:t>test</a:t>
            </a:r>
            <a:r>
              <a:rPr lang="en-AU" sz="2400" dirty="0" smtClean="0"/>
              <a:t> the accuracy of your trained model</a:t>
            </a:r>
            <a:r>
              <a:rPr lang="en-AU" sz="2400" dirty="0"/>
              <a:t> using </a:t>
            </a:r>
            <a:r>
              <a:rPr lang="en-AU" sz="2400" dirty="0" smtClean="0"/>
              <a:t>the (rest of your) </a:t>
            </a:r>
            <a:r>
              <a:rPr lang="en-AU" sz="2400" dirty="0"/>
              <a:t>data </a:t>
            </a:r>
            <a:r>
              <a:rPr lang="en-AU" sz="2400" dirty="0" smtClean="0"/>
              <a:t>set, and, if ok, use it!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77140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914400"/>
          </a:xfrm>
        </p:spPr>
        <p:txBody>
          <a:bodyPr/>
          <a:lstStyle/>
          <a:p>
            <a:r>
              <a:rPr lang="en-AU" dirty="0" smtClean="0"/>
              <a:t>Choosing, training and testing a model</a:t>
            </a:r>
            <a:endParaRPr lang="en-AU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555093"/>
          </a:xfrm>
        </p:spPr>
        <p:txBody>
          <a:bodyPr>
            <a:spAutoFit/>
          </a:bodyPr>
          <a:lstStyle/>
          <a:p>
            <a:r>
              <a:rPr lang="en-AU" sz="2400" dirty="0" smtClean="0"/>
              <a:t>For </a:t>
            </a:r>
            <a:r>
              <a:rPr lang="en-AU" sz="2400" b="1" dirty="0" smtClean="0"/>
              <a:t>classification</a:t>
            </a:r>
            <a:r>
              <a:rPr lang="en-AU" sz="2400" dirty="0" smtClean="0"/>
              <a:t> and </a:t>
            </a:r>
            <a:r>
              <a:rPr lang="en-AU" sz="2400" b="1" dirty="0" smtClean="0"/>
              <a:t>regression</a:t>
            </a:r>
            <a:r>
              <a:rPr lang="en-AU" sz="2400" dirty="0" smtClean="0"/>
              <a:t>, you will need a </a:t>
            </a:r>
            <a:r>
              <a:rPr lang="en-AU" sz="2400" dirty="0" smtClean="0">
                <a:solidFill>
                  <a:srgbClr val="FF0000"/>
                </a:solidFill>
              </a:rPr>
              <a:t>supervised</a:t>
            </a:r>
            <a:r>
              <a:rPr lang="en-AU" sz="2400" dirty="0" smtClean="0"/>
              <a:t> aka </a:t>
            </a:r>
            <a:r>
              <a:rPr lang="en-AU" sz="2400" dirty="0" smtClean="0">
                <a:solidFill>
                  <a:srgbClr val="FF0000"/>
                </a:solidFill>
              </a:rPr>
              <a:t>annotated</a:t>
            </a:r>
            <a:r>
              <a:rPr lang="en-AU" sz="2400" dirty="0" smtClean="0"/>
              <a:t> dataset of pairs:</a:t>
            </a:r>
          </a:p>
          <a:p>
            <a:pPr marL="355600" indent="0">
              <a:spcBef>
                <a:spcPts val="1200"/>
              </a:spcBef>
              <a:buNone/>
            </a:pPr>
            <a:r>
              <a:rPr lang="en-AU" sz="2400" dirty="0" smtClean="0"/>
              <a:t>(measurement, true/desired output)</a:t>
            </a:r>
          </a:p>
          <a:p>
            <a:pPr marL="355600" indent="0">
              <a:spcBef>
                <a:spcPts val="1200"/>
              </a:spcBef>
              <a:buNone/>
            </a:pPr>
            <a:r>
              <a:rPr lang="en-AU" sz="2400" dirty="0" smtClean="0"/>
              <a:t>Such a dataset is needed for both training of the model and evaluation of its accuracy</a:t>
            </a:r>
          </a:p>
          <a:p>
            <a:r>
              <a:rPr lang="en-AU" sz="2400" dirty="0"/>
              <a:t>For </a:t>
            </a:r>
            <a:r>
              <a:rPr lang="en-AU" sz="2400" b="1" dirty="0" smtClean="0"/>
              <a:t>clustering</a:t>
            </a:r>
            <a:r>
              <a:rPr lang="en-AU" sz="2400" dirty="0" smtClean="0"/>
              <a:t>, you typically need only an </a:t>
            </a:r>
            <a:r>
              <a:rPr lang="en-AU" sz="2400" dirty="0" smtClean="0">
                <a:solidFill>
                  <a:srgbClr val="FF0000"/>
                </a:solidFill>
              </a:rPr>
              <a:t>unsupervised</a:t>
            </a:r>
            <a:r>
              <a:rPr lang="en-AU" sz="2400" dirty="0" smtClean="0"/>
              <a:t>/</a:t>
            </a:r>
            <a:r>
              <a:rPr lang="en-AU" sz="2400" dirty="0" smtClean="0">
                <a:solidFill>
                  <a:srgbClr val="FF0000"/>
                </a:solidFill>
              </a:rPr>
              <a:t>unannotated</a:t>
            </a:r>
            <a:r>
              <a:rPr lang="en-AU" sz="2400" dirty="0" smtClean="0"/>
              <a:t> dataset of measurements</a:t>
            </a:r>
          </a:p>
          <a:p>
            <a:pPr marL="355600" indent="0">
              <a:spcBef>
                <a:spcPts val="1200"/>
              </a:spcBef>
              <a:buNone/>
            </a:pPr>
            <a:r>
              <a:rPr lang="en-AU" sz="2400" dirty="0" smtClean="0"/>
              <a:t>Evaluation is conducted using only </a:t>
            </a:r>
            <a:r>
              <a:rPr lang="en-AU" sz="2400" b="1" dirty="0" smtClean="0"/>
              <a:t>intrinsic</a:t>
            </a:r>
            <a:r>
              <a:rPr lang="en-AU" sz="2400" dirty="0" smtClean="0"/>
              <a:t> measures such as cluster separation and compactness 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27566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914400"/>
          </a:xfrm>
        </p:spPr>
        <p:txBody>
          <a:bodyPr/>
          <a:lstStyle/>
          <a:p>
            <a:r>
              <a:rPr lang="en-AU" dirty="0" smtClean="0"/>
              <a:t>Classification: popular algorithms</a:t>
            </a:r>
            <a:endParaRPr lang="en-AU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803261"/>
            <a:ext cx="8153400" cy="3939540"/>
          </a:xfrm>
        </p:spPr>
        <p:txBody>
          <a:bodyPr/>
          <a:lstStyle/>
          <a:p>
            <a:pPr marL="684000">
              <a:defRPr/>
            </a:pPr>
            <a:r>
              <a:rPr lang="en-AU" dirty="0" smtClean="0"/>
              <a:t>Basic: Bayesian classifier and logistic regression classifier</a:t>
            </a:r>
          </a:p>
          <a:p>
            <a:pPr marL="684000">
              <a:spcBef>
                <a:spcPts val="1800"/>
              </a:spcBef>
              <a:defRPr/>
            </a:pPr>
            <a:r>
              <a:rPr lang="en-AU" dirty="0" smtClean="0"/>
              <a:t>Deep </a:t>
            </a:r>
            <a:r>
              <a:rPr lang="en-AU" dirty="0"/>
              <a:t>neural </a:t>
            </a:r>
            <a:r>
              <a:rPr lang="en-AU" dirty="0" smtClean="0"/>
              <a:t>networks (FFNNs, CNNs </a:t>
            </a:r>
            <a:r>
              <a:rPr lang="en-AU" dirty="0" err="1" smtClean="0"/>
              <a:t>etc</a:t>
            </a:r>
            <a:r>
              <a:rPr lang="en-AU" dirty="0" smtClean="0"/>
              <a:t>)</a:t>
            </a:r>
          </a:p>
          <a:p>
            <a:pPr marL="684000">
              <a:spcBef>
                <a:spcPts val="1800"/>
              </a:spcBef>
              <a:defRPr/>
            </a:pPr>
            <a:r>
              <a:rPr lang="en-AU" dirty="0" err="1"/>
              <a:t>XGBoost</a:t>
            </a:r>
            <a:endParaRPr lang="en-AU" dirty="0"/>
          </a:p>
          <a:p>
            <a:pPr marL="684000">
              <a:spcBef>
                <a:spcPts val="1800"/>
              </a:spcBef>
              <a:defRPr/>
            </a:pPr>
            <a:r>
              <a:rPr lang="en-AU" dirty="0" smtClean="0"/>
              <a:t>Support </a:t>
            </a:r>
            <a:r>
              <a:rPr lang="en-AU" dirty="0"/>
              <a:t>vector machine (SVM)</a:t>
            </a:r>
          </a:p>
          <a:p>
            <a:pPr marL="684000">
              <a:spcBef>
                <a:spcPts val="1800"/>
              </a:spcBef>
              <a:defRPr/>
            </a:pPr>
            <a:r>
              <a:rPr lang="en-AU" i="1" dirty="0" smtClean="0"/>
              <a:t>k</a:t>
            </a:r>
            <a:r>
              <a:rPr lang="en-AU" dirty="0" smtClean="0"/>
              <a:t> </a:t>
            </a:r>
            <a:r>
              <a:rPr lang="en-AU" dirty="0"/>
              <a:t>nearest neighbours (</a:t>
            </a:r>
            <a:r>
              <a:rPr lang="en-AU" dirty="0" err="1"/>
              <a:t>kNN</a:t>
            </a:r>
            <a:r>
              <a:rPr lang="en-AU" dirty="0"/>
              <a:t>)</a:t>
            </a:r>
          </a:p>
          <a:p>
            <a:pPr marL="684000">
              <a:spcBef>
                <a:spcPts val="1800"/>
              </a:spcBef>
              <a:defRPr/>
            </a:pPr>
            <a:r>
              <a:rPr lang="en-AU" dirty="0" smtClean="0"/>
              <a:t>Decision </a:t>
            </a:r>
            <a:r>
              <a:rPr lang="en-AU" dirty="0"/>
              <a:t>trees and random </a:t>
            </a:r>
            <a:r>
              <a:rPr lang="en-AU" dirty="0" smtClean="0"/>
              <a:t>forests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782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219200"/>
          </a:xfrm>
        </p:spPr>
        <p:txBody>
          <a:bodyPr/>
          <a:lstStyle/>
          <a:p>
            <a:r>
              <a:rPr lang="en-AU" dirty="0" smtClean="0"/>
              <a:t>Regression and clustering:</a:t>
            </a:r>
            <a:br>
              <a:rPr lang="en-AU" dirty="0" smtClean="0"/>
            </a:br>
            <a:r>
              <a:rPr lang="en-AU" dirty="0" smtClean="0"/>
              <a:t>popular algorithms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803261"/>
            <a:ext cx="8153400" cy="455509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AU" b="1" dirty="0" smtClean="0"/>
              <a:t>Regression</a:t>
            </a:r>
            <a:r>
              <a:rPr lang="en-AU" dirty="0" smtClean="0"/>
              <a:t>:</a:t>
            </a:r>
          </a:p>
          <a:p>
            <a:pPr marL="684000">
              <a:spcBef>
                <a:spcPts val="1800"/>
              </a:spcBef>
              <a:defRPr/>
            </a:pPr>
            <a:r>
              <a:rPr lang="en-AU" dirty="0" smtClean="0"/>
              <a:t>Linear regression</a:t>
            </a:r>
          </a:p>
          <a:p>
            <a:pPr marL="684000">
              <a:spcBef>
                <a:spcPts val="1200"/>
              </a:spcBef>
              <a:defRPr/>
            </a:pPr>
            <a:r>
              <a:rPr lang="en-AU" dirty="0" smtClean="0"/>
              <a:t>Ridge and lasso regression</a:t>
            </a:r>
          </a:p>
          <a:p>
            <a:pPr marL="684000">
              <a:spcBef>
                <a:spcPts val="1200"/>
              </a:spcBef>
              <a:defRPr/>
            </a:pPr>
            <a:r>
              <a:rPr lang="en-AU" dirty="0" smtClean="0"/>
              <a:t>Gaussian processes</a:t>
            </a:r>
          </a:p>
          <a:p>
            <a:pPr marL="0" indent="0">
              <a:buNone/>
              <a:defRPr/>
            </a:pPr>
            <a:r>
              <a:rPr lang="en-AU" b="1" dirty="0" smtClean="0"/>
              <a:t>Clustering</a:t>
            </a:r>
            <a:r>
              <a:rPr lang="en-AU" dirty="0" smtClean="0"/>
              <a:t>:</a:t>
            </a:r>
            <a:endParaRPr lang="en-AU" dirty="0"/>
          </a:p>
          <a:p>
            <a:pPr marL="684000">
              <a:spcBef>
                <a:spcPts val="1800"/>
              </a:spcBef>
              <a:defRPr/>
            </a:pPr>
            <a:r>
              <a:rPr lang="en-AU" i="1" dirty="0" smtClean="0"/>
              <a:t>k</a:t>
            </a:r>
            <a:r>
              <a:rPr lang="en-AU" dirty="0" smtClean="0"/>
              <a:t>-means</a:t>
            </a:r>
            <a:endParaRPr lang="en-AU" dirty="0"/>
          </a:p>
          <a:p>
            <a:pPr marL="684000">
              <a:spcBef>
                <a:spcPts val="1200"/>
              </a:spcBef>
              <a:defRPr/>
            </a:pPr>
            <a:r>
              <a:rPr lang="en-AU" dirty="0" smtClean="0"/>
              <a:t>PAM and all other female-named clustering algorithms such as AGNES, DIANA, DAISY </a:t>
            </a:r>
            <a:r>
              <a:rPr lang="en-AU" dirty="0" err="1" smtClean="0"/>
              <a:t>etc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318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Main data types in NLP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01260"/>
          </a:xfrm>
        </p:spPr>
        <p:txBody>
          <a:bodyPr/>
          <a:lstStyle/>
          <a:p>
            <a:r>
              <a:rPr lang="en-AU" dirty="0" smtClean="0"/>
              <a:t>The main data types in NLP are </a:t>
            </a:r>
            <a:r>
              <a:rPr lang="en-AU" b="1" dirty="0" smtClean="0"/>
              <a:t>words</a:t>
            </a:r>
            <a:r>
              <a:rPr lang="en-AU" dirty="0" smtClean="0"/>
              <a:t>, </a:t>
            </a:r>
            <a:r>
              <a:rPr lang="en-AU" b="1" dirty="0" smtClean="0"/>
              <a:t>sentences</a:t>
            </a:r>
            <a:r>
              <a:rPr lang="en-AU" dirty="0" smtClean="0"/>
              <a:t> and </a:t>
            </a:r>
            <a:r>
              <a:rPr lang="en-AU" b="1" dirty="0" smtClean="0"/>
              <a:t>documents</a:t>
            </a:r>
          </a:p>
          <a:p>
            <a:pPr marL="0" indent="0">
              <a:buNone/>
            </a:pPr>
            <a:r>
              <a:rPr lang="en-AU" sz="2400" b="1" dirty="0" smtClean="0"/>
              <a:t>Words</a:t>
            </a:r>
            <a:r>
              <a:rPr lang="en-AU" sz="2400" dirty="0" smtClean="0"/>
              <a:t>:</a:t>
            </a:r>
          </a:p>
          <a:p>
            <a:pPr>
              <a:spcBef>
                <a:spcPts val="1800"/>
              </a:spcBef>
            </a:pPr>
            <a:r>
              <a:rPr lang="en-AU" sz="2200" dirty="0" smtClean="0"/>
              <a:t>Words are, intrinsically, </a:t>
            </a:r>
            <a:r>
              <a:rPr lang="en-AU" sz="2200" b="1" dirty="0" smtClean="0"/>
              <a:t>categorical</a:t>
            </a:r>
            <a:r>
              <a:rPr lang="en-AU" sz="2200" dirty="0" smtClean="0"/>
              <a:t> values in a vocabulary of, say, size V (from index 0 to index V-1)</a:t>
            </a:r>
          </a:p>
          <a:p>
            <a:pPr>
              <a:spcBef>
                <a:spcPts val="1800"/>
              </a:spcBef>
            </a:pPr>
            <a:r>
              <a:rPr lang="en-AU" sz="2200" dirty="0" smtClean="0"/>
              <a:t>When used as inputs, each word is usually converted to an </a:t>
            </a:r>
            <a:r>
              <a:rPr lang="en-AU" sz="2200" b="1" dirty="0" smtClean="0"/>
              <a:t>embedding</a:t>
            </a:r>
            <a:r>
              <a:rPr lang="en-AU" sz="2200" dirty="0" smtClean="0"/>
              <a:t> (typically, a 50-1024D vector)</a:t>
            </a:r>
          </a:p>
          <a:p>
            <a:pPr>
              <a:spcBef>
                <a:spcPts val="1800"/>
              </a:spcBef>
            </a:pPr>
            <a:r>
              <a:rPr lang="en-AU" sz="2200" dirty="0" smtClean="0"/>
              <a:t>Words are also </a:t>
            </a:r>
            <a:r>
              <a:rPr lang="en-AU" sz="2200" b="1" dirty="0" smtClean="0"/>
              <a:t>string of characters</a:t>
            </a:r>
            <a:r>
              <a:rPr lang="en-AU" sz="2200" dirty="0" smtClean="0"/>
              <a:t>, and lexical and morphological aspects can be leveraged (e.g., </a:t>
            </a:r>
            <a:r>
              <a:rPr lang="en-AU" sz="2200" dirty="0" err="1" smtClean="0"/>
              <a:t>albuter</a:t>
            </a:r>
            <a:r>
              <a:rPr lang="en-AU" sz="2200" dirty="0" err="1" smtClean="0">
                <a:solidFill>
                  <a:srgbClr val="FF0000"/>
                </a:solidFill>
              </a:rPr>
              <a:t>ol</a:t>
            </a:r>
            <a:r>
              <a:rPr lang="en-AU" sz="2200" dirty="0" smtClean="0"/>
              <a:t>, styl</a:t>
            </a:r>
            <a:r>
              <a:rPr lang="en-AU" sz="2200" dirty="0" smtClean="0">
                <a:solidFill>
                  <a:srgbClr val="FF0000"/>
                </a:solidFill>
              </a:rPr>
              <a:t>ish</a:t>
            </a:r>
            <a:r>
              <a:rPr lang="en-AU" sz="2200" dirty="0" smtClean="0"/>
              <a:t>, </a:t>
            </a:r>
            <a:r>
              <a:rPr lang="en-AU" sz="2200" dirty="0" smtClean="0">
                <a:solidFill>
                  <a:srgbClr val="FF0000"/>
                </a:solidFill>
              </a:rPr>
              <a:t>pre</a:t>
            </a:r>
            <a:r>
              <a:rPr lang="en-AU" sz="2200" dirty="0" smtClean="0"/>
              <a:t>determin</a:t>
            </a:r>
            <a:r>
              <a:rPr lang="en-AU" sz="2200" dirty="0" smtClean="0">
                <a:solidFill>
                  <a:srgbClr val="FF0000"/>
                </a:solidFill>
              </a:rPr>
              <a:t>ed</a:t>
            </a:r>
            <a:r>
              <a:rPr lang="en-AU" sz="2200" dirty="0" smtClean="0"/>
              <a:t>…)</a:t>
            </a:r>
            <a:endParaRPr lang="en-AU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0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Main data types in NLP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0537"/>
          </a:xfrm>
        </p:spPr>
        <p:txBody>
          <a:bodyPr/>
          <a:lstStyle/>
          <a:p>
            <a:pPr marL="0" indent="0">
              <a:buNone/>
            </a:pPr>
            <a:r>
              <a:rPr lang="en-AU" sz="2400" b="1" dirty="0" smtClean="0"/>
              <a:t>Sentences</a:t>
            </a:r>
            <a:r>
              <a:rPr lang="en-AU" sz="2400" dirty="0" smtClean="0"/>
              <a:t>:</a:t>
            </a:r>
          </a:p>
          <a:p>
            <a:pPr>
              <a:spcBef>
                <a:spcPts val="1800"/>
              </a:spcBef>
            </a:pPr>
            <a:r>
              <a:rPr lang="en-AU" sz="2200" dirty="0" smtClean="0"/>
              <a:t>Sentences/paragraphs are often treated just as the explicit sequence of their composing words. They also now have their own </a:t>
            </a:r>
            <a:r>
              <a:rPr lang="en-AU" sz="2200" dirty="0" err="1" smtClean="0"/>
              <a:t>embeddings</a:t>
            </a:r>
            <a:r>
              <a:rPr lang="en-AU" sz="2200" dirty="0" smtClean="0"/>
              <a:t> (Google’s Universal Sentence Encoder)</a:t>
            </a:r>
          </a:p>
          <a:p>
            <a:pPr marL="0" indent="0">
              <a:buNone/>
            </a:pPr>
            <a:r>
              <a:rPr lang="en-AU" sz="2400" b="1" dirty="0" smtClean="0"/>
              <a:t>Documents</a:t>
            </a:r>
            <a:r>
              <a:rPr lang="en-AU" sz="2400" dirty="0" smtClean="0"/>
              <a:t>:</a:t>
            </a:r>
            <a:endParaRPr lang="en-AU" sz="2400" dirty="0"/>
          </a:p>
          <a:p>
            <a:pPr>
              <a:spcBef>
                <a:spcPts val="1800"/>
              </a:spcBef>
            </a:pPr>
            <a:r>
              <a:rPr lang="en-AU" sz="2200" dirty="0" smtClean="0"/>
              <a:t>Documents are often converted to </a:t>
            </a:r>
            <a:r>
              <a:rPr lang="en-AU" sz="2200" b="1" dirty="0" smtClean="0"/>
              <a:t>vectors</a:t>
            </a:r>
            <a:r>
              <a:rPr lang="en-AU" sz="2200" dirty="0" smtClean="0"/>
              <a:t>:</a:t>
            </a:r>
          </a:p>
          <a:p>
            <a:pPr lvl="1">
              <a:spcBef>
                <a:spcPts val="1200"/>
              </a:spcBef>
            </a:pPr>
            <a:r>
              <a:rPr lang="en-AU" dirty="0" smtClean="0"/>
              <a:t>term frequencies (aka “bag of words”)</a:t>
            </a:r>
          </a:p>
          <a:p>
            <a:pPr lvl="1"/>
            <a:r>
              <a:rPr lang="en-AU" dirty="0" smtClean="0"/>
              <a:t>tf-idf</a:t>
            </a:r>
          </a:p>
          <a:p>
            <a:pPr lvl="1"/>
            <a:r>
              <a:rPr lang="en-AU" dirty="0" smtClean="0"/>
              <a:t>doc2vec</a:t>
            </a:r>
          </a:p>
          <a:p>
            <a:pPr lvl="1"/>
            <a:r>
              <a:rPr lang="en-AU" dirty="0" smtClean="0"/>
              <a:t>topic models</a:t>
            </a:r>
            <a:endParaRPr lang="en-AU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2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Performance evaluation in NLP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170372"/>
          </a:xfrm>
        </p:spPr>
        <p:txBody>
          <a:bodyPr/>
          <a:lstStyle/>
          <a:p>
            <a:r>
              <a:rPr lang="en-AU" dirty="0" smtClean="0"/>
              <a:t>Performance evaluation </a:t>
            </a:r>
            <a:r>
              <a:rPr lang="en-AU" u="sng" dirty="0" smtClean="0"/>
              <a:t>is tricky for many NLP </a:t>
            </a:r>
            <a:r>
              <a:rPr lang="en-AU" u="sng" dirty="0"/>
              <a:t>tasks </a:t>
            </a:r>
            <a:r>
              <a:rPr lang="en-AU" u="sng" dirty="0" smtClean="0"/>
              <a:t>since there is no easily agreeable “ground truth” aka “gold standard”</a:t>
            </a:r>
          </a:p>
          <a:p>
            <a:r>
              <a:rPr lang="en-AU" dirty="0" smtClean="0"/>
              <a:t>Proper performance evaluation is the subject of much community discussion and even a research topic in its own right</a:t>
            </a:r>
          </a:p>
          <a:p>
            <a:r>
              <a:rPr lang="en-AU" dirty="0" smtClean="0"/>
              <a:t>Understanding NLP performance evaluation and performance metrics is very important </a:t>
            </a:r>
            <a:r>
              <a:rPr lang="en-AU" b="1" dirty="0" smtClean="0"/>
              <a:t>to make informed technical and business decisions</a:t>
            </a:r>
            <a:endParaRPr lang="en-A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7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Agenda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383181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AU" sz="2800" dirty="0" smtClean="0"/>
              <a:t>Machine learning: main data types and problems</a:t>
            </a:r>
          </a:p>
          <a:p>
            <a:pPr>
              <a:spcBef>
                <a:spcPts val="1800"/>
              </a:spcBef>
            </a:pPr>
            <a:r>
              <a:rPr lang="en-AU" sz="2800" dirty="0" smtClean="0"/>
              <a:t>Choosing, training and testing a model</a:t>
            </a:r>
          </a:p>
          <a:p>
            <a:pPr>
              <a:spcBef>
                <a:spcPts val="1800"/>
              </a:spcBef>
            </a:pPr>
            <a:r>
              <a:rPr lang="en-AU" sz="2800" dirty="0" smtClean="0"/>
              <a:t>Main data types in NLP</a:t>
            </a:r>
          </a:p>
          <a:p>
            <a:pPr>
              <a:spcBef>
                <a:spcPts val="1800"/>
              </a:spcBef>
            </a:pPr>
            <a:r>
              <a:rPr lang="en-AU" sz="2800" dirty="0" smtClean="0"/>
              <a:t>Performance evaluation in NLP</a:t>
            </a:r>
          </a:p>
          <a:p>
            <a:pPr>
              <a:spcBef>
                <a:spcPts val="1800"/>
              </a:spcBef>
            </a:pPr>
            <a:r>
              <a:rPr lang="en-AU" sz="2800" dirty="0" smtClean="0"/>
              <a:t>Deep learning</a:t>
            </a:r>
          </a:p>
          <a:p>
            <a:pPr>
              <a:spcBef>
                <a:spcPts val="1800"/>
              </a:spcBef>
            </a:pPr>
            <a:r>
              <a:rPr lang="en-AU" sz="2800" dirty="0" smtClean="0"/>
              <a:t>Reinforcement learning</a:t>
            </a:r>
            <a:endParaRPr lang="en-A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5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Example: named-entity recognition (NER)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502106"/>
            <a:ext cx="8229600" cy="2462213"/>
          </a:xfrm>
        </p:spPr>
        <p:txBody>
          <a:bodyPr/>
          <a:lstStyle/>
          <a:p>
            <a:pPr marL="0" indent="0">
              <a:buNone/>
            </a:pPr>
            <a:r>
              <a:rPr lang="en-AU" sz="2200" dirty="0" smtClean="0"/>
              <a:t>“The </a:t>
            </a:r>
            <a:r>
              <a:rPr lang="en-AU" sz="2200" dirty="0"/>
              <a:t>Royal </a:t>
            </a:r>
            <a:r>
              <a:rPr lang="en-AU" sz="2200" u="sng" dirty="0">
                <a:solidFill>
                  <a:srgbClr val="FF0000"/>
                </a:solidFill>
              </a:rPr>
              <a:t>Bank of Scotland</a:t>
            </a:r>
            <a:r>
              <a:rPr lang="en-AU" sz="2200" dirty="0"/>
              <a:t> has around 700 branches, mainly in Scotland, though there are branches in many larger towns and cities throughout England and Wales. Both the bank and its parent, The </a:t>
            </a:r>
            <a:r>
              <a:rPr lang="en-AU" sz="2200" u="sng" dirty="0">
                <a:solidFill>
                  <a:srgbClr val="FF0000"/>
                </a:solidFill>
              </a:rPr>
              <a:t>Royal Bank of Scotland Group</a:t>
            </a:r>
            <a:r>
              <a:rPr lang="en-AU" sz="2200" dirty="0"/>
              <a:t>, are completely separate from the fellow Edinburgh-based bank, the Bank of Scotland, which pre-dates The </a:t>
            </a:r>
            <a:r>
              <a:rPr lang="en-AU" sz="2200" u="sng" dirty="0"/>
              <a:t>Royal Bank of Scotland</a:t>
            </a:r>
            <a:r>
              <a:rPr lang="en-AU" sz="2200" dirty="0"/>
              <a:t> by 32 </a:t>
            </a:r>
            <a:r>
              <a:rPr lang="en-AU" sz="2200" dirty="0" smtClean="0"/>
              <a:t>years.”</a:t>
            </a:r>
            <a:endParaRPr lang="en-AU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819400" y="3949906"/>
            <a:ext cx="990600" cy="1143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90600" y="1785647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 smtClean="0">
                <a:latin typeface="+mn-lt"/>
              </a:rPr>
              <a:t>false positive (incorrect boundaries)</a:t>
            </a:r>
            <a:endParaRPr lang="en-AU" sz="20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" y="518160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 smtClean="0">
                <a:latin typeface="+mn-lt"/>
              </a:rPr>
              <a:t>true positive</a:t>
            </a:r>
            <a:endParaRPr lang="en-AU" sz="2000" dirty="0">
              <a:latin typeface="+mn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048000" y="2188255"/>
            <a:ext cx="0" cy="330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8" idx="0"/>
          </p:cNvCxnSpPr>
          <p:nvPr/>
        </p:nvCxnSpPr>
        <p:spPr>
          <a:xfrm flipH="1">
            <a:off x="5905500" y="4621726"/>
            <a:ext cx="38100" cy="1150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29000" y="5772090"/>
            <a:ext cx="495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 smtClean="0">
                <a:latin typeface="+mn-lt"/>
              </a:rPr>
              <a:t>missed a chance to score a true positive</a:t>
            </a:r>
            <a:endParaRPr lang="en-AU" sz="2000" dirty="0">
              <a:latin typeface="+mn-l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71700" y="2971800"/>
            <a:ext cx="3314700" cy="280029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286500" y="4238655"/>
            <a:ext cx="1333500" cy="153343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638800" y="16764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latin typeface="+mn-lt"/>
              </a:rPr>
              <a:t>NB: named entities are multi-words spans!</a:t>
            </a:r>
            <a:endParaRPr lang="en-AU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363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Example: machine translation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401205"/>
          </a:xfrm>
        </p:spPr>
        <p:txBody>
          <a:bodyPr/>
          <a:lstStyle/>
          <a:p>
            <a:r>
              <a:rPr lang="en-AU" sz="2400" dirty="0" smtClean="0"/>
              <a:t>The NER case is relatively easy, since different human annotators often agree about the true labels</a:t>
            </a:r>
          </a:p>
          <a:p>
            <a:pPr>
              <a:spcBef>
                <a:spcPts val="1800"/>
              </a:spcBef>
            </a:pPr>
            <a:r>
              <a:rPr lang="en-AU" sz="2400" dirty="0" smtClean="0"/>
              <a:t>Much more challenging cases are </a:t>
            </a:r>
            <a:r>
              <a:rPr lang="en-AU" sz="2400" b="1" dirty="0" smtClean="0"/>
              <a:t>machine translation</a:t>
            </a:r>
            <a:r>
              <a:rPr lang="en-AU" sz="2400" dirty="0" smtClean="0"/>
              <a:t>, </a:t>
            </a:r>
            <a:r>
              <a:rPr lang="en-AU" sz="2400" b="1" dirty="0" smtClean="0"/>
              <a:t>summarisation</a:t>
            </a:r>
            <a:r>
              <a:rPr lang="en-AU" sz="2400" dirty="0" smtClean="0"/>
              <a:t> and </a:t>
            </a:r>
            <a:r>
              <a:rPr lang="en-AU" sz="2400" b="1" dirty="0" smtClean="0"/>
              <a:t>question answering</a:t>
            </a:r>
            <a:r>
              <a:rPr lang="en-AU" sz="2400" dirty="0" smtClean="0"/>
              <a:t>, where multiple ground truths can be equivalently desirable (and also, how bad are the errors?)</a:t>
            </a:r>
          </a:p>
          <a:p>
            <a:pPr>
              <a:spcBef>
                <a:spcPts val="1800"/>
              </a:spcBef>
            </a:pPr>
            <a:r>
              <a:rPr lang="en-AU" sz="2400" dirty="0" smtClean="0"/>
              <a:t>In machine translation, the dominant metric is the </a:t>
            </a:r>
            <a:r>
              <a:rPr lang="en-AU" sz="2400" b="1" dirty="0" smtClean="0"/>
              <a:t>BLEU score</a:t>
            </a:r>
            <a:r>
              <a:rPr lang="en-AU" sz="2400" dirty="0" smtClean="0"/>
              <a:t> that is based on matching n-grams, but others based on comparing word </a:t>
            </a:r>
            <a:r>
              <a:rPr lang="en-AU" sz="2400" dirty="0" err="1" smtClean="0"/>
              <a:t>embeddings</a:t>
            </a:r>
            <a:r>
              <a:rPr lang="en-AU" sz="2400" dirty="0" smtClean="0"/>
              <a:t> have emerged (e.g., BERTScore, </a:t>
            </a:r>
            <a:r>
              <a:rPr lang="en-AU" sz="2400" dirty="0" err="1" smtClean="0"/>
              <a:t>MoverScore</a:t>
            </a:r>
            <a:r>
              <a:rPr lang="en-AU" sz="2400" dirty="0" smtClean="0"/>
              <a:t>)</a:t>
            </a:r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0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Trending approaches in machine learning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247317"/>
          </a:xfrm>
        </p:spPr>
        <p:txBody>
          <a:bodyPr/>
          <a:lstStyle/>
          <a:p>
            <a:r>
              <a:rPr lang="en-AU" dirty="0" smtClean="0"/>
              <a:t>Approaches in machine learning have remarkably evolved over time</a:t>
            </a:r>
          </a:p>
          <a:p>
            <a:pPr>
              <a:spcBef>
                <a:spcPts val="1800"/>
              </a:spcBef>
            </a:pPr>
            <a:r>
              <a:rPr lang="en-AU" dirty="0" smtClean="0"/>
              <a:t>At present, the greatest focus is on </a:t>
            </a:r>
            <a:r>
              <a:rPr lang="en-AU" b="1" dirty="0" smtClean="0">
                <a:solidFill>
                  <a:srgbClr val="FF0000"/>
                </a:solidFill>
              </a:rPr>
              <a:t>deep learning</a:t>
            </a:r>
            <a:r>
              <a:rPr lang="en-AU" dirty="0" smtClean="0"/>
              <a:t> and </a:t>
            </a:r>
            <a:r>
              <a:rPr lang="en-AU" b="1" dirty="0" smtClean="0">
                <a:solidFill>
                  <a:srgbClr val="FF0000"/>
                </a:solidFill>
              </a:rPr>
              <a:t>reinforcement learning</a:t>
            </a:r>
          </a:p>
          <a:p>
            <a:pPr>
              <a:spcBef>
                <a:spcPts val="1800"/>
              </a:spcBef>
            </a:pPr>
            <a:r>
              <a:rPr lang="en-AU" b="1" dirty="0" smtClean="0"/>
              <a:t>Deep learning</a:t>
            </a:r>
            <a:r>
              <a:rPr lang="en-AU" dirty="0" smtClean="0"/>
              <a:t> is a mature technology that is almost universally employed wherever there are sufficient data for training</a:t>
            </a:r>
          </a:p>
          <a:p>
            <a:pPr>
              <a:spcBef>
                <a:spcPts val="1800"/>
              </a:spcBef>
            </a:pPr>
            <a:r>
              <a:rPr lang="en-AU" b="1" dirty="0" smtClean="0"/>
              <a:t>Reinforcement learning</a:t>
            </a:r>
            <a:r>
              <a:rPr lang="en-AU" dirty="0" smtClean="0"/>
              <a:t> is more a technology for the future, but it’s starting to gain significant application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5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914400"/>
          </a:xfrm>
        </p:spPr>
        <p:txBody>
          <a:bodyPr/>
          <a:lstStyle/>
          <a:p>
            <a:r>
              <a:rPr lang="en-AU" dirty="0" smtClean="0"/>
              <a:t>Deep learning</a:t>
            </a:r>
            <a:endParaRPr lang="en-AU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850172"/>
            <a:ext cx="8229600" cy="4093428"/>
          </a:xfrm>
        </p:spPr>
        <p:txBody>
          <a:bodyPr/>
          <a:lstStyle/>
          <a:p>
            <a:r>
              <a:rPr lang="en-AU" b="1" dirty="0" smtClean="0"/>
              <a:t>Deep learning</a:t>
            </a:r>
            <a:r>
              <a:rPr lang="en-AU" dirty="0" smtClean="0"/>
              <a:t> refers to </a:t>
            </a:r>
            <a:r>
              <a:rPr lang="en-AU" b="1" dirty="0" smtClean="0"/>
              <a:t>artificial neural networks</a:t>
            </a:r>
            <a:r>
              <a:rPr lang="en-AU" dirty="0" smtClean="0"/>
              <a:t> (ANNs) with </a:t>
            </a:r>
            <a:r>
              <a:rPr lang="en-AU" b="1" dirty="0" smtClean="0"/>
              <a:t>many layers</a:t>
            </a:r>
            <a:r>
              <a:rPr lang="en-AU" dirty="0" smtClean="0"/>
              <a:t> and complex architecture</a:t>
            </a:r>
          </a:p>
          <a:p>
            <a:r>
              <a:rPr lang="en-AU" dirty="0" smtClean="0"/>
              <a:t>ANNs had been very popular in all the 1990’s, but had almost been “abandoned” in favour of SVM</a:t>
            </a:r>
          </a:p>
          <a:p>
            <a:r>
              <a:rPr lang="en-AU" dirty="0" smtClean="0"/>
              <a:t>From circa 2006, neural networks with more complex architecture have had an extraordinary uptake </a:t>
            </a:r>
          </a:p>
          <a:p>
            <a:r>
              <a:rPr lang="en-AU" dirty="0" smtClean="0"/>
              <a:t>They are now dominating the application scene (NLP, computer vision, speech and much more)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68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914400"/>
          </a:xfrm>
        </p:spPr>
        <p:txBody>
          <a:bodyPr/>
          <a:lstStyle/>
          <a:p>
            <a:r>
              <a:rPr lang="en-AU" dirty="0" smtClean="0"/>
              <a:t>Typical layer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400" y="1691819"/>
            <a:ext cx="8153400" cy="4708981"/>
          </a:xfrm>
        </p:spPr>
        <p:txBody>
          <a:bodyPr/>
          <a:lstStyle/>
          <a:p>
            <a:r>
              <a:rPr lang="en-AU" dirty="0" smtClean="0"/>
              <a:t>A typical layer of a neural network is equivalent to  a simple classifier/logistic </a:t>
            </a:r>
            <a:r>
              <a:rPr lang="en-AU" dirty="0" err="1" smtClean="0"/>
              <a:t>regressor</a:t>
            </a:r>
            <a:r>
              <a:rPr lang="en-AU" dirty="0" smtClean="0"/>
              <a:t>: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pPr marL="0" indent="0">
              <a:spcBef>
                <a:spcPts val="0"/>
              </a:spcBef>
              <a:buNone/>
            </a:pPr>
            <a:endParaRPr lang="en-AU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en-AU" dirty="0" smtClean="0"/>
              <a:t>The inputs are multiplied by a set of weights (the parameters) and added up; the sum goes through a nonlinear function (called a sigmoid)</a:t>
            </a:r>
            <a:endParaRPr lang="en-AU" dirty="0"/>
          </a:p>
        </p:txBody>
      </p:sp>
      <p:pic>
        <p:nvPicPr>
          <p:cNvPr id="7" name="Picture 2" descr="Image result for neural network layer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09874"/>
            <a:ext cx="7054935" cy="214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791200" y="4645223"/>
            <a:ext cx="304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i="1" dirty="0" smtClean="0">
                <a:latin typeface="+mn-lt"/>
              </a:rPr>
              <a:t>from Jed Fox, Neural </a:t>
            </a:r>
            <a:r>
              <a:rPr lang="en-US" sz="1400" i="1" dirty="0">
                <a:latin typeface="+mn-lt"/>
              </a:rPr>
              <a:t>Networks </a:t>
            </a:r>
            <a:r>
              <a:rPr lang="en-US" sz="1400" i="1" dirty="0" smtClean="0">
                <a:latin typeface="+mn-lt"/>
              </a:rPr>
              <a:t>101</a:t>
            </a:r>
            <a:endParaRPr lang="en-AU" sz="14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709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914400"/>
          </a:xfrm>
        </p:spPr>
        <p:txBody>
          <a:bodyPr/>
          <a:lstStyle/>
          <a:p>
            <a:r>
              <a:rPr lang="en-AU" altLang="en-US" dirty="0" smtClean="0"/>
              <a:t>Basic overall scheme</a:t>
            </a:r>
          </a:p>
        </p:txBody>
      </p:sp>
      <p:sp>
        <p:nvSpPr>
          <p:cNvPr id="6" name="Rectangle 5"/>
          <p:cNvSpPr/>
          <p:nvPr/>
        </p:nvSpPr>
        <p:spPr>
          <a:xfrm>
            <a:off x="2819400" y="5181600"/>
            <a:ext cx="35052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2971800" y="5252987"/>
            <a:ext cx="32004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eighted sum (w</a:t>
            </a:r>
            <a:r>
              <a:rPr lang="en-AU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5200" y="6172200"/>
            <a:ext cx="20574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input x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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ℝ</a:t>
            </a:r>
            <a:r>
              <a:rPr lang="en-AU" baseline="30000" dirty="0" smtClean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D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Up Arrow 8"/>
          <p:cNvSpPr/>
          <p:nvPr/>
        </p:nvSpPr>
        <p:spPr>
          <a:xfrm>
            <a:off x="4114800" y="5872213"/>
            <a:ext cx="723900" cy="299987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3657600" y="4495800"/>
            <a:ext cx="1600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57600" y="35052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Up Arrow 11"/>
          <p:cNvSpPr/>
          <p:nvPr/>
        </p:nvSpPr>
        <p:spPr>
          <a:xfrm>
            <a:off x="4114800" y="4038600"/>
            <a:ext cx="723900" cy="299987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2819400" y="3048000"/>
            <a:ext cx="35052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2971800" y="3119387"/>
            <a:ext cx="32004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eighted sum (w</a:t>
            </a:r>
            <a:r>
              <a:rPr lang="en-AU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1828800"/>
            <a:ext cx="2286000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  <a:p>
            <a:pPr algn="ctr"/>
            <a:r>
              <a:rPr lang="en-AU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(0,1)</a:t>
            </a:r>
            <a:endParaRPr lang="en-AU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33800" y="2286000"/>
            <a:ext cx="1600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495800" y="4953000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495800" y="2743200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6200000" flipV="1">
            <a:off x="3600450" y="1390651"/>
            <a:ext cx="228600" cy="156210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flipV="1">
            <a:off x="4495800" y="2057400"/>
            <a:ext cx="1905000" cy="838200"/>
          </a:xfrm>
          <a:prstGeom prst="bentConnector3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53200" y="1828800"/>
            <a:ext cx="2286000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</a:p>
          <a:p>
            <a:pPr algn="ctr"/>
            <a:r>
              <a:rPr lang="en-AU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(-</a:t>
            </a:r>
            <a:r>
              <a:rPr lang="en-AU" sz="2600" b="1" dirty="0" smtClean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</a:t>
            </a:r>
            <a:r>
              <a:rPr lang="en-AU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,+</a:t>
            </a:r>
            <a:r>
              <a:rPr lang="en-AU" sz="2600" b="1" dirty="0" smtClean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</a:t>
            </a:r>
            <a:r>
              <a:rPr lang="en-AU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AU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41271" y="1524000"/>
            <a:ext cx="20574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output y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3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914400"/>
          </a:xfrm>
        </p:spPr>
        <p:txBody>
          <a:bodyPr/>
          <a:lstStyle/>
          <a:p>
            <a:r>
              <a:rPr lang="en-AU" dirty="0" smtClean="0"/>
              <a:t>Development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93307"/>
            <a:ext cx="8458200" cy="4555093"/>
          </a:xfrm>
        </p:spPr>
        <p:txBody>
          <a:bodyPr/>
          <a:lstStyle/>
          <a:p>
            <a:r>
              <a:rPr lang="en-AU" dirty="0" smtClean="0"/>
              <a:t>A wealth of libraries is available for development: </a:t>
            </a:r>
            <a:r>
              <a:rPr lang="en-AU" dirty="0" err="1"/>
              <a:t>Caffe</a:t>
            </a:r>
            <a:r>
              <a:rPr lang="en-AU" dirty="0"/>
              <a:t>, CNTK, </a:t>
            </a:r>
            <a:r>
              <a:rPr lang="en-AU" dirty="0" err="1"/>
              <a:t>Keras</a:t>
            </a:r>
            <a:r>
              <a:rPr lang="en-AU" dirty="0"/>
              <a:t>, Torch, </a:t>
            </a:r>
            <a:r>
              <a:rPr lang="en-AU" dirty="0" err="1"/>
              <a:t>TensorFlow</a:t>
            </a:r>
            <a:r>
              <a:rPr lang="en-AU" dirty="0"/>
              <a:t>, </a:t>
            </a:r>
            <a:r>
              <a:rPr lang="en-AU" dirty="0" err="1" smtClean="0"/>
              <a:t>MXNet</a:t>
            </a:r>
            <a:r>
              <a:rPr lang="en-AU" dirty="0" smtClean="0"/>
              <a:t>/Gluon…</a:t>
            </a:r>
          </a:p>
          <a:p>
            <a:pPr>
              <a:spcBef>
                <a:spcPts val="1800"/>
              </a:spcBef>
            </a:pPr>
            <a:r>
              <a:rPr lang="en-AU" dirty="0" smtClean="0"/>
              <a:t>Mostly Python-based, but also Matlab</a:t>
            </a:r>
          </a:p>
          <a:p>
            <a:pPr>
              <a:spcBef>
                <a:spcPts val="1800"/>
              </a:spcBef>
            </a:pPr>
            <a:r>
              <a:rPr lang="en-AU" dirty="0"/>
              <a:t>Two tools </a:t>
            </a:r>
            <a:r>
              <a:rPr lang="en-AU" dirty="0" smtClean="0"/>
              <a:t>likely </a:t>
            </a:r>
            <a:r>
              <a:rPr lang="en-AU" dirty="0"/>
              <a:t>the most popular at </a:t>
            </a:r>
            <a:r>
              <a:rPr lang="en-AU" dirty="0" smtClean="0"/>
              <a:t>present: </a:t>
            </a:r>
            <a:endParaRPr lang="en-AU" dirty="0"/>
          </a:p>
          <a:p>
            <a:pPr lvl="1">
              <a:spcBef>
                <a:spcPts val="1200"/>
              </a:spcBef>
            </a:pPr>
            <a:r>
              <a:rPr lang="en-AU" sz="2400" b="1" dirty="0">
                <a:solidFill>
                  <a:srgbClr val="FF0000"/>
                </a:solidFill>
              </a:rPr>
              <a:t>PyTorch</a:t>
            </a:r>
            <a:r>
              <a:rPr lang="en-AU" sz="2400" dirty="0"/>
              <a:t> (the PyTorch Team; </a:t>
            </a:r>
            <a:r>
              <a:rPr lang="en-AU" sz="2400" dirty="0" smtClean="0"/>
              <a:t>primarily developed  </a:t>
            </a:r>
            <a:r>
              <a:rPr lang="en-AU" sz="2400" dirty="0"/>
              <a:t>at </a:t>
            </a:r>
            <a:r>
              <a:rPr lang="en-AU" sz="2400" dirty="0" smtClean="0"/>
              <a:t>Facebook AI Research lab (FAIR))</a:t>
            </a:r>
            <a:endParaRPr lang="en-AU" sz="2400" dirty="0"/>
          </a:p>
          <a:p>
            <a:pPr lvl="1">
              <a:spcBef>
                <a:spcPts val="1200"/>
              </a:spcBef>
            </a:pPr>
            <a:r>
              <a:rPr lang="en-AU" sz="2400" b="1" dirty="0" err="1" smtClean="0">
                <a:solidFill>
                  <a:srgbClr val="FF0000"/>
                </a:solidFill>
              </a:rPr>
              <a:t>TensorFlow</a:t>
            </a:r>
            <a:r>
              <a:rPr lang="en-AU" sz="2400" b="1" dirty="0" smtClean="0">
                <a:solidFill>
                  <a:srgbClr val="FF0000"/>
                </a:solidFill>
              </a:rPr>
              <a:t> 2.0</a:t>
            </a:r>
            <a:r>
              <a:rPr lang="en-AU" sz="2400" dirty="0" smtClean="0"/>
              <a:t> </a:t>
            </a:r>
            <a:r>
              <a:rPr lang="en-AU" sz="2400" dirty="0"/>
              <a:t>(Google </a:t>
            </a:r>
            <a:r>
              <a:rPr lang="en-AU" sz="2400" dirty="0" smtClean="0"/>
              <a:t>Brain team; a step change </a:t>
            </a:r>
            <a:r>
              <a:rPr lang="en-AU" sz="2400" dirty="0" err="1" smtClean="0"/>
              <a:t>wrt</a:t>
            </a:r>
            <a:r>
              <a:rPr lang="en-AU" sz="2400" dirty="0" smtClean="0"/>
              <a:t> to 1.X with features now similar to PyTorch)</a:t>
            </a:r>
            <a:endParaRPr lang="en-AU" sz="2400" dirty="0"/>
          </a:p>
          <a:p>
            <a:pPr>
              <a:spcBef>
                <a:spcPts val="1800"/>
              </a:spcBef>
            </a:pPr>
            <a:r>
              <a:rPr lang="en-AU" dirty="0" smtClean="0"/>
              <a:t>They all use </a:t>
            </a:r>
            <a:r>
              <a:rPr lang="en-AU" i="1" dirty="0" smtClean="0"/>
              <a:t>autodiff</a:t>
            </a:r>
            <a:r>
              <a:rPr lang="en-AU" dirty="0" smtClean="0"/>
              <a:t>: can train </a:t>
            </a:r>
            <a:r>
              <a:rPr lang="en-AU" dirty="0"/>
              <a:t>a</a:t>
            </a:r>
            <a:r>
              <a:rPr lang="en-AU" dirty="0" smtClean="0"/>
              <a:t> model automatically!!!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553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914400"/>
          </a:xfrm>
        </p:spPr>
        <p:txBody>
          <a:bodyPr/>
          <a:lstStyle/>
          <a:p>
            <a:r>
              <a:rPr lang="en-AU" sz="3000" dirty="0" smtClean="0"/>
              <a:t>Most popular deep networks for classification</a:t>
            </a:r>
            <a:endParaRPr lang="en-AU" sz="3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06931" y="1771637"/>
            <a:ext cx="8305800" cy="4185761"/>
          </a:xfrm>
        </p:spPr>
        <p:txBody>
          <a:bodyPr/>
          <a:lstStyle/>
          <a:p>
            <a:r>
              <a:rPr lang="en-AU" sz="2600" dirty="0" smtClean="0"/>
              <a:t>Some deep networks have become the workhorses of classification tasks:</a:t>
            </a:r>
          </a:p>
          <a:p>
            <a:pPr lvl="1">
              <a:spcBef>
                <a:spcPts val="1800"/>
              </a:spcBef>
            </a:pPr>
            <a:r>
              <a:rPr lang="en-AU" sz="2300" b="1" dirty="0" smtClean="0"/>
              <a:t>Feed-forward neural networks</a:t>
            </a:r>
            <a:r>
              <a:rPr lang="en-AU" sz="2300" dirty="0" smtClean="0"/>
              <a:t> </a:t>
            </a:r>
          </a:p>
          <a:p>
            <a:pPr lvl="1"/>
            <a:r>
              <a:rPr lang="en-AU" sz="2300" b="1" dirty="0" smtClean="0"/>
              <a:t>Convolutional neural networks (CNNs)</a:t>
            </a:r>
          </a:p>
          <a:p>
            <a:pPr lvl="1"/>
            <a:r>
              <a:rPr lang="en-AU" sz="2300" b="1" dirty="0" smtClean="0"/>
              <a:t>Recurrent neural networks (RNNs)</a:t>
            </a:r>
            <a:r>
              <a:rPr lang="en-AU" sz="2300" dirty="0" smtClean="0"/>
              <a:t> such as </a:t>
            </a:r>
            <a:r>
              <a:rPr lang="en-AU" sz="2300" b="1" dirty="0" smtClean="0"/>
              <a:t>LSTMs </a:t>
            </a:r>
            <a:r>
              <a:rPr lang="en-AU" sz="2300" dirty="0" smtClean="0"/>
              <a:t>and </a:t>
            </a:r>
            <a:r>
              <a:rPr lang="en-AU" sz="2300" b="1" i="1" dirty="0" smtClean="0"/>
              <a:t>transformers</a:t>
            </a:r>
            <a:r>
              <a:rPr lang="en-AU" sz="2300" dirty="0" smtClean="0"/>
              <a:t> – to </a:t>
            </a:r>
            <a:r>
              <a:rPr lang="en-AU" sz="2300" u="sng" dirty="0" smtClean="0"/>
              <a:t>classify sequential data</a:t>
            </a:r>
            <a:r>
              <a:rPr lang="en-AU" sz="2300" dirty="0" smtClean="0"/>
              <a:t> (such as text, speech, video, time series)</a:t>
            </a:r>
          </a:p>
          <a:p>
            <a:r>
              <a:rPr lang="en-AU" sz="2700" dirty="0" smtClean="0"/>
              <a:t>But the architectures used for NLP are often more complex, modularly</a:t>
            </a:r>
            <a:r>
              <a:rPr lang="en-AU" sz="2700" dirty="0"/>
              <a:t> combining</a:t>
            </a:r>
            <a:r>
              <a:rPr lang="en-AU" sz="2700" dirty="0" smtClean="0"/>
              <a:t> many basic blocks</a:t>
            </a:r>
            <a:endParaRPr lang="en-AU" sz="2600" dirty="0" smtClean="0"/>
          </a:p>
        </p:txBody>
      </p:sp>
    </p:spTree>
    <p:extLst>
      <p:ext uri="{BB962C8B-B14F-4D97-AF65-F5344CB8AC3E}">
        <p14:creationId xmlns:p14="http://schemas.microsoft.com/office/powerpoint/2010/main" val="245263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229600" y="6400800"/>
            <a:ext cx="457200" cy="304800"/>
          </a:xfrm>
        </p:spPr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914400"/>
          </a:xfrm>
        </p:spPr>
        <p:txBody>
          <a:bodyPr/>
          <a:lstStyle/>
          <a:p>
            <a:r>
              <a:rPr lang="en-AU" altLang="en-US" smtClean="0"/>
              <a:t>Machine learning &amp; NLP: main cases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74688" y="1770995"/>
            <a:ext cx="7772400" cy="4401205"/>
          </a:xfrm>
        </p:spPr>
        <p:txBody>
          <a:bodyPr/>
          <a:lstStyle/>
          <a:p>
            <a:r>
              <a:rPr lang="en-AU" altLang="en-US" dirty="0" smtClean="0"/>
              <a:t>Many NLP tasks fall within a few ML cases:</a:t>
            </a:r>
          </a:p>
          <a:p>
            <a:endParaRPr lang="en-AU" altLang="en-US" dirty="0" smtClean="0"/>
          </a:p>
          <a:p>
            <a:endParaRPr lang="en-AU" altLang="en-US" dirty="0" smtClean="0"/>
          </a:p>
          <a:p>
            <a:endParaRPr lang="en-AU" altLang="en-US" dirty="0" smtClean="0"/>
          </a:p>
          <a:p>
            <a:endParaRPr lang="en-AU" altLang="en-US" dirty="0" smtClean="0"/>
          </a:p>
          <a:p>
            <a:pPr>
              <a:spcBef>
                <a:spcPts val="3000"/>
              </a:spcBef>
            </a:pPr>
            <a:r>
              <a:rPr lang="en-AU" altLang="en-US" dirty="0" smtClean="0"/>
              <a:t>Each has nowadays some kind of “reference” deep learning architecture. A couple of examples follow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234733"/>
              </p:ext>
            </p:extLst>
          </p:nvPr>
        </p:nvGraphicFramePr>
        <p:xfrm>
          <a:off x="914400" y="2456795"/>
          <a:ext cx="7315200" cy="2657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1346">
                  <a:extLst>
                    <a:ext uri="{9D8B030D-6E8A-4147-A177-3AD203B41FA5}">
                      <a16:colId xmlns:a16="http://schemas.microsoft.com/office/drawing/2014/main" val="271278643"/>
                    </a:ext>
                  </a:extLst>
                </a:gridCol>
                <a:gridCol w="2124808">
                  <a:extLst>
                    <a:ext uri="{9D8B030D-6E8A-4147-A177-3AD203B41FA5}">
                      <a16:colId xmlns:a16="http://schemas.microsoft.com/office/drawing/2014/main" val="575326253"/>
                    </a:ext>
                  </a:extLst>
                </a:gridCol>
                <a:gridCol w="2919046">
                  <a:extLst>
                    <a:ext uri="{9D8B030D-6E8A-4147-A177-3AD203B41FA5}">
                      <a16:colId xmlns:a16="http://schemas.microsoft.com/office/drawing/2014/main" val="3135855887"/>
                    </a:ext>
                  </a:extLst>
                </a:gridCol>
              </a:tblGrid>
              <a:tr h="370929">
                <a:tc>
                  <a:txBody>
                    <a:bodyPr/>
                    <a:lstStyle/>
                    <a:p>
                      <a:r>
                        <a:rPr lang="en-AU" sz="1800" b="1" dirty="0" smtClean="0"/>
                        <a:t>Input</a:t>
                      </a:r>
                      <a:endParaRPr lang="en-AU" sz="1800" b="1" dirty="0"/>
                    </a:p>
                  </a:txBody>
                  <a:tcPr marT="45731" marB="45731"/>
                </a:tc>
                <a:tc>
                  <a:txBody>
                    <a:bodyPr/>
                    <a:lstStyle/>
                    <a:p>
                      <a:r>
                        <a:rPr lang="en-AU" sz="1800" b="1" dirty="0" smtClean="0"/>
                        <a:t>Output</a:t>
                      </a:r>
                      <a:endParaRPr lang="en-AU" sz="1800" b="1" dirty="0"/>
                    </a:p>
                  </a:txBody>
                  <a:tcPr marT="45731" marB="45731"/>
                </a:tc>
                <a:tc>
                  <a:txBody>
                    <a:bodyPr/>
                    <a:lstStyle/>
                    <a:p>
                      <a:r>
                        <a:rPr lang="en-AU" sz="1800" b="1" dirty="0" smtClean="0"/>
                        <a:t>Tasks</a:t>
                      </a:r>
                      <a:endParaRPr lang="en-AU" sz="1800" b="1" dirty="0"/>
                    </a:p>
                  </a:txBody>
                  <a:tcPr marT="45731" marB="45731"/>
                </a:tc>
                <a:extLst>
                  <a:ext uri="{0D108BD9-81ED-4DB2-BD59-A6C34878D82A}">
                    <a16:rowId xmlns:a16="http://schemas.microsoft.com/office/drawing/2014/main" val="3562808225"/>
                  </a:ext>
                </a:extLst>
              </a:tr>
              <a:tr h="640233"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sequence of words</a:t>
                      </a:r>
                      <a:endParaRPr lang="en-AU" sz="1800" dirty="0"/>
                    </a:p>
                  </a:txBody>
                  <a:tcPr marT="45731" marB="45731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class label</a:t>
                      </a:r>
                      <a:endParaRPr lang="en-AU" sz="1800" dirty="0"/>
                    </a:p>
                  </a:txBody>
                  <a:tcPr marT="45731" marB="45731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sentiment analysis, document classification </a:t>
                      </a:r>
                      <a:r>
                        <a:rPr lang="en-AU" sz="1800" dirty="0" err="1" smtClean="0"/>
                        <a:t>etc</a:t>
                      </a:r>
                      <a:endParaRPr lang="en-AU" sz="1800" dirty="0"/>
                    </a:p>
                  </a:txBody>
                  <a:tcPr marT="45731" marB="45731"/>
                </a:tc>
                <a:extLst>
                  <a:ext uri="{0D108BD9-81ED-4DB2-BD59-A6C34878D82A}">
                    <a16:rowId xmlns:a16="http://schemas.microsoft.com/office/drawing/2014/main" val="587813230"/>
                  </a:ext>
                </a:extLst>
              </a:tr>
              <a:tr h="640233"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2 sequences of words</a:t>
                      </a:r>
                    </a:p>
                  </a:txBody>
                  <a:tcPr marT="45731" marB="45731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class label</a:t>
                      </a:r>
                      <a:endParaRPr lang="en-AU" sz="1800" dirty="0"/>
                    </a:p>
                  </a:txBody>
                  <a:tcPr marT="45731" marB="45731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similarity, paraphrase, contradiction,</a:t>
                      </a:r>
                      <a:r>
                        <a:rPr lang="en-AU" sz="1800" baseline="0" dirty="0" smtClean="0"/>
                        <a:t> </a:t>
                      </a:r>
                      <a:r>
                        <a:rPr lang="en-AU" sz="1800" dirty="0" smtClean="0"/>
                        <a:t>implication</a:t>
                      </a:r>
                      <a:endParaRPr lang="en-AU" sz="1800" dirty="0"/>
                    </a:p>
                  </a:txBody>
                  <a:tcPr marT="45731" marB="45731"/>
                </a:tc>
                <a:extLst>
                  <a:ext uri="{0D108BD9-81ED-4DB2-BD59-A6C34878D82A}">
                    <a16:rowId xmlns:a16="http://schemas.microsoft.com/office/drawing/2014/main" val="788660057"/>
                  </a:ext>
                </a:extLst>
              </a:tr>
              <a:tr h="6402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 smtClean="0"/>
                        <a:t>sequence of words</a:t>
                      </a:r>
                      <a:endParaRPr lang="en-AU" sz="1800" dirty="0"/>
                    </a:p>
                  </a:txBody>
                  <a:tcPr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 smtClean="0"/>
                        <a:t>sequence of words</a:t>
                      </a:r>
                      <a:endParaRPr lang="en-AU" sz="1800" dirty="0"/>
                    </a:p>
                  </a:txBody>
                  <a:tcPr marT="45731" marB="45731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translation, summarisation, Q&amp;A </a:t>
                      </a:r>
                      <a:r>
                        <a:rPr lang="en-AU" sz="1800" dirty="0" err="1" smtClean="0"/>
                        <a:t>etc</a:t>
                      </a:r>
                      <a:endParaRPr lang="en-AU" sz="1800" dirty="0"/>
                    </a:p>
                  </a:txBody>
                  <a:tcPr marT="45731" marB="45731"/>
                </a:tc>
                <a:extLst>
                  <a:ext uri="{0D108BD9-81ED-4DB2-BD59-A6C34878D82A}">
                    <a16:rowId xmlns:a16="http://schemas.microsoft.com/office/drawing/2014/main" val="856725068"/>
                  </a:ext>
                </a:extLst>
              </a:tr>
              <a:tr h="365847"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…</a:t>
                      </a:r>
                      <a:endParaRPr lang="en-AU" sz="1800" dirty="0"/>
                    </a:p>
                  </a:txBody>
                  <a:tcPr marT="45731" marB="45731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…</a:t>
                      </a:r>
                      <a:endParaRPr lang="en-AU" sz="1800" dirty="0"/>
                    </a:p>
                  </a:txBody>
                  <a:tcPr marT="45731" marB="45731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…</a:t>
                      </a:r>
                      <a:endParaRPr lang="en-AU" sz="1800" dirty="0"/>
                    </a:p>
                  </a:txBody>
                  <a:tcPr marT="45731" marB="45731"/>
                </a:tc>
                <a:extLst>
                  <a:ext uri="{0D108BD9-81ED-4DB2-BD59-A6C34878D82A}">
                    <a16:rowId xmlns:a16="http://schemas.microsoft.com/office/drawing/2014/main" val="3059926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59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914400"/>
          </a:xfrm>
        </p:spPr>
        <p:txBody>
          <a:bodyPr/>
          <a:lstStyle/>
          <a:p>
            <a:r>
              <a:rPr lang="en-US" altLang="en-US" dirty="0"/>
              <a:t>S</a:t>
            </a:r>
            <a:r>
              <a:rPr lang="en-US" altLang="en-US" dirty="0" smtClean="0"/>
              <a:t>eq2seq for machine translation</a:t>
            </a:r>
            <a:endParaRPr lang="en-AU" altLang="en-US" dirty="0" smtClean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484938" y="5314950"/>
            <a:ext cx="20097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8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300" i="1" dirty="0"/>
              <a:t>courtesy of Klein et al., </a:t>
            </a:r>
            <a:r>
              <a:rPr lang="en-AU" altLang="en-US" sz="1300" i="1" dirty="0" err="1"/>
              <a:t>arXiv</a:t>
            </a:r>
            <a:r>
              <a:rPr lang="en-AU" altLang="en-US" sz="1300" i="1" dirty="0"/>
              <a:t> 2017</a:t>
            </a:r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2135187"/>
            <a:ext cx="6465888" cy="2957513"/>
          </a:xfrm>
        </p:spPr>
      </p:pic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123950" y="5559425"/>
            <a:ext cx="1679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8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i="1"/>
              <a:t>source sentence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4684713" y="1766887"/>
            <a:ext cx="2019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8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i="1"/>
              <a:t>translated sentence</a:t>
            </a: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863600" y="2012950"/>
            <a:ext cx="20986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8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i="1"/>
              <a:t>attention weights (generated by another sub-network)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00250" y="2800350"/>
            <a:ext cx="209550" cy="43180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000250" y="2678112"/>
            <a:ext cx="773113" cy="53975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7"/>
          <p:cNvSpPr txBox="1">
            <a:spLocks noChangeArrowheads="1"/>
          </p:cNvSpPr>
          <p:nvPr/>
        </p:nvSpPr>
        <p:spPr bwMode="auto">
          <a:xfrm>
            <a:off x="606425" y="3233737"/>
            <a:ext cx="1679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8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i="1"/>
              <a:t>encoder</a:t>
            </a:r>
          </a:p>
        </p:txBody>
      </p: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6169025" y="3233737"/>
            <a:ext cx="1679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8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i="1"/>
              <a:t>decoder</a:t>
            </a:r>
          </a:p>
        </p:txBody>
      </p:sp>
      <p:sp>
        <p:nvSpPr>
          <p:cNvPr id="15" name="TextBox 19"/>
          <p:cNvSpPr txBox="1">
            <a:spLocks noChangeArrowheads="1"/>
          </p:cNvSpPr>
          <p:nvPr/>
        </p:nvSpPr>
        <p:spPr bwMode="auto">
          <a:xfrm>
            <a:off x="4019550" y="5526087"/>
            <a:ext cx="2057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8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i="1"/>
              <a:t>word embeddings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813300" y="5043487"/>
            <a:ext cx="33338" cy="477838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010150" y="5043487"/>
            <a:ext cx="1158875" cy="420688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2443163" y="5043487"/>
            <a:ext cx="2052637" cy="515938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39"/>
          <p:cNvSpPr txBox="1">
            <a:spLocks noChangeArrowheads="1"/>
          </p:cNvSpPr>
          <p:nvPr/>
        </p:nvSpPr>
        <p:spPr bwMode="auto">
          <a:xfrm>
            <a:off x="3151188" y="2492375"/>
            <a:ext cx="2057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8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i="1"/>
              <a:t>context vectors</a:t>
            </a:r>
          </a:p>
        </p:txBody>
      </p:sp>
      <p:sp>
        <p:nvSpPr>
          <p:cNvPr id="20" name="TextBox 40"/>
          <p:cNvSpPr txBox="1">
            <a:spLocks noChangeArrowheads="1"/>
          </p:cNvSpPr>
          <p:nvPr/>
        </p:nvSpPr>
        <p:spPr bwMode="auto">
          <a:xfrm>
            <a:off x="5586413" y="2498725"/>
            <a:ext cx="16779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8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i="1"/>
              <a:t>softmax layer</a:t>
            </a:r>
          </a:p>
        </p:txBody>
      </p:sp>
    </p:spTree>
    <p:extLst>
      <p:ext uri="{BB962C8B-B14F-4D97-AF65-F5344CB8AC3E}">
        <p14:creationId xmlns:p14="http://schemas.microsoft.com/office/powerpoint/2010/main" val="283215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914400"/>
          </a:xfrm>
        </p:spPr>
        <p:txBody>
          <a:bodyPr/>
          <a:lstStyle/>
          <a:p>
            <a:r>
              <a:rPr lang="en-AU" dirty="0" smtClean="0"/>
              <a:t>The AI “revolution”</a:t>
            </a:r>
            <a:endParaRPr lang="en-AU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94051"/>
            <a:ext cx="8153400" cy="4478149"/>
          </a:xfrm>
        </p:spPr>
        <p:txBody>
          <a:bodyPr/>
          <a:lstStyle/>
          <a:p>
            <a:r>
              <a:rPr lang="en-AU" sz="2400" dirty="0" smtClean="0"/>
              <a:t>Every day we hear about the surge of AI (i.e., artificial intelligence) in technology and society</a:t>
            </a:r>
          </a:p>
          <a:p>
            <a:pPr>
              <a:spcBef>
                <a:spcPts val="1800"/>
              </a:spcBef>
            </a:pPr>
            <a:r>
              <a:rPr lang="en-AU" sz="2400" dirty="0" smtClean="0"/>
              <a:t>While there is a certain amount of hype, it is impossible to deny its impact</a:t>
            </a:r>
          </a:p>
          <a:p>
            <a:pPr>
              <a:spcBef>
                <a:spcPts val="1800"/>
              </a:spcBef>
            </a:pPr>
            <a:r>
              <a:rPr lang="en-AU" sz="2400" dirty="0" smtClean="0"/>
              <a:t>“AI” coalesces building blocks such as </a:t>
            </a:r>
            <a:r>
              <a:rPr lang="en-AU" sz="2400" i="1" dirty="0" smtClean="0"/>
              <a:t>machine learning and pattern recognition</a:t>
            </a:r>
            <a:r>
              <a:rPr lang="en-AU" sz="2400" dirty="0" smtClean="0"/>
              <a:t>, </a:t>
            </a:r>
            <a:r>
              <a:rPr lang="en-AU" sz="2400" i="1" dirty="0" smtClean="0"/>
              <a:t>computer vision</a:t>
            </a:r>
            <a:r>
              <a:rPr lang="en-AU" sz="2400" dirty="0" smtClean="0"/>
              <a:t>, </a:t>
            </a:r>
            <a:r>
              <a:rPr lang="en-AU" sz="2400" i="1" dirty="0" smtClean="0"/>
              <a:t>natural language processing</a:t>
            </a:r>
            <a:r>
              <a:rPr lang="en-AU" sz="2400" dirty="0" smtClean="0"/>
              <a:t>, </a:t>
            </a:r>
            <a:r>
              <a:rPr lang="en-AU" sz="2400" i="1" dirty="0" smtClean="0"/>
              <a:t>speech processing</a:t>
            </a:r>
            <a:r>
              <a:rPr lang="en-AU" sz="2400" dirty="0" smtClean="0"/>
              <a:t> and various others</a:t>
            </a:r>
          </a:p>
          <a:p>
            <a:pPr>
              <a:spcBef>
                <a:spcPts val="1800"/>
              </a:spcBef>
            </a:pPr>
            <a:r>
              <a:rPr lang="en-AU" sz="2400" dirty="0" smtClean="0"/>
              <a:t>AI is growing jointly with computing and communication capabilities; i.e., GPUs, cloud and edge computing </a:t>
            </a:r>
            <a:r>
              <a:rPr lang="en-AU" sz="2400" dirty="0" err="1" smtClean="0"/>
              <a:t>etc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65510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BERT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61774"/>
          </a:xfrm>
        </p:spPr>
        <p:txBody>
          <a:bodyPr/>
          <a:lstStyle/>
          <a:p>
            <a:r>
              <a:rPr lang="en-AU" b="1" dirty="0" smtClean="0"/>
              <a:t>BERT</a:t>
            </a:r>
            <a:r>
              <a:rPr lang="en-AU" dirty="0" smtClean="0"/>
              <a:t> is a very popular encoder that is used in a multitude of classification tasks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652" y="2687929"/>
            <a:ext cx="5387995" cy="32556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52800" y="6126414"/>
            <a:ext cx="441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latin typeface="+mn-lt"/>
              </a:rPr>
              <a:t>courtesy of Jay </a:t>
            </a:r>
            <a:r>
              <a:rPr lang="en-AU" sz="1600" i="1" dirty="0" err="1" smtClean="0">
                <a:latin typeface="+mn-lt"/>
              </a:rPr>
              <a:t>Alammar's</a:t>
            </a:r>
            <a:r>
              <a:rPr lang="en-AU" sz="1600" i="1" dirty="0" smtClean="0">
                <a:latin typeface="+mn-lt"/>
              </a:rPr>
              <a:t> exceptional blogs</a:t>
            </a:r>
            <a:endParaRPr lang="en-AU" sz="1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713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GPT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382000" cy="4191917"/>
          </a:xfrm>
        </p:spPr>
        <p:txBody>
          <a:bodyPr wrap="square">
            <a:spAutoFit/>
          </a:bodyPr>
          <a:lstStyle/>
          <a:p>
            <a:r>
              <a:rPr lang="en-AU" altLang="en-US" sz="2100" b="1" dirty="0" smtClean="0"/>
              <a:t>GPT</a:t>
            </a:r>
            <a:r>
              <a:rPr lang="en-AU" altLang="en-US" sz="2100" dirty="0" smtClean="0"/>
              <a:t> are a series of extraordinary </a:t>
            </a:r>
            <a:r>
              <a:rPr lang="en-AU" altLang="en-US" sz="2100" b="1" dirty="0" smtClean="0"/>
              <a:t>language models</a:t>
            </a:r>
            <a:r>
              <a:rPr lang="en-AU" altLang="en-US" sz="2100" dirty="0" smtClean="0"/>
              <a:t> released by </a:t>
            </a:r>
            <a:r>
              <a:rPr lang="en-AU" altLang="en-US" sz="2100" dirty="0" err="1" smtClean="0"/>
              <a:t>OpenAI</a:t>
            </a:r>
            <a:endParaRPr lang="en-AU" altLang="en-US" sz="2100" dirty="0" smtClean="0"/>
          </a:p>
          <a:p>
            <a:pPr>
              <a:spcBef>
                <a:spcPts val="1500"/>
              </a:spcBef>
            </a:pPr>
            <a:r>
              <a:rPr lang="en-AU" altLang="en-US" sz="2100" b="1" dirty="0" smtClean="0"/>
              <a:t>GPT-2</a:t>
            </a:r>
            <a:r>
              <a:rPr lang="en-AU" altLang="en-US" sz="2100" dirty="0" smtClean="0"/>
              <a:t> gained world-wide attention when it generated highly realistic stories that had no significant overlap with its training set</a:t>
            </a:r>
          </a:p>
          <a:p>
            <a:pPr lvl="1">
              <a:spcBef>
                <a:spcPts val="1200"/>
              </a:spcBef>
            </a:pPr>
            <a:r>
              <a:rPr lang="en-AU" altLang="en-US" sz="17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"The </a:t>
            </a:r>
            <a:r>
              <a:rPr lang="en-AU" altLang="en-US" sz="17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scientist named the population, after their distinctive horn, Ovid’s Unicorn. These four-horned, silver-white unicorns were previously unknown to science</a:t>
            </a:r>
            <a:r>
              <a:rPr lang="en-AU" altLang="en-US" sz="17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 </a:t>
            </a:r>
          </a:p>
          <a:p>
            <a:pPr marL="722313" lvl="2" indent="0" defTabSz="722313">
              <a:spcBef>
                <a:spcPts val="0"/>
              </a:spcBef>
              <a:buNone/>
            </a:pPr>
            <a:r>
              <a:rPr lang="en-AU" altLang="en-US" sz="17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Now</a:t>
            </a:r>
            <a:r>
              <a:rPr lang="en-AU" altLang="en-US" sz="17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after almost two centuries, the mystery of what sparked this odd phenomenon is finally solved</a:t>
            </a:r>
            <a:r>
              <a:rPr lang="en-AU" altLang="en-US" sz="17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722313" lvl="2" indent="0" defTabSz="722313">
              <a:buNone/>
            </a:pPr>
            <a:r>
              <a:rPr lang="en-AU" altLang="en-US" sz="17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…"</a:t>
            </a:r>
            <a:endParaRPr lang="en-AU" altLang="en-US" sz="17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AU" altLang="en-US" sz="2100" b="1" dirty="0" smtClean="0"/>
              <a:t>GPT-3</a:t>
            </a:r>
            <a:r>
              <a:rPr lang="en-AU" altLang="en-US" sz="2100" dirty="0" smtClean="0"/>
              <a:t> has 175 billion trainable parameters; for comparison, the human brain has on average 86 billion neurons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0" y="5943600"/>
            <a:ext cx="4738675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AU" sz="1800" i="1" dirty="0" smtClean="0">
                <a:latin typeface="+mn-lt"/>
              </a:rPr>
              <a:t>Jan 2021: Google's Switch Transformer </a:t>
            </a:r>
          </a:p>
          <a:p>
            <a:pPr algn="r"/>
            <a:r>
              <a:rPr lang="en-AU" sz="1800" i="1" dirty="0" smtClean="0">
                <a:latin typeface="+mn-lt"/>
              </a:rPr>
              <a:t>has broken the trillion parameters threshold!</a:t>
            </a:r>
            <a:endParaRPr lang="en-AU" sz="18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600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914400"/>
          </a:xfrm>
        </p:spPr>
        <p:txBody>
          <a:bodyPr/>
          <a:lstStyle/>
          <a:p>
            <a:r>
              <a:rPr lang="en-AU" dirty="0" smtClean="0"/>
              <a:t>Reinforcement learning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153400" cy="4139595"/>
          </a:xfrm>
        </p:spPr>
        <p:txBody>
          <a:bodyPr/>
          <a:lstStyle/>
          <a:p>
            <a:pPr marL="0" indent="0">
              <a:buNone/>
            </a:pPr>
            <a:r>
              <a:rPr lang="en-AU" b="1" dirty="0" smtClean="0"/>
              <a:t>Reinforcement learning</a:t>
            </a:r>
            <a:r>
              <a:rPr lang="en-AU" dirty="0" smtClean="0"/>
              <a:t> (RL) can be introduced by contrasting it to </a:t>
            </a:r>
            <a:r>
              <a:rPr lang="en-AU" i="1" dirty="0" smtClean="0"/>
              <a:t>supervised learning</a:t>
            </a:r>
            <a:r>
              <a:rPr lang="en-AU" dirty="0" smtClean="0"/>
              <a:t>:</a:t>
            </a:r>
          </a:p>
          <a:p>
            <a:pPr>
              <a:spcBef>
                <a:spcPts val="1800"/>
              </a:spcBef>
            </a:pPr>
            <a:r>
              <a:rPr lang="en-AU" sz="2400" dirty="0" smtClean="0"/>
              <a:t>In supervised learning, we are given a set of inputs and desired outputs, and a loss function. A model is learned by minimising the loss function over the training set</a:t>
            </a:r>
          </a:p>
          <a:p>
            <a:pPr>
              <a:spcBef>
                <a:spcPts val="1800"/>
              </a:spcBef>
            </a:pPr>
            <a:r>
              <a:rPr lang="en-AU" sz="2400" dirty="0" smtClean="0"/>
              <a:t>In reinforcement learning we tend to talk about final </a:t>
            </a:r>
            <a:r>
              <a:rPr lang="en-AU" sz="2400" b="1" dirty="0" smtClean="0"/>
              <a:t>goals</a:t>
            </a:r>
            <a:r>
              <a:rPr lang="en-AU" sz="2400" dirty="0" smtClean="0"/>
              <a:t> and </a:t>
            </a:r>
            <a:r>
              <a:rPr lang="en-AU" sz="2400" b="1" dirty="0" smtClean="0"/>
              <a:t>rewards</a:t>
            </a:r>
            <a:r>
              <a:rPr lang="en-AU" sz="2400" dirty="0" smtClean="0"/>
              <a:t> towards those goals</a:t>
            </a:r>
          </a:p>
          <a:p>
            <a:pPr>
              <a:spcBef>
                <a:spcPts val="1800"/>
              </a:spcBef>
            </a:pPr>
            <a:r>
              <a:rPr lang="en-AU" sz="2400" dirty="0" smtClean="0"/>
              <a:t>Classification is performed </a:t>
            </a:r>
            <a:r>
              <a:rPr lang="en-AU" sz="2400" b="1" dirty="0" smtClean="0"/>
              <a:t>sequentially</a:t>
            </a:r>
            <a:r>
              <a:rPr lang="en-AU" sz="2400" dirty="0" smtClean="0"/>
              <a:t>, and at every point in time the classifier is in a specific </a:t>
            </a:r>
            <a:r>
              <a:rPr lang="en-AU" sz="2400" b="1" dirty="0" smtClean="0"/>
              <a:t>state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270762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66750" y="457200"/>
            <a:ext cx="7810500" cy="914400"/>
          </a:xfrm>
        </p:spPr>
        <p:txBody>
          <a:bodyPr/>
          <a:lstStyle/>
          <a:p>
            <a:r>
              <a:rPr lang="en-US" dirty="0" smtClean="0"/>
              <a:t>RL: schematic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768492" y="1806509"/>
            <a:ext cx="7689708" cy="4365691"/>
            <a:chOff x="768492" y="1730309"/>
            <a:chExt cx="7689708" cy="4365691"/>
          </a:xfrm>
        </p:grpSpPr>
        <p:grpSp>
          <p:nvGrpSpPr>
            <p:cNvPr id="2" name="Group 1"/>
            <p:cNvGrpSpPr/>
            <p:nvPr/>
          </p:nvGrpSpPr>
          <p:grpSpPr>
            <a:xfrm>
              <a:off x="1004780" y="2948372"/>
              <a:ext cx="7337130" cy="1924050"/>
              <a:chOff x="1262586" y="1573683"/>
              <a:chExt cx="7337130" cy="1924050"/>
            </a:xfrm>
          </p:grpSpPr>
          <p:grpSp>
            <p:nvGrpSpPr>
              <p:cNvPr id="5" name="Group 4"/>
              <p:cNvGrpSpPr>
                <a:grpSpLocks/>
              </p:cNvGrpSpPr>
              <p:nvPr/>
            </p:nvGrpSpPr>
            <p:grpSpPr bwMode="auto">
              <a:xfrm>
                <a:off x="1262586" y="1636276"/>
                <a:ext cx="558797" cy="563563"/>
                <a:chOff x="2033638" y="1752600"/>
                <a:chExt cx="761998" cy="685716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2033638" y="1752600"/>
                  <a:ext cx="761998" cy="68571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" name="TextBox 4"/>
                <p:cNvSpPr txBox="1">
                  <a:spLocks noChangeArrowheads="1"/>
                </p:cNvSpPr>
                <p:nvPr/>
              </p:nvSpPr>
              <p:spPr bwMode="auto">
                <a:xfrm>
                  <a:off x="2181605" y="1796734"/>
                  <a:ext cx="475489" cy="4493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</a:t>
                  </a:r>
                  <a:r>
                    <a:rPr lang="en-US" baseline="-25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8" name="Straight Arrow Connector 7"/>
              <p:cNvCxnSpPr/>
              <p:nvPr/>
            </p:nvCxnSpPr>
            <p:spPr bwMode="auto">
              <a:xfrm>
                <a:off x="3649305" y="1940396"/>
                <a:ext cx="639762" cy="15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5"/>
              <p:cNvGrpSpPr>
                <a:grpSpLocks/>
              </p:cNvGrpSpPr>
              <p:nvPr/>
            </p:nvGrpSpPr>
            <p:grpSpPr bwMode="auto">
              <a:xfrm>
                <a:off x="4304944" y="1641946"/>
                <a:ext cx="558801" cy="563562"/>
                <a:chOff x="1143000" y="1752600"/>
                <a:chExt cx="762000" cy="686365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43000" y="1752600"/>
                  <a:ext cx="762000" cy="68636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" name="TextBox 4"/>
                <p:cNvSpPr txBox="1">
                  <a:spLocks noChangeArrowheads="1"/>
                </p:cNvSpPr>
                <p:nvPr/>
              </p:nvSpPr>
              <p:spPr bwMode="auto">
                <a:xfrm>
                  <a:off x="1358513" y="1796734"/>
                  <a:ext cx="475489" cy="4498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</a:t>
                  </a:r>
                  <a:r>
                    <a:rPr lang="en-US" baseline="-250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t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2" name="Straight Arrow Connector 11"/>
              <p:cNvCxnSpPr/>
              <p:nvPr/>
            </p:nvCxnSpPr>
            <p:spPr bwMode="auto">
              <a:xfrm>
                <a:off x="1828827" y="1940396"/>
                <a:ext cx="5616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5"/>
              <p:cNvGrpSpPr>
                <a:grpSpLocks/>
              </p:cNvGrpSpPr>
              <p:nvPr/>
            </p:nvGrpSpPr>
            <p:grpSpPr bwMode="auto">
              <a:xfrm>
                <a:off x="3058755" y="1641947"/>
                <a:ext cx="566031" cy="563562"/>
                <a:chOff x="1143000" y="1752600"/>
                <a:chExt cx="772967" cy="685715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1143000" y="1752600"/>
                  <a:ext cx="760924" cy="68571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" name="TextBox 4"/>
                <p:cNvSpPr txBox="1">
                  <a:spLocks noChangeArrowheads="1"/>
                </p:cNvSpPr>
                <p:nvPr/>
              </p:nvSpPr>
              <p:spPr bwMode="auto">
                <a:xfrm>
                  <a:off x="1319829" y="1796735"/>
                  <a:ext cx="596138" cy="4493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</a:t>
                  </a:r>
                  <a:r>
                    <a:rPr lang="en-US" baseline="-25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t-1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6" name="TextBox 43"/>
              <p:cNvSpPr txBox="1">
                <a:spLocks noChangeArrowheads="1"/>
              </p:cNvSpPr>
              <p:nvPr/>
            </p:nvSpPr>
            <p:spPr bwMode="auto">
              <a:xfrm>
                <a:off x="2433502" y="1577558"/>
                <a:ext cx="5905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 bwMode="auto">
              <a:xfrm>
                <a:off x="5497628" y="1943571"/>
                <a:ext cx="639762" cy="15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5"/>
              <p:cNvGrpSpPr>
                <a:grpSpLocks/>
              </p:cNvGrpSpPr>
              <p:nvPr/>
            </p:nvGrpSpPr>
            <p:grpSpPr bwMode="auto">
              <a:xfrm>
                <a:off x="6159165" y="1641946"/>
                <a:ext cx="558805" cy="563562"/>
                <a:chOff x="-380984" y="1752600"/>
                <a:chExt cx="762004" cy="686365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-380984" y="1752600"/>
                  <a:ext cx="762004" cy="68636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TextBox 4"/>
                <p:cNvSpPr txBox="1">
                  <a:spLocks noChangeArrowheads="1"/>
                </p:cNvSpPr>
                <p:nvPr/>
              </p:nvSpPr>
              <p:spPr bwMode="auto">
                <a:xfrm>
                  <a:off x="-156079" y="1796734"/>
                  <a:ext cx="475485" cy="4498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</a:t>
                  </a:r>
                  <a:r>
                    <a:rPr lang="en-US" baseline="-250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T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1" name="TextBox 52"/>
              <p:cNvSpPr txBox="1">
                <a:spLocks noChangeArrowheads="1"/>
              </p:cNvSpPr>
              <p:nvPr/>
            </p:nvSpPr>
            <p:spPr bwMode="auto">
              <a:xfrm>
                <a:off x="5019317" y="1573683"/>
                <a:ext cx="5905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grpSp>
            <p:nvGrpSpPr>
              <p:cNvPr id="22" name="Group 5"/>
              <p:cNvGrpSpPr>
                <a:grpSpLocks/>
              </p:cNvGrpSpPr>
              <p:nvPr/>
            </p:nvGrpSpPr>
            <p:grpSpPr bwMode="auto">
              <a:xfrm>
                <a:off x="1277100" y="2928501"/>
                <a:ext cx="558797" cy="563563"/>
                <a:chOff x="2033638" y="1752600"/>
                <a:chExt cx="761998" cy="685716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2033638" y="1752600"/>
                  <a:ext cx="761998" cy="68571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" name="TextBox 4"/>
                <p:cNvSpPr txBox="1">
                  <a:spLocks noChangeArrowheads="1"/>
                </p:cNvSpPr>
                <p:nvPr/>
              </p:nvSpPr>
              <p:spPr bwMode="auto">
                <a:xfrm>
                  <a:off x="2162502" y="1796734"/>
                  <a:ext cx="475486" cy="4493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r>
                    <a:rPr lang="en-US" baseline="-25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5" name="Group 5"/>
              <p:cNvGrpSpPr>
                <a:grpSpLocks/>
              </p:cNvGrpSpPr>
              <p:nvPr/>
            </p:nvGrpSpPr>
            <p:grpSpPr bwMode="auto">
              <a:xfrm>
                <a:off x="4304942" y="2934171"/>
                <a:ext cx="558800" cy="563562"/>
                <a:chOff x="1143000" y="1752600"/>
                <a:chExt cx="762000" cy="686365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1143000" y="1752600"/>
                  <a:ext cx="762000" cy="68636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" name="TextBox 4"/>
                <p:cNvSpPr txBox="1">
                  <a:spLocks noChangeArrowheads="1"/>
                </p:cNvSpPr>
                <p:nvPr/>
              </p:nvSpPr>
              <p:spPr bwMode="auto">
                <a:xfrm>
                  <a:off x="1358515" y="1796736"/>
                  <a:ext cx="475488" cy="4498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r>
                    <a:rPr lang="en-US" baseline="-25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t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8" name="Group 5"/>
              <p:cNvGrpSpPr>
                <a:grpSpLocks/>
              </p:cNvGrpSpPr>
              <p:nvPr/>
            </p:nvGrpSpPr>
            <p:grpSpPr bwMode="auto">
              <a:xfrm>
                <a:off x="3087783" y="2934171"/>
                <a:ext cx="557212" cy="563562"/>
                <a:chOff x="1143000" y="1752599"/>
                <a:chExt cx="760924" cy="685715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1143000" y="1752599"/>
                  <a:ext cx="760924" cy="68571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TextBox 4"/>
                <p:cNvSpPr txBox="1">
                  <a:spLocks noChangeArrowheads="1"/>
                </p:cNvSpPr>
                <p:nvPr/>
              </p:nvSpPr>
              <p:spPr bwMode="auto">
                <a:xfrm>
                  <a:off x="1283941" y="1823224"/>
                  <a:ext cx="596138" cy="4493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r>
                    <a:rPr lang="en-US" baseline="-25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t-1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1" name="TextBox 43"/>
              <p:cNvSpPr txBox="1">
                <a:spLocks noChangeArrowheads="1"/>
              </p:cNvSpPr>
              <p:nvPr/>
            </p:nvSpPr>
            <p:spPr bwMode="auto">
              <a:xfrm>
                <a:off x="2491554" y="2867496"/>
                <a:ext cx="5905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grpSp>
            <p:nvGrpSpPr>
              <p:cNvPr id="32" name="Group 5"/>
              <p:cNvGrpSpPr>
                <a:grpSpLocks/>
              </p:cNvGrpSpPr>
              <p:nvPr/>
            </p:nvGrpSpPr>
            <p:grpSpPr bwMode="auto">
              <a:xfrm>
                <a:off x="6154979" y="2920013"/>
                <a:ext cx="558813" cy="563561"/>
                <a:chOff x="-386677" y="1735359"/>
                <a:chExt cx="762000" cy="686365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-386677" y="1735359"/>
                  <a:ext cx="762000" cy="68636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" name="TextBox 4"/>
                <p:cNvSpPr txBox="1">
                  <a:spLocks noChangeArrowheads="1"/>
                </p:cNvSpPr>
                <p:nvPr/>
              </p:nvSpPr>
              <p:spPr bwMode="auto">
                <a:xfrm>
                  <a:off x="-215242" y="1796737"/>
                  <a:ext cx="475488" cy="4498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r>
                    <a:rPr lang="en-US" baseline="-250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T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5" name="TextBox 52"/>
              <p:cNvSpPr txBox="1">
                <a:spLocks noChangeArrowheads="1"/>
              </p:cNvSpPr>
              <p:nvPr/>
            </p:nvSpPr>
            <p:spPr bwMode="auto">
              <a:xfrm>
                <a:off x="5019317" y="2865908"/>
                <a:ext cx="5905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 bwMode="auto">
              <a:xfrm>
                <a:off x="1556498" y="2182508"/>
                <a:ext cx="0" cy="7302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 bwMode="auto">
              <a:xfrm>
                <a:off x="6429161" y="2202333"/>
                <a:ext cx="0" cy="7318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 bwMode="auto">
              <a:xfrm>
                <a:off x="4582755" y="2197797"/>
                <a:ext cx="0" cy="7318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 bwMode="auto">
              <a:xfrm>
                <a:off x="3363555" y="2197797"/>
                <a:ext cx="0" cy="7318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7121135" y="1733490"/>
                <a:ext cx="12152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states</a:t>
                </a:r>
                <a:endParaRPr lang="en-A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905503" y="2967274"/>
                <a:ext cx="16942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actions</a:t>
                </a:r>
                <a:endParaRPr lang="en-AU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2" name="Straight Arrow Connector 41"/>
              <p:cNvCxnSpPr>
                <a:endCxn id="10" idx="3"/>
              </p:cNvCxnSpPr>
              <p:nvPr/>
            </p:nvCxnSpPr>
            <p:spPr bwMode="auto">
              <a:xfrm flipV="1">
                <a:off x="3541287" y="2122976"/>
                <a:ext cx="845489" cy="8692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 bwMode="auto">
              <a:xfrm flipV="1">
                <a:off x="4767072" y="2116356"/>
                <a:ext cx="845489" cy="8692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 bwMode="auto">
              <a:xfrm flipV="1">
                <a:off x="1793398" y="2116356"/>
                <a:ext cx="845489" cy="8692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768492" y="1730309"/>
              <a:ext cx="4191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dirty="0" smtClean="0">
                  <a:latin typeface="+mn-lt"/>
                </a:rPr>
                <a:t>The system moves to a certain state, and receives a local reward</a:t>
              </a:r>
              <a:endParaRPr lang="en-AU" sz="2000" dirty="0">
                <a:latin typeface="+mn-lt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3519380" y="2470137"/>
              <a:ext cx="527756" cy="54082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461980" y="5695890"/>
              <a:ext cx="472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dirty="0" smtClean="0">
                  <a:latin typeface="+mn-lt"/>
                </a:rPr>
                <a:t>The system decides what to do next</a:t>
              </a:r>
              <a:endParaRPr lang="en-AU" sz="2000" dirty="0">
                <a:latin typeface="+mn-lt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V="1">
              <a:off x="3806708" y="4897011"/>
              <a:ext cx="362888" cy="73741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5856041" y="1874801"/>
              <a:ext cx="26021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dirty="0" smtClean="0">
                  <a:latin typeface="+mn-lt"/>
                </a:rPr>
                <a:t>The system reaches its final state</a:t>
              </a:r>
              <a:endParaRPr lang="en-AU" sz="2000" dirty="0">
                <a:latin typeface="+mn-lt"/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6414981" y="2613158"/>
              <a:ext cx="448348" cy="4340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914400"/>
          </a:xfrm>
        </p:spPr>
        <p:txBody>
          <a:bodyPr/>
          <a:lstStyle/>
          <a:p>
            <a:r>
              <a:rPr lang="en-AU" dirty="0" smtClean="0"/>
              <a:t>RL: success stories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153400" cy="4770537"/>
          </a:xfrm>
        </p:spPr>
        <p:txBody>
          <a:bodyPr/>
          <a:lstStyle/>
          <a:p>
            <a:r>
              <a:rPr lang="en-AU" sz="2200" dirty="0" smtClean="0"/>
              <a:t>Robotics: walking, grabbing, playing, sensing</a:t>
            </a:r>
          </a:p>
          <a:p>
            <a:pPr>
              <a:spcBef>
                <a:spcPts val="1800"/>
              </a:spcBef>
            </a:pPr>
            <a:r>
              <a:rPr lang="en-AU" sz="2200" dirty="0" smtClean="0"/>
              <a:t>Control: flying a helicopter</a:t>
            </a:r>
          </a:p>
          <a:p>
            <a:pPr>
              <a:spcBef>
                <a:spcPts val="1800"/>
              </a:spcBef>
            </a:pPr>
            <a:r>
              <a:rPr lang="en-AU" sz="2200" dirty="0" smtClean="0"/>
              <a:t>Operations research: pricing, delivering, marketing</a:t>
            </a:r>
          </a:p>
          <a:p>
            <a:pPr>
              <a:spcBef>
                <a:spcPts val="1800"/>
              </a:spcBef>
            </a:pPr>
            <a:r>
              <a:rPr lang="en-AU" sz="2200" dirty="0" smtClean="0"/>
              <a:t>Games: backgammon (1995), checkers (2001), solitaire (2005), Go (</a:t>
            </a:r>
            <a:r>
              <a:rPr lang="en-AU" sz="2200" dirty="0" err="1" smtClean="0"/>
              <a:t>AlphaGo</a:t>
            </a:r>
            <a:r>
              <a:rPr lang="en-AU" sz="2200" dirty="0" smtClean="0"/>
              <a:t>, 2015-2017)</a:t>
            </a:r>
          </a:p>
          <a:p>
            <a:pPr>
              <a:spcBef>
                <a:spcPts val="1800"/>
              </a:spcBef>
            </a:pPr>
            <a:r>
              <a:rPr lang="en-AU" sz="2200" dirty="0" smtClean="0"/>
              <a:t>NLP: learning to dialogue</a:t>
            </a:r>
          </a:p>
          <a:p>
            <a:pPr>
              <a:spcBef>
                <a:spcPts val="1800"/>
              </a:spcBef>
            </a:pPr>
            <a:r>
              <a:rPr lang="en-AU" sz="2200" dirty="0" smtClean="0"/>
              <a:t>Economics: learning to trade</a:t>
            </a:r>
          </a:p>
          <a:p>
            <a:pPr marL="0" indent="0">
              <a:buNone/>
            </a:pPr>
            <a:r>
              <a:rPr lang="en-AU" sz="2400" dirty="0" smtClean="0"/>
              <a:t>Although not yet established as supervised learning, RL is reaching maturity 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46179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914400"/>
          </a:xfrm>
        </p:spPr>
        <p:txBody>
          <a:bodyPr/>
          <a:lstStyle/>
          <a:p>
            <a:r>
              <a:rPr lang="en-AU" dirty="0" smtClean="0"/>
              <a:t>Some useful references</a:t>
            </a:r>
            <a:endParaRPr lang="en-AU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47344"/>
          </a:xfrm>
        </p:spPr>
        <p:txBody>
          <a:bodyPr/>
          <a:lstStyle/>
          <a:p>
            <a:pPr>
              <a:spcBef>
                <a:spcPts val="900"/>
              </a:spcBef>
            </a:pPr>
            <a:r>
              <a:rPr lang="en-AU" sz="1400" dirty="0"/>
              <a:t>Christopher M. </a:t>
            </a:r>
            <a:r>
              <a:rPr lang="en-AU" sz="1400" dirty="0" smtClean="0"/>
              <a:t>Bishop, Pattern </a:t>
            </a:r>
            <a:r>
              <a:rPr lang="en-AU" sz="1400" dirty="0"/>
              <a:t>recognition and machine learning, 5th </a:t>
            </a:r>
            <a:r>
              <a:rPr lang="en-AU" sz="1400" dirty="0" smtClean="0"/>
              <a:t>Edition, </a:t>
            </a:r>
            <a:r>
              <a:rPr lang="en-AU" sz="1400" dirty="0"/>
              <a:t>Information science and statistics, Springer 2007, ISBN 9780387310732, pp. I-XX, </a:t>
            </a:r>
            <a:r>
              <a:rPr lang="en-AU" sz="1400" dirty="0" smtClean="0"/>
              <a:t>1-738</a:t>
            </a:r>
          </a:p>
          <a:p>
            <a:pPr>
              <a:spcBef>
                <a:spcPts val="900"/>
              </a:spcBef>
            </a:pPr>
            <a:r>
              <a:rPr lang="en-AU" sz="1400" dirty="0" smtClean="0"/>
              <a:t>Daniel </a:t>
            </a:r>
            <a:r>
              <a:rPr lang="en-AU" sz="1400" dirty="0" err="1"/>
              <a:t>Cer</a:t>
            </a:r>
            <a:r>
              <a:rPr lang="en-AU" sz="1400" dirty="0"/>
              <a:t>, </a:t>
            </a:r>
            <a:r>
              <a:rPr lang="en-AU" sz="1400" dirty="0" err="1"/>
              <a:t>Yinfei</a:t>
            </a:r>
            <a:r>
              <a:rPr lang="en-AU" sz="1400" dirty="0"/>
              <a:t> Yang, Sheng-</a:t>
            </a:r>
            <a:r>
              <a:rPr lang="en-AU" sz="1400" dirty="0" err="1"/>
              <a:t>yi</a:t>
            </a:r>
            <a:r>
              <a:rPr lang="en-AU" sz="1400" dirty="0"/>
              <a:t> Kong, Nan Hua, Nicole </a:t>
            </a:r>
            <a:r>
              <a:rPr lang="en-AU" sz="1400" dirty="0" err="1"/>
              <a:t>Limtiaco</a:t>
            </a:r>
            <a:r>
              <a:rPr lang="en-AU" sz="1400" dirty="0"/>
              <a:t>, </a:t>
            </a:r>
            <a:r>
              <a:rPr lang="en-AU" sz="1400" dirty="0" err="1"/>
              <a:t>Rhomni</a:t>
            </a:r>
            <a:r>
              <a:rPr lang="en-AU" sz="1400" dirty="0"/>
              <a:t> St. John, Noah Constant, Mario Guajardo-</a:t>
            </a:r>
            <a:r>
              <a:rPr lang="en-AU" sz="1400" dirty="0" err="1"/>
              <a:t>Cespedes</a:t>
            </a:r>
            <a:r>
              <a:rPr lang="en-AU" sz="1400" dirty="0"/>
              <a:t>, Steve Yuan, Chris Tar, Yun-</a:t>
            </a:r>
            <a:r>
              <a:rPr lang="en-AU" sz="1400" dirty="0" err="1"/>
              <a:t>Hsuan</a:t>
            </a:r>
            <a:r>
              <a:rPr lang="en-AU" sz="1400" dirty="0"/>
              <a:t> Sung, Brian </a:t>
            </a:r>
            <a:r>
              <a:rPr lang="en-AU" sz="1400" dirty="0" err="1"/>
              <a:t>Strope</a:t>
            </a:r>
            <a:r>
              <a:rPr lang="en-AU" sz="1400" dirty="0"/>
              <a:t>, Ray </a:t>
            </a:r>
            <a:r>
              <a:rPr lang="en-AU" sz="1400" dirty="0" smtClean="0"/>
              <a:t>Kurzweil, Universal </a:t>
            </a:r>
            <a:r>
              <a:rPr lang="en-AU" sz="1400" dirty="0"/>
              <a:t>Sentence Encoder. </a:t>
            </a:r>
            <a:r>
              <a:rPr lang="en-AU" sz="1400" dirty="0" err="1"/>
              <a:t>CoRR</a:t>
            </a:r>
            <a:r>
              <a:rPr lang="en-AU" sz="1400" dirty="0"/>
              <a:t> abs/1803.11175 (2018)</a:t>
            </a:r>
          </a:p>
          <a:p>
            <a:pPr>
              <a:spcBef>
                <a:spcPts val="900"/>
              </a:spcBef>
            </a:pPr>
            <a:r>
              <a:rPr lang="en-AU" sz="1400" dirty="0" err="1" smtClean="0"/>
              <a:t>Quoc</a:t>
            </a:r>
            <a:r>
              <a:rPr lang="en-AU" sz="1400" dirty="0" smtClean="0"/>
              <a:t> </a:t>
            </a:r>
            <a:r>
              <a:rPr lang="en-AU" sz="1400" dirty="0"/>
              <a:t>V. Le, Tomas </a:t>
            </a:r>
            <a:r>
              <a:rPr lang="en-AU" sz="1400" dirty="0" err="1" smtClean="0"/>
              <a:t>Mikolov</a:t>
            </a:r>
            <a:r>
              <a:rPr lang="en-AU" sz="1400" dirty="0" smtClean="0"/>
              <a:t>, Distributed </a:t>
            </a:r>
            <a:r>
              <a:rPr lang="en-AU" sz="1400" dirty="0"/>
              <a:t>Representations of Sentences and </a:t>
            </a:r>
            <a:r>
              <a:rPr lang="en-AU" sz="1400" dirty="0" smtClean="0"/>
              <a:t>Documents, </a:t>
            </a:r>
            <a:r>
              <a:rPr lang="en-AU" sz="1400" dirty="0"/>
              <a:t>ICML 2014: </a:t>
            </a:r>
            <a:r>
              <a:rPr lang="en-AU" sz="1400" dirty="0" smtClean="0"/>
              <a:t>1188-1196 (doc2vec)</a:t>
            </a:r>
          </a:p>
          <a:p>
            <a:pPr>
              <a:spcBef>
                <a:spcPts val="900"/>
              </a:spcBef>
            </a:pPr>
            <a:r>
              <a:rPr lang="en-AU" sz="1400" dirty="0"/>
              <a:t>Kishore </a:t>
            </a:r>
            <a:r>
              <a:rPr lang="en-AU" sz="1400" dirty="0" err="1"/>
              <a:t>Papineni</a:t>
            </a:r>
            <a:r>
              <a:rPr lang="en-AU" sz="1400" dirty="0"/>
              <a:t>, Salim </a:t>
            </a:r>
            <a:r>
              <a:rPr lang="en-AU" sz="1400" dirty="0" err="1"/>
              <a:t>Roukos</a:t>
            </a:r>
            <a:r>
              <a:rPr lang="en-AU" sz="1400" dirty="0"/>
              <a:t>, Todd Ward, Wei-Jing </a:t>
            </a:r>
            <a:r>
              <a:rPr lang="en-AU" sz="1400" dirty="0" smtClean="0"/>
              <a:t>Zhu, Bleu</a:t>
            </a:r>
            <a:r>
              <a:rPr lang="en-AU" sz="1400" dirty="0"/>
              <a:t>: a Method for Automatic Evaluation of Machine </a:t>
            </a:r>
            <a:r>
              <a:rPr lang="en-AU" sz="1400" dirty="0" smtClean="0"/>
              <a:t>Translation, </a:t>
            </a:r>
            <a:r>
              <a:rPr lang="en-AU" sz="1400" dirty="0"/>
              <a:t>ACL 2002: 311-318</a:t>
            </a:r>
            <a:endParaRPr lang="en-AU" sz="1400" dirty="0" smtClean="0"/>
          </a:p>
          <a:p>
            <a:pPr>
              <a:spcBef>
                <a:spcPts val="900"/>
              </a:spcBef>
            </a:pPr>
            <a:r>
              <a:rPr lang="en-AU" sz="1400" dirty="0"/>
              <a:t>Guillaume Klein, Yoon Kim, </a:t>
            </a:r>
            <a:r>
              <a:rPr lang="en-AU" sz="1400" dirty="0" err="1"/>
              <a:t>Yuntian</a:t>
            </a:r>
            <a:r>
              <a:rPr lang="en-AU" sz="1400" dirty="0"/>
              <a:t> Deng, Jean </a:t>
            </a:r>
            <a:r>
              <a:rPr lang="en-AU" sz="1400" dirty="0" err="1"/>
              <a:t>Senellart</a:t>
            </a:r>
            <a:r>
              <a:rPr lang="en-AU" sz="1400" dirty="0"/>
              <a:t>, Alexander M. Rush: </a:t>
            </a:r>
            <a:r>
              <a:rPr lang="en-AU" sz="1400" dirty="0" err="1"/>
              <a:t>OpenNMT</a:t>
            </a:r>
            <a:r>
              <a:rPr lang="en-AU" sz="1400" dirty="0"/>
              <a:t>: Open-Source Toolkit for Neural Machine Translation. ACL (System Demonstrations) 2017: </a:t>
            </a:r>
            <a:r>
              <a:rPr lang="en-AU" sz="1400" dirty="0" smtClean="0"/>
              <a:t>67-72</a:t>
            </a:r>
          </a:p>
          <a:p>
            <a:pPr>
              <a:spcBef>
                <a:spcPts val="900"/>
              </a:spcBef>
            </a:pPr>
            <a:r>
              <a:rPr lang="en-AU" sz="1400" dirty="0"/>
              <a:t>Ian </a:t>
            </a:r>
            <a:r>
              <a:rPr lang="en-AU" sz="1400" dirty="0" err="1"/>
              <a:t>Goodfellow</a:t>
            </a:r>
            <a:r>
              <a:rPr lang="en-AU" sz="1400" dirty="0"/>
              <a:t>, </a:t>
            </a:r>
            <a:r>
              <a:rPr lang="en-AU" sz="1400" dirty="0" err="1"/>
              <a:t>Yoshua</a:t>
            </a:r>
            <a:r>
              <a:rPr lang="en-AU" sz="1400" dirty="0"/>
              <a:t> </a:t>
            </a:r>
            <a:r>
              <a:rPr lang="en-AU" sz="1400" dirty="0" err="1"/>
              <a:t>Bengio</a:t>
            </a:r>
            <a:r>
              <a:rPr lang="en-AU" sz="1400" dirty="0"/>
              <a:t>, Aaron </a:t>
            </a:r>
            <a:r>
              <a:rPr lang="en-AU" sz="1400" dirty="0" err="1"/>
              <a:t>Courville</a:t>
            </a:r>
            <a:r>
              <a:rPr lang="en-AU" sz="1400" dirty="0"/>
              <a:t>, The Deep Learning Book, MIT Press, 2016, http://www.deeplearningbook.org</a:t>
            </a:r>
          </a:p>
          <a:p>
            <a:pPr>
              <a:spcBef>
                <a:spcPts val="900"/>
              </a:spcBef>
            </a:pPr>
            <a:r>
              <a:rPr lang="en-AU" sz="1400" dirty="0" smtClean="0"/>
              <a:t>Rich </a:t>
            </a:r>
            <a:r>
              <a:rPr lang="en-AU" sz="1400" dirty="0"/>
              <a:t>Sutton, Andrew </a:t>
            </a:r>
            <a:r>
              <a:rPr lang="en-AU" sz="1400" dirty="0" err="1"/>
              <a:t>Barto</a:t>
            </a:r>
            <a:r>
              <a:rPr lang="en-AU" sz="1400" dirty="0"/>
              <a:t>, Reinforcement Learning: An Introduction, MIT Press, 2018 edition </a:t>
            </a:r>
            <a:endParaRPr lang="en-AU" sz="1400" dirty="0" smtClean="0"/>
          </a:p>
          <a:p>
            <a:pPr>
              <a:spcBef>
                <a:spcPts val="900"/>
              </a:spcBef>
            </a:pPr>
            <a:r>
              <a:rPr lang="en-AU" sz="1400" dirty="0" smtClean="0"/>
              <a:t>S</a:t>
            </a:r>
            <a:r>
              <a:rPr lang="en-AU" sz="1400" dirty="0"/>
              <a:t>. Singh, Successes of reinforcement learning, http://</a:t>
            </a:r>
            <a:r>
              <a:rPr lang="en-AU" sz="1400" dirty="0" smtClean="0"/>
              <a:t>umichrl.pbworks.com/w/page/7597597/Successes%20of%20Reinforcement%20Learning</a:t>
            </a:r>
          </a:p>
        </p:txBody>
      </p:sp>
    </p:spTree>
    <p:extLst>
      <p:ext uri="{BB962C8B-B14F-4D97-AF65-F5344CB8AC3E}">
        <p14:creationId xmlns:p14="http://schemas.microsoft.com/office/powerpoint/2010/main" val="373193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6425"/>
            <a:ext cx="7772400" cy="768350"/>
          </a:xfrm>
          <a:noFill/>
        </p:spPr>
        <p:txBody>
          <a:bodyPr tIns="137160" bIns="137160">
            <a:spAutoFit/>
          </a:bodyPr>
          <a:lstStyle/>
          <a:p>
            <a:pPr eaLnBrk="1" hangingPunct="1"/>
            <a:r>
              <a:rPr lang="en-AU" altLang="en-US" dirty="0" smtClean="0"/>
              <a:t>A bit of glossary</a:t>
            </a:r>
            <a:endParaRPr lang="en-US" alt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1676400"/>
            <a:ext cx="7772400" cy="45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ts val="2400"/>
              </a:spcBef>
              <a:spcAft>
                <a:spcPct val="0"/>
              </a:spcAft>
              <a:buChar char="•"/>
              <a:defRPr sz="2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6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AU" altLang="en-US" sz="2800" b="1" kern="0" dirty="0" smtClean="0"/>
              <a:t>Machine learning</a:t>
            </a:r>
            <a:r>
              <a:rPr lang="en-AU" altLang="en-US" sz="2800" kern="0" dirty="0" smtClean="0"/>
              <a:t> is the ability of a machine to learn from data</a:t>
            </a:r>
          </a:p>
          <a:p>
            <a:pPr eaLnBrk="1" hangingPunct="1"/>
            <a:r>
              <a:rPr lang="en-AU" altLang="en-US" sz="2800" b="1" kern="0" dirty="0" smtClean="0"/>
              <a:t>Pattern recognition</a:t>
            </a:r>
            <a:r>
              <a:rPr lang="en-AU" altLang="en-US" sz="2800" kern="0" dirty="0" smtClean="0"/>
              <a:t> is the ability to automatically recognise patterns in data and is a (substantial) part of machine learning</a:t>
            </a:r>
          </a:p>
          <a:p>
            <a:pPr eaLnBrk="1" hangingPunct="1"/>
            <a:r>
              <a:rPr lang="en-AU" altLang="en-US" sz="2800" b="1" kern="0" dirty="0" smtClean="0"/>
              <a:t>Data science</a:t>
            </a:r>
            <a:r>
              <a:rPr lang="en-AU" altLang="en-US" sz="2800" kern="0" dirty="0"/>
              <a:t> </a:t>
            </a:r>
            <a:r>
              <a:rPr lang="en-AU" altLang="en-US" sz="2800" kern="0" dirty="0" smtClean="0"/>
              <a:t>(and also </a:t>
            </a:r>
            <a:r>
              <a:rPr lang="en-AU" altLang="en-US" sz="2800" b="1" kern="0" dirty="0" smtClean="0"/>
              <a:t>data mining</a:t>
            </a:r>
            <a:r>
              <a:rPr lang="en-AU" altLang="en-US" sz="2800" kern="0" dirty="0" smtClean="0"/>
              <a:t>, </a:t>
            </a:r>
            <a:r>
              <a:rPr lang="en-AU" altLang="en-US" sz="2800" b="1" kern="0" dirty="0" smtClean="0"/>
              <a:t>data analytics</a:t>
            </a:r>
            <a:r>
              <a:rPr lang="en-AU" altLang="en-US" sz="2800" kern="0" dirty="0"/>
              <a:t>) </a:t>
            </a:r>
            <a:r>
              <a:rPr lang="en-AU" altLang="en-US" sz="2800" kern="0" dirty="0" smtClean="0"/>
              <a:t>is </a:t>
            </a:r>
            <a:r>
              <a:rPr lang="en-AU" altLang="en-US" sz="2800" kern="0" dirty="0"/>
              <a:t>the “organizational counterpart” of machine </a:t>
            </a:r>
            <a:r>
              <a:rPr lang="en-AU" altLang="en-US" sz="2800" kern="0" dirty="0" smtClean="0"/>
              <a:t>learning and emphasises </a:t>
            </a:r>
            <a:r>
              <a:rPr lang="en-AU" altLang="en-US" sz="2800" kern="0" dirty="0"/>
              <a:t>implementation, scalability and </a:t>
            </a:r>
            <a:r>
              <a:rPr lang="en-AU" altLang="en-US" sz="2800" kern="0" dirty="0" smtClean="0"/>
              <a:t>workflow </a:t>
            </a:r>
            <a:endParaRPr lang="en-US" altLang="en-US" sz="2800" kern="0" dirty="0" smtClean="0"/>
          </a:p>
        </p:txBody>
      </p:sp>
    </p:spTree>
    <p:extLst>
      <p:ext uri="{BB962C8B-B14F-4D97-AF65-F5344CB8AC3E}">
        <p14:creationId xmlns:p14="http://schemas.microsoft.com/office/powerpoint/2010/main" val="329286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685800" y="381000"/>
            <a:ext cx="7772400" cy="838200"/>
          </a:xfrm>
          <a:prstGeom prst="rect">
            <a:avLst/>
          </a:prstGeom>
          <a:noFill/>
          <a:ln w="9525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36000" rIns="91440" bIns="3600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Data science: a useful infographic</a:t>
            </a:r>
          </a:p>
        </p:txBody>
      </p:sp>
      <p:pic>
        <p:nvPicPr>
          <p:cNvPr id="13" name="Picture 2" descr="http://i1.wp.com/blog.datacamp.com/wp-content/uploads/2014/08/How-to-become-a-data-scientist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450975"/>
            <a:ext cx="1371600" cy="51784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1411288"/>
            <a:ext cx="2301875" cy="2322512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2706688"/>
            <a:ext cx="2076450" cy="3694112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Oval 15"/>
          <p:cNvSpPr/>
          <p:nvPr/>
        </p:nvSpPr>
        <p:spPr>
          <a:xfrm>
            <a:off x="1047750" y="1752600"/>
            <a:ext cx="762000" cy="838200"/>
          </a:xfrm>
          <a:prstGeom prst="ellipse">
            <a:avLst/>
          </a:prstGeom>
          <a:noFill/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962150" y="2192338"/>
            <a:ext cx="1981200" cy="0"/>
          </a:xfrm>
          <a:prstGeom prst="straightConnector1">
            <a:avLst/>
          </a:prstGeom>
          <a:noFill/>
          <a:ln w="60325" cap="flat" cmpd="sng" algn="ctr">
            <a:solidFill>
              <a:srgbClr val="00CC99">
                <a:shade val="95000"/>
                <a:satMod val="105000"/>
              </a:srgbClr>
            </a:solidFill>
            <a:prstDash val="solid"/>
            <a:tailEnd type="stealth"/>
          </a:ln>
          <a:effectLst/>
        </p:spPr>
      </p:cxnSp>
      <p:sp>
        <p:nvSpPr>
          <p:cNvPr id="18" name="Rounded Rectangle 17"/>
          <p:cNvSpPr/>
          <p:nvPr/>
        </p:nvSpPr>
        <p:spPr>
          <a:xfrm>
            <a:off x="1047750" y="2628900"/>
            <a:ext cx="685800" cy="1333500"/>
          </a:xfrm>
          <a:prstGeom prst="roundRect">
            <a:avLst/>
          </a:prstGeom>
          <a:noFill/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809750" y="3440113"/>
            <a:ext cx="3752850" cy="2122487"/>
          </a:xfrm>
          <a:prstGeom prst="straightConnector1">
            <a:avLst/>
          </a:prstGeom>
          <a:noFill/>
          <a:ln w="60325" cap="flat" cmpd="sng" algn="ctr">
            <a:solidFill>
              <a:srgbClr val="00CC99">
                <a:shade val="95000"/>
                <a:satMod val="105000"/>
              </a:srgbClr>
            </a:solidFill>
            <a:prstDash val="solid"/>
            <a:tailEnd type="stealth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2514600" y="6019800"/>
            <a:ext cx="21336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AU" sz="1200" i="1" dirty="0">
                <a:solidFill>
                  <a:srgbClr val="000000"/>
                </a:solidFill>
                <a:latin typeface="Arial"/>
              </a:rPr>
              <a:t>from the </a:t>
            </a:r>
            <a:r>
              <a:rPr lang="en-AU" sz="1200" i="1" dirty="0" err="1">
                <a:solidFill>
                  <a:srgbClr val="000000"/>
                </a:solidFill>
                <a:latin typeface="Arial"/>
              </a:rPr>
              <a:t>DataCamp’s</a:t>
            </a:r>
            <a:r>
              <a:rPr lang="en-AU" sz="1200" i="1" dirty="0">
                <a:solidFill>
                  <a:srgbClr val="000000"/>
                </a:solidFill>
                <a:latin typeface="Arial"/>
              </a:rPr>
              <a:t> team</a:t>
            </a:r>
          </a:p>
        </p:txBody>
      </p:sp>
    </p:spTree>
    <p:extLst>
      <p:ext uri="{BB962C8B-B14F-4D97-AF65-F5344CB8AC3E}">
        <p14:creationId xmlns:p14="http://schemas.microsoft.com/office/powerpoint/2010/main" val="374747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914400"/>
          </a:xfrm>
        </p:spPr>
        <p:txBody>
          <a:bodyPr/>
          <a:lstStyle/>
          <a:p>
            <a:r>
              <a:rPr lang="en-AU" altLang="en-US" dirty="0" smtClean="0"/>
              <a:t>Types of data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625882"/>
          </a:xfrm>
        </p:spPr>
        <p:txBody>
          <a:bodyPr>
            <a:spAutoFit/>
          </a:bodyPr>
          <a:lstStyle/>
          <a:p>
            <a:r>
              <a:rPr lang="en-AU" altLang="en-US" dirty="0" smtClean="0"/>
              <a:t>Data can be of greatly different nature, but they boil down to </a:t>
            </a:r>
            <a:r>
              <a:rPr lang="en-AU" altLang="en-US" b="1" dirty="0" smtClean="0"/>
              <a:t>two</a:t>
            </a:r>
            <a:r>
              <a:rPr lang="en-AU" altLang="en-US" dirty="0" smtClean="0"/>
              <a:t> fundamental types:</a:t>
            </a:r>
          </a:p>
          <a:p>
            <a:pPr lvl="1">
              <a:spcBef>
                <a:spcPts val="1800"/>
              </a:spcBef>
            </a:pPr>
            <a:r>
              <a:rPr lang="en-AU" altLang="en-US" sz="2400" b="1" dirty="0" smtClean="0">
                <a:solidFill>
                  <a:srgbClr val="FF0000"/>
                </a:solidFill>
              </a:rPr>
              <a:t>numerical</a:t>
            </a:r>
            <a:r>
              <a:rPr lang="en-AU" altLang="en-US" sz="2400" dirty="0" smtClean="0"/>
              <a:t>: quantities that can be summed, divided, averaged, compared </a:t>
            </a:r>
            <a:r>
              <a:rPr lang="en-AU" altLang="en-US" sz="2400" dirty="0" err="1" smtClean="0"/>
              <a:t>etc</a:t>
            </a:r>
            <a:endParaRPr lang="en-AU" altLang="en-US" sz="2400" dirty="0" smtClean="0"/>
          </a:p>
          <a:p>
            <a:pPr marL="722313" lvl="1" indent="0">
              <a:buNone/>
            </a:pPr>
            <a:r>
              <a:rPr lang="en-AU" altLang="en-US" sz="2400" dirty="0"/>
              <a:t>e</a:t>
            </a:r>
            <a:r>
              <a:rPr lang="en-AU" altLang="en-US" sz="2400" dirty="0" smtClean="0"/>
              <a:t>xamples: age, income, speed, area</a:t>
            </a:r>
          </a:p>
          <a:p>
            <a:pPr lvl="1">
              <a:spcBef>
                <a:spcPts val="1800"/>
              </a:spcBef>
            </a:pPr>
            <a:r>
              <a:rPr lang="en-AU" altLang="en-US" sz="2400" b="1" dirty="0" smtClean="0">
                <a:solidFill>
                  <a:srgbClr val="FF0000"/>
                </a:solidFill>
              </a:rPr>
              <a:t>categorical</a:t>
            </a:r>
            <a:r>
              <a:rPr lang="en-AU" altLang="en-US" sz="2400" dirty="0" smtClean="0"/>
              <a:t>: data that represent “categories” or symbolic values</a:t>
            </a:r>
          </a:p>
          <a:p>
            <a:pPr marL="722313" lvl="1" indent="0">
              <a:buNone/>
            </a:pPr>
            <a:r>
              <a:rPr lang="en-AU" altLang="en-US" sz="2400" dirty="0" smtClean="0"/>
              <a:t>examples: professions, car models, words</a:t>
            </a:r>
          </a:p>
          <a:p>
            <a:pPr>
              <a:spcBef>
                <a:spcPts val="1800"/>
              </a:spcBef>
            </a:pPr>
            <a:r>
              <a:rPr lang="en-AU" altLang="en-US" dirty="0" smtClean="0"/>
              <a:t>Often, you combine them into </a:t>
            </a:r>
            <a:r>
              <a:rPr lang="en-AU" altLang="en-US" b="1" dirty="0" smtClean="0"/>
              <a:t>arrays</a:t>
            </a:r>
            <a:r>
              <a:rPr lang="en-AU" altLang="en-US" dirty="0" smtClean="0"/>
              <a:t> (e.g. {age, income, profession})</a:t>
            </a:r>
          </a:p>
        </p:txBody>
      </p:sp>
    </p:spTree>
    <p:extLst>
      <p:ext uri="{BB962C8B-B14F-4D97-AF65-F5344CB8AC3E}">
        <p14:creationId xmlns:p14="http://schemas.microsoft.com/office/powerpoint/2010/main" val="64575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914400"/>
          </a:xfrm>
        </p:spPr>
        <p:txBody>
          <a:bodyPr/>
          <a:lstStyle/>
          <a:p>
            <a:r>
              <a:rPr lang="en-AU" altLang="en-US" dirty="0" smtClean="0"/>
              <a:t>Machine learning: fundamental problems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848600" cy="4785926"/>
          </a:xfrm>
        </p:spPr>
        <p:txBody>
          <a:bodyPr wrap="square">
            <a:spAutoFit/>
          </a:bodyPr>
          <a:lstStyle/>
          <a:p>
            <a:r>
              <a:rPr lang="en-AU" altLang="en-US" dirty="0" smtClean="0"/>
              <a:t>In a nutshell, machine learning can be defined as a way to </a:t>
            </a:r>
            <a:r>
              <a:rPr lang="en-AU" altLang="en-US" b="1" dirty="0" smtClean="0"/>
              <a:t>predict</a:t>
            </a:r>
            <a:r>
              <a:rPr lang="en-AU" altLang="en-US" dirty="0" smtClean="0"/>
              <a:t> the value of a numerical or categorical variable based on a bunch of other numerical and/or categorical data</a:t>
            </a:r>
          </a:p>
          <a:p>
            <a:pPr>
              <a:spcBef>
                <a:spcPts val="1800"/>
              </a:spcBef>
            </a:pPr>
            <a:r>
              <a:rPr lang="en-AU" altLang="en-US" dirty="0" smtClean="0"/>
              <a:t>The fundamental problems are known as:</a:t>
            </a:r>
          </a:p>
          <a:p>
            <a:pPr lvl="1">
              <a:spcBef>
                <a:spcPts val="1800"/>
              </a:spcBef>
            </a:pPr>
            <a:r>
              <a:rPr lang="en-AU" altLang="en-US" sz="2400" b="1" dirty="0" smtClean="0">
                <a:solidFill>
                  <a:srgbClr val="FF0000"/>
                </a:solidFill>
              </a:rPr>
              <a:t>classification</a:t>
            </a:r>
            <a:r>
              <a:rPr lang="en-AU" altLang="en-US" sz="2400" dirty="0" smtClean="0"/>
              <a:t>: predict a </a:t>
            </a:r>
            <a:r>
              <a:rPr lang="en-AU" altLang="en-US" sz="2400" b="1" dirty="0" smtClean="0"/>
              <a:t>categorical</a:t>
            </a:r>
            <a:r>
              <a:rPr lang="en-AU" altLang="en-US" sz="2400" dirty="0" smtClean="0"/>
              <a:t> value from an array of numerical/categorical</a:t>
            </a:r>
          </a:p>
          <a:p>
            <a:pPr lvl="1">
              <a:spcBef>
                <a:spcPts val="1800"/>
              </a:spcBef>
            </a:pPr>
            <a:r>
              <a:rPr lang="en-AU" altLang="en-US" sz="2400" b="1" dirty="0">
                <a:solidFill>
                  <a:srgbClr val="FF0000"/>
                </a:solidFill>
              </a:rPr>
              <a:t>r</a:t>
            </a:r>
            <a:r>
              <a:rPr lang="en-AU" altLang="en-US" sz="2400" b="1" dirty="0" smtClean="0">
                <a:solidFill>
                  <a:srgbClr val="FF0000"/>
                </a:solidFill>
              </a:rPr>
              <a:t>egression</a:t>
            </a:r>
            <a:r>
              <a:rPr lang="en-AU" altLang="en-US" sz="2400" dirty="0" smtClean="0"/>
              <a:t>: predict a </a:t>
            </a:r>
            <a:r>
              <a:rPr lang="en-AU" altLang="en-US" sz="2400" b="1" dirty="0" smtClean="0"/>
              <a:t>numerical value</a:t>
            </a:r>
            <a:r>
              <a:rPr lang="en-AU" altLang="en-US" sz="2400" dirty="0" smtClean="0"/>
              <a:t> from an array of numerical/categorical</a:t>
            </a:r>
          </a:p>
          <a:p>
            <a:pPr lvl="1">
              <a:spcBef>
                <a:spcPts val="1800"/>
              </a:spcBef>
            </a:pPr>
            <a:r>
              <a:rPr lang="en-AU" altLang="en-US" sz="2400" b="1" dirty="0">
                <a:solidFill>
                  <a:srgbClr val="FF0000"/>
                </a:solidFill>
              </a:rPr>
              <a:t>c</a:t>
            </a:r>
            <a:r>
              <a:rPr lang="en-AU" altLang="en-US" sz="2400" b="1" dirty="0" smtClean="0">
                <a:solidFill>
                  <a:srgbClr val="FF0000"/>
                </a:solidFill>
              </a:rPr>
              <a:t>lustering</a:t>
            </a:r>
            <a:r>
              <a:rPr lang="en-AU" altLang="en-US" sz="2400" dirty="0" smtClean="0"/>
              <a:t>: group </a:t>
            </a:r>
            <a:r>
              <a:rPr lang="en-AU" altLang="en-US" sz="2400" b="1" dirty="0" smtClean="0"/>
              <a:t>numerical data</a:t>
            </a:r>
            <a:r>
              <a:rPr lang="en-AU" altLang="en-US" sz="2400" dirty="0" smtClean="0"/>
              <a:t> “homogenously” </a:t>
            </a:r>
            <a:endParaRPr lang="en-AU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394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914400"/>
          </a:xfrm>
        </p:spPr>
        <p:txBody>
          <a:bodyPr/>
          <a:lstStyle/>
          <a:p>
            <a:r>
              <a:rPr lang="en-AU" altLang="en-US" smtClean="0"/>
              <a:t>Classification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4153287"/>
            <a:ext cx="8001000" cy="2323713"/>
          </a:xfrm>
        </p:spPr>
        <p:txBody>
          <a:bodyPr wrap="square">
            <a:spAutoFit/>
          </a:bodyPr>
          <a:lstStyle/>
          <a:p>
            <a:r>
              <a:rPr lang="en-AU" altLang="en-US" dirty="0" smtClean="0"/>
              <a:t>The </a:t>
            </a:r>
            <a:r>
              <a:rPr lang="en-AU" altLang="en-US" b="1" dirty="0" smtClean="0"/>
              <a:t>class</a:t>
            </a:r>
            <a:r>
              <a:rPr lang="en-AU" altLang="en-US" dirty="0" smtClean="0"/>
              <a:t> takes </a:t>
            </a:r>
            <a:r>
              <a:rPr lang="en-AU" altLang="en-US" i="1" dirty="0" smtClean="0"/>
              <a:t>categorical</a:t>
            </a:r>
            <a:r>
              <a:rPr lang="en-AU" altLang="en-US" dirty="0" smtClean="0"/>
              <a:t> values; e.g., “Netflix subscriber”</a:t>
            </a:r>
          </a:p>
          <a:p>
            <a:pPr>
              <a:spcBef>
                <a:spcPts val="1800"/>
              </a:spcBef>
            </a:pPr>
            <a:r>
              <a:rPr lang="en-AU" altLang="en-US" dirty="0" smtClean="0"/>
              <a:t>The </a:t>
            </a:r>
            <a:r>
              <a:rPr lang="en-AU" altLang="en-US" b="1" dirty="0" smtClean="0"/>
              <a:t>measurement</a:t>
            </a:r>
            <a:r>
              <a:rPr lang="en-AU" altLang="en-US" dirty="0" smtClean="0"/>
              <a:t> can be multiple (e.g., age, income, occupation), and both numerical and categorical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33400" y="2057400"/>
            <a:ext cx="7848600" cy="1752600"/>
            <a:chOff x="533400" y="2133600"/>
            <a:chExt cx="7848600" cy="1752600"/>
          </a:xfrm>
        </p:grpSpPr>
        <p:sp>
          <p:nvSpPr>
            <p:cNvPr id="7" name="Rectangle 6"/>
            <p:cNvSpPr/>
            <p:nvPr/>
          </p:nvSpPr>
          <p:spPr>
            <a:xfrm>
              <a:off x="3352800" y="2133600"/>
              <a:ext cx="2667000" cy="17526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62400" y="2738438"/>
              <a:ext cx="1524000" cy="4619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AU" dirty="0" smtClean="0">
                  <a:latin typeface="+mn-lt"/>
                </a:rPr>
                <a:t>classifier</a:t>
              </a:r>
              <a:endParaRPr lang="en-AU" dirty="0">
                <a:latin typeface="+mn-lt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590800" y="2970213"/>
              <a:ext cx="609600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33400" y="2738438"/>
              <a:ext cx="2057400" cy="4619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AU" dirty="0">
                  <a:latin typeface="+mn-lt"/>
                </a:rPr>
                <a:t>measurement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6172200" y="2971800"/>
              <a:ext cx="838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086600" y="2738438"/>
              <a:ext cx="1295400" cy="4619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AU" dirty="0">
                  <a:latin typeface="+mn-lt"/>
                </a:rPr>
                <a:t> class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246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914400"/>
          </a:xfrm>
        </p:spPr>
        <p:txBody>
          <a:bodyPr/>
          <a:lstStyle/>
          <a:p>
            <a:r>
              <a:rPr lang="en-AU" altLang="en-US" dirty="0" smtClean="0"/>
              <a:t>Regression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4191000"/>
            <a:ext cx="8001000" cy="2323713"/>
          </a:xfrm>
        </p:spPr>
        <p:txBody>
          <a:bodyPr wrap="square">
            <a:spAutoFit/>
          </a:bodyPr>
          <a:lstStyle/>
          <a:p>
            <a:r>
              <a:rPr lang="en-AU" altLang="en-US" dirty="0" smtClean="0"/>
              <a:t>The </a:t>
            </a:r>
            <a:r>
              <a:rPr lang="en-AU" altLang="en-US" b="1" dirty="0" smtClean="0"/>
              <a:t>response</a:t>
            </a:r>
            <a:r>
              <a:rPr lang="en-AU" altLang="en-US" dirty="0" smtClean="0"/>
              <a:t> takes </a:t>
            </a:r>
            <a:r>
              <a:rPr lang="en-AU" altLang="en-US" i="1" dirty="0" smtClean="0"/>
              <a:t>numerical</a:t>
            </a:r>
            <a:r>
              <a:rPr lang="en-AU" altLang="en-US" dirty="0" smtClean="0"/>
              <a:t> values; e.g., “holiday expenses”</a:t>
            </a:r>
          </a:p>
          <a:p>
            <a:pPr>
              <a:spcBef>
                <a:spcPts val="1800"/>
              </a:spcBef>
            </a:pPr>
            <a:r>
              <a:rPr lang="en-AU" altLang="en-US" dirty="0" smtClean="0"/>
              <a:t>The </a:t>
            </a:r>
            <a:r>
              <a:rPr lang="en-AU" altLang="en-US" b="1" dirty="0" smtClean="0"/>
              <a:t>measurement</a:t>
            </a:r>
            <a:r>
              <a:rPr lang="en-AU" altLang="en-US" dirty="0" smtClean="0"/>
              <a:t> can, again, be multiple (e.g., age, income, occupation), and both numerical and categorical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2800" y="2057400"/>
            <a:ext cx="2667000" cy="17526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3962400" y="2662238"/>
            <a:ext cx="1524000" cy="461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AU" dirty="0" err="1" smtClean="0">
                <a:latin typeface="+mn-lt"/>
              </a:rPr>
              <a:t>regressor</a:t>
            </a:r>
            <a:endParaRPr lang="en-AU" dirty="0">
              <a:latin typeface="+mn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90800" y="2894013"/>
            <a:ext cx="609600" cy="1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400" y="2662238"/>
            <a:ext cx="20574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AU" dirty="0">
                <a:latin typeface="+mn-lt"/>
              </a:rPr>
              <a:t>measurement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172200" y="2895600"/>
            <a:ext cx="838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34200" y="2662535"/>
            <a:ext cx="1752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AU" dirty="0">
                <a:latin typeface="+mn-lt"/>
              </a:rPr>
              <a:t> </a:t>
            </a:r>
            <a:r>
              <a:rPr lang="en-AU" dirty="0" smtClean="0">
                <a:latin typeface="+mn-lt"/>
              </a:rPr>
              <a:t>response</a:t>
            </a:r>
            <a:endParaRPr lang="en-A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556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11986</TotalTime>
  <Words>2233</Words>
  <Application>Microsoft Office PowerPoint</Application>
  <PresentationFormat>On-screen Show (4:3)</PresentationFormat>
  <Paragraphs>284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Symbol</vt:lpstr>
      <vt:lpstr>Times New Roman</vt:lpstr>
      <vt:lpstr>Default Design</vt:lpstr>
      <vt:lpstr>PowerPoint Presentation</vt:lpstr>
      <vt:lpstr>Agenda</vt:lpstr>
      <vt:lpstr>The AI “revolution”</vt:lpstr>
      <vt:lpstr>A bit of glossary</vt:lpstr>
      <vt:lpstr>PowerPoint Presentation</vt:lpstr>
      <vt:lpstr>Types of data</vt:lpstr>
      <vt:lpstr>Machine learning: fundamental problems</vt:lpstr>
      <vt:lpstr>Classification</vt:lpstr>
      <vt:lpstr>Regression</vt:lpstr>
      <vt:lpstr>Example</vt:lpstr>
      <vt:lpstr>Clustering</vt:lpstr>
      <vt:lpstr>Example</vt:lpstr>
      <vt:lpstr>Choosing, training and testing a model</vt:lpstr>
      <vt:lpstr>Choosing, training and testing a model</vt:lpstr>
      <vt:lpstr>Classification: popular algorithms</vt:lpstr>
      <vt:lpstr>Regression and clustering: popular algorithms</vt:lpstr>
      <vt:lpstr>Main data types in NLP</vt:lpstr>
      <vt:lpstr>Main data types in NLP</vt:lpstr>
      <vt:lpstr>Performance evaluation in NLP</vt:lpstr>
      <vt:lpstr>Example: named-entity recognition (NER)</vt:lpstr>
      <vt:lpstr>Example: machine translation</vt:lpstr>
      <vt:lpstr>Trending approaches in machine learning</vt:lpstr>
      <vt:lpstr>Deep learning</vt:lpstr>
      <vt:lpstr>Typical layer</vt:lpstr>
      <vt:lpstr>Basic overall scheme</vt:lpstr>
      <vt:lpstr>Development</vt:lpstr>
      <vt:lpstr>Most popular deep networks for classification</vt:lpstr>
      <vt:lpstr>Machine learning &amp; NLP: main cases</vt:lpstr>
      <vt:lpstr>Seq2seq for machine translation</vt:lpstr>
      <vt:lpstr>BERT</vt:lpstr>
      <vt:lpstr>GPT</vt:lpstr>
      <vt:lpstr>Reinforcement learning</vt:lpstr>
      <vt:lpstr>RL: schematic</vt:lpstr>
      <vt:lpstr>RL: success stories</vt:lpstr>
      <vt:lpstr>Some useful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Massimo Piccardi</dc:creator>
  <cp:lastModifiedBy>Massimo Piccardi</cp:lastModifiedBy>
  <cp:revision>1018</cp:revision>
  <cp:lastPrinted>2015-03-17T10:06:44Z</cp:lastPrinted>
  <dcterms:created xsi:type="dcterms:W3CDTF">1601-01-01T00:00:00Z</dcterms:created>
  <dcterms:modified xsi:type="dcterms:W3CDTF">2021-08-23T03:55:46Z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a6c3db-1667-4f49-995a-8b9973972958_Enabled">
    <vt:lpwstr>true</vt:lpwstr>
  </property>
  <property fmtid="{D5CDD505-2E9C-101B-9397-08002B2CF9AE}" pid="3" name="MSIP_Label_51a6c3db-1667-4f49-995a-8b9973972958_SetDate">
    <vt:lpwstr>2021-08-22T22:46:18Z</vt:lpwstr>
  </property>
  <property fmtid="{D5CDD505-2E9C-101B-9397-08002B2CF9AE}" pid="4" name="MSIP_Label_51a6c3db-1667-4f49-995a-8b9973972958_Method">
    <vt:lpwstr>Standard</vt:lpwstr>
  </property>
  <property fmtid="{D5CDD505-2E9C-101B-9397-08002B2CF9AE}" pid="5" name="MSIP_Label_51a6c3db-1667-4f49-995a-8b9973972958_Name">
    <vt:lpwstr>UTS-Internal</vt:lpwstr>
  </property>
  <property fmtid="{D5CDD505-2E9C-101B-9397-08002B2CF9AE}" pid="6" name="MSIP_Label_51a6c3db-1667-4f49-995a-8b9973972958_SiteId">
    <vt:lpwstr>e8911c26-cf9f-4a9c-878e-527807be8791</vt:lpwstr>
  </property>
  <property fmtid="{D5CDD505-2E9C-101B-9397-08002B2CF9AE}" pid="7" name="MSIP_Label_51a6c3db-1667-4f49-995a-8b9973972958_ActionId">
    <vt:lpwstr>07b2febf-94ab-4e2d-9ead-265a5d0be30b</vt:lpwstr>
  </property>
  <property fmtid="{D5CDD505-2E9C-101B-9397-08002B2CF9AE}" pid="8" name="MSIP_Label_51a6c3db-1667-4f49-995a-8b9973972958_ContentBits">
    <vt:lpwstr>0</vt:lpwstr>
  </property>
</Properties>
</file>