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459" r:id="rId2"/>
    <p:sldId id="501" r:id="rId3"/>
    <p:sldId id="502" r:id="rId4"/>
    <p:sldId id="460" r:id="rId5"/>
    <p:sldId id="496" r:id="rId6"/>
    <p:sldId id="497" r:id="rId7"/>
    <p:sldId id="505" r:id="rId8"/>
    <p:sldId id="498" r:id="rId9"/>
    <p:sldId id="503" r:id="rId10"/>
    <p:sldId id="500" r:id="rId11"/>
    <p:sldId id="506" r:id="rId12"/>
    <p:sldId id="504" r:id="rId13"/>
  </p:sldIdLst>
  <p:sldSz cx="9144000" cy="6858000" type="screen4x3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  <a:srgbClr val="E3E2E1"/>
    <a:srgbClr val="D4F0E4"/>
    <a:srgbClr val="FF0000"/>
    <a:srgbClr val="EDF8FF"/>
    <a:srgbClr val="5F5F5F"/>
    <a:srgbClr val="DFF3FF"/>
    <a:srgbClr val="CCFFFF"/>
    <a:srgbClr val="CCECFF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66" d="100"/>
          <a:sy n="66" d="100"/>
        </p:scale>
        <p:origin x="1692" y="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9836"/>
    </p:cViewPr>
  </p:sorterViewPr>
  <p:notesViewPr>
    <p:cSldViewPr>
      <p:cViewPr varScale="1">
        <p:scale>
          <a:sx n="87" d="100"/>
          <a:sy n="87" d="100"/>
        </p:scale>
        <p:origin x="3696" y="90"/>
      </p:cViewPr>
      <p:guideLst>
        <p:guide orient="horz" pos="3224"/>
        <p:guide pos="223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" y="2"/>
            <a:ext cx="3076575" cy="5111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21" tIns="47711" rIns="95421" bIns="47711" numCol="1" anchor="t" anchorCtr="0" compatLnSpc="1">
            <a:prstTxWarp prst="textNoShape">
              <a:avLst/>
            </a:prstTxWarp>
          </a:bodyPr>
          <a:lstStyle>
            <a:lvl1pPr defTabSz="953943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6" y="2"/>
            <a:ext cx="3076575" cy="5111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21" tIns="47711" rIns="95421" bIns="47711" numCol="1" anchor="t" anchorCtr="0" compatLnSpc="1">
            <a:prstTxWarp prst="textNoShape">
              <a:avLst/>
            </a:prstTxWarp>
          </a:bodyPr>
          <a:lstStyle>
            <a:lvl1pPr algn="r" defTabSz="953943">
              <a:defRPr sz="1300"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3346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" y="2"/>
            <a:ext cx="3076575" cy="5111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21" tIns="47711" rIns="95421" bIns="47711" numCol="1" anchor="t" anchorCtr="0" compatLnSpc="1">
            <a:prstTxWarp prst="textNoShape">
              <a:avLst/>
            </a:prstTxWarp>
          </a:bodyPr>
          <a:lstStyle>
            <a:lvl1pPr defTabSz="953943" eaLnBrk="0" hangingPunct="0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2"/>
            <a:ext cx="3076575" cy="5111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21" tIns="47711" rIns="95421" bIns="47711" numCol="1" anchor="t" anchorCtr="0" compatLnSpc="1">
            <a:prstTxWarp prst="textNoShape">
              <a:avLst/>
            </a:prstTxWarp>
          </a:bodyPr>
          <a:lstStyle>
            <a:lvl1pPr algn="r" defTabSz="953943" eaLnBrk="0" hangingPunct="0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5" y="4860926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21" tIns="47711" rIns="95421" bIns="4771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3" y="9721853"/>
            <a:ext cx="3076575" cy="5111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21" tIns="47711" rIns="95421" bIns="47711" numCol="1" anchor="b" anchorCtr="0" compatLnSpc="1">
            <a:prstTxWarp prst="textNoShape">
              <a:avLst/>
            </a:prstTxWarp>
          </a:bodyPr>
          <a:lstStyle>
            <a:lvl1pPr defTabSz="953943" eaLnBrk="0" hangingPunct="0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1853"/>
            <a:ext cx="3076575" cy="5111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21" tIns="47711" rIns="95421" bIns="47711" numCol="1" anchor="b" anchorCtr="0" compatLnSpc="1">
            <a:prstTxWarp prst="textNoShape">
              <a:avLst/>
            </a:prstTxWarp>
          </a:bodyPr>
          <a:lstStyle>
            <a:lvl1pPr algn="r" defTabSz="953943" eaLnBrk="0" hangingPunct="0">
              <a:defRPr sz="1300"/>
            </a:lvl1pPr>
          </a:lstStyle>
          <a:p>
            <a:pPr>
              <a:defRPr/>
            </a:pPr>
            <a:fld id="{1215F41B-6CD6-4B97-8AB5-D0F7130F6F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64903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Definition</a:t>
            </a:r>
          </a:p>
          <a:p>
            <a:r>
              <a:rPr lang="en-AU" dirty="0" smtClean="0"/>
              <a:t>Overview</a:t>
            </a:r>
          </a:p>
          <a:p>
            <a:r>
              <a:rPr lang="en-AU" dirty="0" smtClean="0"/>
              <a:t>More in-depth view</a:t>
            </a:r>
          </a:p>
          <a:p>
            <a:r>
              <a:rPr lang="en-AU" dirty="0" smtClean="0"/>
              <a:t>Tutorial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215F41B-6CD6-4B97-8AB5-D0F7130F6FCF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4558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942070"/>
          </a:xfrm>
        </p:spPr>
        <p:txBody>
          <a:bodyPr wrap="square">
            <a:spAutoFit/>
          </a:bodyPr>
          <a:lstStyle>
            <a:lvl1pPr>
              <a:spcBef>
                <a:spcPts val="2400"/>
              </a:spcBef>
              <a:defRPr sz="2500"/>
            </a:lvl1pPr>
            <a:lvl2pPr>
              <a:spcBef>
                <a:spcPts val="600"/>
              </a:spcBef>
              <a:defRPr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96A153-E92E-4D93-9122-BC9E31882E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9182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533400"/>
            <a:ext cx="7772400" cy="9144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00200"/>
            <a:ext cx="77724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text styles</a:t>
            </a:r>
          </a:p>
          <a:p>
            <a:pPr lvl="1"/>
            <a:r>
              <a:rPr lang="en-US" altLang="en-US" dirty="0" smtClean="0"/>
              <a:t>Second level</a:t>
            </a:r>
          </a:p>
          <a:p>
            <a:pPr lvl="2"/>
            <a:r>
              <a:rPr lang="en-US" altLang="en-US" dirty="0" smtClean="0"/>
              <a:t>Third level</a:t>
            </a:r>
          </a:p>
          <a:p>
            <a:pPr lvl="3"/>
            <a:r>
              <a:rPr lang="en-US" altLang="en-US" dirty="0" smtClean="0"/>
              <a:t>Fourth level</a:t>
            </a:r>
          </a:p>
          <a:p>
            <a:pPr lvl="4"/>
            <a:r>
              <a:rPr lang="en-US" altLang="en-US" dirty="0" smtClean="0"/>
              <a:t>Fifth level</a:t>
            </a:r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29600" y="6400800"/>
            <a:ext cx="457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n-lt"/>
              </a:defRPr>
            </a:lvl1pPr>
          </a:lstStyle>
          <a:p>
            <a:pPr>
              <a:defRPr/>
            </a:pPr>
            <a:fld id="{BCFB5D2A-89A3-4169-9CD0-44FBB646B9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timing>
    <p:tnLst>
      <p:par>
        <p:cTn id="1" dur="indefinite" restart="never" nodeType="tmRoot"/>
      </p:par>
    </p:tnLst>
  </p:timing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Topic modelling example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154984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en-AU" sz="2400" dirty="0" smtClean="0"/>
              <a:t>A well-known dataset, “20 Newsgroups”</a:t>
            </a:r>
          </a:p>
          <a:p>
            <a:pPr>
              <a:spcBef>
                <a:spcPts val="1800"/>
              </a:spcBef>
            </a:pPr>
            <a:r>
              <a:rPr lang="en-AU" sz="2400" dirty="0" smtClean="0"/>
              <a:t>Documents from 20 newsgroups; 11,314 documents in the version I used (training set)</a:t>
            </a:r>
          </a:p>
          <a:p>
            <a:pPr>
              <a:spcBef>
                <a:spcPts val="1800"/>
              </a:spcBef>
            </a:pPr>
            <a:r>
              <a:rPr lang="en-AU" sz="2400" dirty="0" smtClean="0"/>
              <a:t>Newsgroups:</a:t>
            </a:r>
          </a:p>
          <a:p>
            <a:pPr marL="0" indent="0">
              <a:spcBef>
                <a:spcPts val="0"/>
              </a:spcBef>
              <a:buNone/>
            </a:pPr>
            <a:endParaRPr lang="en-AU" sz="1800" dirty="0" smtClean="0"/>
          </a:p>
          <a:p>
            <a:pPr marL="355600" indent="0">
              <a:spcBef>
                <a:spcPts val="0"/>
              </a:spcBef>
              <a:buNone/>
            </a:pPr>
            <a:r>
              <a:rPr lang="en-AU" sz="2000" dirty="0" smtClean="0"/>
              <a:t>[</a:t>
            </a:r>
            <a:r>
              <a:rPr lang="en-AU" sz="2000" dirty="0"/>
              <a:t>'</a:t>
            </a:r>
            <a:r>
              <a:rPr lang="en-AU" sz="2000" dirty="0" err="1"/>
              <a:t>rec.autos</a:t>
            </a:r>
            <a:r>
              <a:rPr lang="en-AU" sz="2000" dirty="0"/>
              <a:t>' '</a:t>
            </a:r>
            <a:r>
              <a:rPr lang="en-AU" sz="2000" dirty="0" err="1"/>
              <a:t>comp.sys.mac.hardware</a:t>
            </a:r>
            <a:r>
              <a:rPr lang="en-AU" sz="2000" dirty="0"/>
              <a:t>' '</a:t>
            </a:r>
            <a:r>
              <a:rPr lang="en-AU" sz="2000" dirty="0" err="1"/>
              <a:t>rec.motorcycles</a:t>
            </a:r>
            <a:r>
              <a:rPr lang="en-AU" sz="2000" dirty="0"/>
              <a:t>' '</a:t>
            </a:r>
            <a:r>
              <a:rPr lang="en-AU" sz="2000" dirty="0" err="1"/>
              <a:t>misc.forsale</a:t>
            </a:r>
            <a:r>
              <a:rPr lang="en-AU" sz="2000" dirty="0"/>
              <a:t>'</a:t>
            </a:r>
          </a:p>
          <a:p>
            <a:pPr marL="355600" indent="0">
              <a:spcBef>
                <a:spcPts val="0"/>
              </a:spcBef>
              <a:buNone/>
            </a:pPr>
            <a:r>
              <a:rPr lang="en-AU" sz="2000" dirty="0"/>
              <a:t> 'comp.os.ms-</a:t>
            </a:r>
            <a:r>
              <a:rPr lang="en-AU" sz="2000" dirty="0" err="1"/>
              <a:t>windows.misc</a:t>
            </a:r>
            <a:r>
              <a:rPr lang="en-AU" sz="2000" dirty="0"/>
              <a:t>' '</a:t>
            </a:r>
            <a:r>
              <a:rPr lang="en-AU" sz="2000" dirty="0" err="1"/>
              <a:t>alt.atheism</a:t>
            </a:r>
            <a:r>
              <a:rPr lang="en-AU" sz="2000" dirty="0"/>
              <a:t>' '</a:t>
            </a:r>
            <a:r>
              <a:rPr lang="en-AU" sz="2000" dirty="0" err="1"/>
              <a:t>comp.graphics</a:t>
            </a:r>
            <a:r>
              <a:rPr lang="en-AU" sz="2000" dirty="0"/>
              <a:t>'</a:t>
            </a:r>
          </a:p>
          <a:p>
            <a:pPr marL="355600" indent="0">
              <a:spcBef>
                <a:spcPts val="0"/>
              </a:spcBef>
              <a:buNone/>
            </a:pPr>
            <a:r>
              <a:rPr lang="en-AU" sz="2000" dirty="0"/>
              <a:t> '</a:t>
            </a:r>
            <a:r>
              <a:rPr lang="en-AU" sz="2000" dirty="0" err="1"/>
              <a:t>rec.sport.baseball</a:t>
            </a:r>
            <a:r>
              <a:rPr lang="en-AU" sz="2000" dirty="0"/>
              <a:t>' '</a:t>
            </a:r>
            <a:r>
              <a:rPr lang="en-AU" sz="2000" dirty="0" err="1"/>
              <a:t>rec.sport.hockey</a:t>
            </a:r>
            <a:r>
              <a:rPr lang="en-AU" sz="2000" dirty="0"/>
              <a:t>' '</a:t>
            </a:r>
            <a:r>
              <a:rPr lang="en-AU" sz="2000" dirty="0" err="1"/>
              <a:t>sci.electronics</a:t>
            </a:r>
            <a:r>
              <a:rPr lang="en-AU" sz="2000" dirty="0"/>
              <a:t>' '</a:t>
            </a:r>
            <a:r>
              <a:rPr lang="en-AU" sz="2000" dirty="0" err="1"/>
              <a:t>sci.space</a:t>
            </a:r>
            <a:r>
              <a:rPr lang="en-AU" sz="2000" dirty="0"/>
              <a:t>'</a:t>
            </a:r>
          </a:p>
          <a:p>
            <a:pPr marL="355600" indent="0">
              <a:spcBef>
                <a:spcPts val="0"/>
              </a:spcBef>
              <a:buNone/>
            </a:pPr>
            <a:r>
              <a:rPr lang="en-AU" sz="2000" dirty="0"/>
              <a:t> '</a:t>
            </a:r>
            <a:r>
              <a:rPr lang="en-AU" sz="2000" dirty="0" err="1"/>
              <a:t>talk.politics.misc</a:t>
            </a:r>
            <a:r>
              <a:rPr lang="en-AU" sz="2000" dirty="0"/>
              <a:t>' '</a:t>
            </a:r>
            <a:r>
              <a:rPr lang="en-AU" sz="2000" dirty="0" err="1"/>
              <a:t>sci.med</a:t>
            </a:r>
            <a:r>
              <a:rPr lang="en-AU" sz="2000" dirty="0"/>
              <a:t>' '</a:t>
            </a:r>
            <a:r>
              <a:rPr lang="en-AU" sz="2000" dirty="0" err="1"/>
              <a:t>talk.politics.mideast</a:t>
            </a:r>
            <a:r>
              <a:rPr lang="en-AU" sz="2000" dirty="0"/>
              <a:t>'</a:t>
            </a:r>
          </a:p>
          <a:p>
            <a:pPr marL="355600" indent="0">
              <a:spcBef>
                <a:spcPts val="0"/>
              </a:spcBef>
              <a:buNone/>
            </a:pPr>
            <a:r>
              <a:rPr lang="en-AU" sz="2000" dirty="0"/>
              <a:t> '</a:t>
            </a:r>
            <a:r>
              <a:rPr lang="en-AU" sz="2000" dirty="0" err="1"/>
              <a:t>soc.religion.christian</a:t>
            </a:r>
            <a:r>
              <a:rPr lang="en-AU" sz="2000" dirty="0"/>
              <a:t>' '</a:t>
            </a:r>
            <a:r>
              <a:rPr lang="en-AU" sz="2000" dirty="0" err="1"/>
              <a:t>comp.windows.x</a:t>
            </a:r>
            <a:r>
              <a:rPr lang="en-AU" sz="2000" dirty="0"/>
              <a:t>' '</a:t>
            </a:r>
            <a:r>
              <a:rPr lang="en-AU" sz="2000" dirty="0" err="1"/>
              <a:t>comp.sys.ibm.pc.hardware</a:t>
            </a:r>
            <a:r>
              <a:rPr lang="en-AU" sz="2000" dirty="0"/>
              <a:t>'</a:t>
            </a:r>
          </a:p>
          <a:p>
            <a:pPr marL="355600" indent="0">
              <a:spcBef>
                <a:spcPts val="0"/>
              </a:spcBef>
              <a:buNone/>
            </a:pPr>
            <a:r>
              <a:rPr lang="en-AU" sz="2000" dirty="0"/>
              <a:t> '</a:t>
            </a:r>
            <a:r>
              <a:rPr lang="en-AU" sz="2000" dirty="0" err="1"/>
              <a:t>talk.politics.guns</a:t>
            </a:r>
            <a:r>
              <a:rPr lang="en-AU" sz="2000" dirty="0"/>
              <a:t>' '</a:t>
            </a:r>
            <a:r>
              <a:rPr lang="en-AU" sz="2000" dirty="0" err="1"/>
              <a:t>talk.religion.misc</a:t>
            </a:r>
            <a:r>
              <a:rPr lang="en-AU" sz="2000" dirty="0"/>
              <a:t>' '</a:t>
            </a:r>
            <a:r>
              <a:rPr lang="en-AU" sz="2000" dirty="0" err="1"/>
              <a:t>sci.crypt</a:t>
            </a:r>
            <a:r>
              <a:rPr lang="en-AU" sz="2000" dirty="0"/>
              <a:t>']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996A153-E92E-4D93-9122-BC9E31882E8F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554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996A153-E92E-4D93-9122-BC9E31882E8F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077200" cy="914400"/>
          </a:xfrm>
        </p:spPr>
        <p:txBody>
          <a:bodyPr/>
          <a:lstStyle/>
          <a:p>
            <a:r>
              <a:rPr lang="en-AU" dirty="0" smtClean="0"/>
              <a:t>An example of document</a:t>
            </a:r>
            <a:endParaRPr lang="en-AU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38200" y="2362200"/>
            <a:ext cx="7467600" cy="4170372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AU" sz="1500" dirty="0"/>
              <a:t> Topics for this document (LDA </a:t>
            </a:r>
            <a:r>
              <a:rPr lang="en-AU" sz="1500" dirty="0" err="1" smtClean="0"/>
              <a:t>BoW</a:t>
            </a:r>
            <a:r>
              <a:rPr lang="en-AU" sz="1500" dirty="0"/>
              <a:t>):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AU" sz="1500" dirty="0"/>
              <a:t> [(</a:t>
            </a:r>
            <a:r>
              <a:rPr lang="en-AU" sz="1500" dirty="0">
                <a:solidFill>
                  <a:srgbClr val="FF0000"/>
                </a:solidFill>
              </a:rPr>
              <a:t>10</a:t>
            </a:r>
            <a:r>
              <a:rPr lang="en-AU" sz="1500" dirty="0"/>
              <a:t>, 0.35617992), (</a:t>
            </a:r>
            <a:r>
              <a:rPr lang="en-AU" sz="1500" dirty="0">
                <a:solidFill>
                  <a:srgbClr val="FF0000"/>
                </a:solidFill>
              </a:rPr>
              <a:t>13</a:t>
            </a:r>
            <a:r>
              <a:rPr lang="en-AU" sz="1500" dirty="0"/>
              <a:t>, </a:t>
            </a:r>
            <a:r>
              <a:rPr lang="en-AU" sz="1500" b="1" dirty="0"/>
              <a:t>0.6254527</a:t>
            </a:r>
            <a:r>
              <a:rPr lang="en-AU" sz="1500" dirty="0"/>
              <a:t>)]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1500" dirty="0"/>
              <a:t>Score: 0.6255542039871216	 Topic: 0.014*"</a:t>
            </a:r>
            <a:r>
              <a:rPr lang="en-AU" sz="1500" dirty="0">
                <a:solidFill>
                  <a:srgbClr val="0066FF"/>
                </a:solidFill>
              </a:rPr>
              <a:t>car</a:t>
            </a:r>
            <a:r>
              <a:rPr lang="en-AU" sz="1500" dirty="0"/>
              <a:t>" + 0.008*"</a:t>
            </a:r>
            <a:r>
              <a:rPr lang="en-AU" sz="1500" dirty="0" err="1">
                <a:solidFill>
                  <a:srgbClr val="0066FF"/>
                </a:solidFill>
              </a:rPr>
              <a:t>articl</a:t>
            </a:r>
            <a:r>
              <a:rPr lang="en-AU" sz="1500" dirty="0"/>
              <a:t>" + 0.007*"</a:t>
            </a:r>
            <a:r>
              <a:rPr lang="en-AU" sz="1500" dirty="0">
                <a:solidFill>
                  <a:srgbClr val="0066FF"/>
                </a:solidFill>
              </a:rPr>
              <a:t>like</a:t>
            </a:r>
            <a:r>
              <a:rPr lang="en-AU" sz="1500" dirty="0"/>
              <a:t>" + 0.006*"</a:t>
            </a:r>
            <a:r>
              <a:rPr lang="en-AU" sz="1500" dirty="0">
                <a:solidFill>
                  <a:srgbClr val="0066FF"/>
                </a:solidFill>
              </a:rPr>
              <a:t>work</a:t>
            </a:r>
            <a:r>
              <a:rPr lang="en-AU" sz="1500" dirty="0"/>
              <a:t>" + 0.006*"</a:t>
            </a:r>
            <a:r>
              <a:rPr lang="en-AU" sz="1500" dirty="0">
                <a:solidFill>
                  <a:srgbClr val="0066FF"/>
                </a:solidFill>
              </a:rPr>
              <a:t>space</a:t>
            </a:r>
            <a:r>
              <a:rPr lang="en-AU" sz="1500" dirty="0"/>
              <a:t>"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1500" dirty="0"/>
              <a:t>Score: 0.3560783863067627	 Topic: 0.011*"space" + 0.010*"wire" + 0.005*"</a:t>
            </a:r>
            <a:r>
              <a:rPr lang="en-AU" sz="1500" dirty="0" err="1"/>
              <a:t>nasa</a:t>
            </a:r>
            <a:r>
              <a:rPr lang="en-AU" sz="1500" dirty="0"/>
              <a:t>" + 0.005*"</a:t>
            </a:r>
            <a:r>
              <a:rPr lang="en-AU" sz="1500" dirty="0" err="1"/>
              <a:t>center</a:t>
            </a:r>
            <a:r>
              <a:rPr lang="en-AU" sz="1500" dirty="0"/>
              <a:t>" + 0.005*"research"</a:t>
            </a:r>
          </a:p>
          <a:p>
            <a:pPr marL="0" indent="0">
              <a:spcBef>
                <a:spcPts val="0"/>
              </a:spcBef>
              <a:buNone/>
            </a:pPr>
            <a:endParaRPr lang="en-AU" sz="1500" dirty="0"/>
          </a:p>
          <a:p>
            <a:pPr marL="0" indent="0">
              <a:spcBef>
                <a:spcPts val="0"/>
              </a:spcBef>
              <a:buNone/>
            </a:pPr>
            <a:r>
              <a:rPr lang="en-AU" sz="1500" dirty="0"/>
              <a:t>Topics for this document (LDA </a:t>
            </a:r>
            <a:r>
              <a:rPr lang="en-AU" sz="1500" dirty="0" smtClean="0"/>
              <a:t>tf-idf):</a:t>
            </a:r>
            <a:endParaRPr lang="en-AU" sz="1500" dirty="0"/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AU" sz="1500" dirty="0"/>
              <a:t> [(</a:t>
            </a:r>
            <a:r>
              <a:rPr lang="en-AU" sz="1500" dirty="0">
                <a:solidFill>
                  <a:srgbClr val="FF0000"/>
                </a:solidFill>
              </a:rPr>
              <a:t>1</a:t>
            </a:r>
            <a:r>
              <a:rPr lang="en-AU" sz="1500" dirty="0"/>
              <a:t>, 0.03618599), (</a:t>
            </a:r>
            <a:r>
              <a:rPr lang="en-AU" sz="1500" dirty="0">
                <a:solidFill>
                  <a:srgbClr val="FF0000"/>
                </a:solidFill>
              </a:rPr>
              <a:t>3</a:t>
            </a:r>
            <a:r>
              <a:rPr lang="en-AU" sz="1500" dirty="0"/>
              <a:t>, </a:t>
            </a:r>
            <a:r>
              <a:rPr lang="en-AU" sz="1500" b="1" dirty="0"/>
              <a:t>0.48642957</a:t>
            </a:r>
            <a:r>
              <a:rPr lang="en-AU" sz="1500" dirty="0"/>
              <a:t>), (</a:t>
            </a:r>
            <a:r>
              <a:rPr lang="en-AU" sz="1500" dirty="0">
                <a:solidFill>
                  <a:srgbClr val="FF0000"/>
                </a:solidFill>
              </a:rPr>
              <a:t>15</a:t>
            </a:r>
            <a:r>
              <a:rPr lang="en-AU" sz="1500" dirty="0"/>
              <a:t>, 0.33754307), (</a:t>
            </a:r>
            <a:r>
              <a:rPr lang="en-AU" sz="1500" dirty="0">
                <a:solidFill>
                  <a:srgbClr val="FF0000"/>
                </a:solidFill>
              </a:rPr>
              <a:t>18</a:t>
            </a:r>
            <a:r>
              <a:rPr lang="en-AU" sz="1500" dirty="0"/>
              <a:t>, 0.123514846)]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1500" dirty="0"/>
              <a:t>Score: 0.48652100563049316	 Topic: 0.005*"</a:t>
            </a:r>
            <a:r>
              <a:rPr lang="en-AU" sz="1500" dirty="0">
                <a:solidFill>
                  <a:srgbClr val="0066FF"/>
                </a:solidFill>
              </a:rPr>
              <a:t>bike</a:t>
            </a:r>
            <a:r>
              <a:rPr lang="en-AU" sz="1500" dirty="0"/>
              <a:t>" + 0.003*"</a:t>
            </a:r>
            <a:r>
              <a:rPr lang="en-AU" sz="1500" dirty="0">
                <a:solidFill>
                  <a:srgbClr val="0066FF"/>
                </a:solidFill>
              </a:rPr>
              <a:t>car</a:t>
            </a:r>
            <a:r>
              <a:rPr lang="en-AU" sz="1500" dirty="0"/>
              <a:t>" + 0.003*"</a:t>
            </a:r>
            <a:r>
              <a:rPr lang="en-AU" sz="1500" dirty="0">
                <a:solidFill>
                  <a:srgbClr val="0066FF"/>
                </a:solidFill>
              </a:rPr>
              <a:t>orbit</a:t>
            </a:r>
            <a:r>
              <a:rPr lang="en-AU" sz="1500" dirty="0"/>
              <a:t>" + 0.002*"</a:t>
            </a:r>
            <a:r>
              <a:rPr lang="en-AU" sz="1500" dirty="0">
                <a:solidFill>
                  <a:srgbClr val="0066FF"/>
                </a:solidFill>
              </a:rPr>
              <a:t>ride</a:t>
            </a:r>
            <a:r>
              <a:rPr lang="en-AU" sz="1500" dirty="0"/>
              <a:t>" + 0.002*"</a:t>
            </a:r>
            <a:r>
              <a:rPr lang="en-AU" sz="1500" dirty="0" err="1">
                <a:solidFill>
                  <a:srgbClr val="0066FF"/>
                </a:solidFill>
              </a:rPr>
              <a:t>engin</a:t>
            </a:r>
            <a:r>
              <a:rPr lang="en-AU" sz="1500" dirty="0"/>
              <a:t>"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1500" dirty="0"/>
              <a:t>Score: 0.3374459445476532	 Topic: 0.003*"key" + 0.003*"chip" + 0.003*"encrypt" + 0.002*"think" + 0.002*"clipper"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1500" dirty="0"/>
              <a:t>Score: 0.12352421134710312	 Topic: 0.005*"</a:t>
            </a:r>
            <a:r>
              <a:rPr lang="en-AU" sz="1500" dirty="0" err="1"/>
              <a:t>atari</a:t>
            </a:r>
            <a:r>
              <a:rPr lang="en-AU" sz="1500" dirty="0"/>
              <a:t>" + 0.004*"</a:t>
            </a:r>
            <a:r>
              <a:rPr lang="en-AU" sz="1500" dirty="0" err="1"/>
              <a:t>triniti</a:t>
            </a:r>
            <a:r>
              <a:rPr lang="en-AU" sz="1500" dirty="0"/>
              <a:t>" + 0.004*"</a:t>
            </a:r>
            <a:r>
              <a:rPr lang="en-AU" sz="1500" dirty="0" err="1"/>
              <a:t>nintendo</a:t>
            </a:r>
            <a:r>
              <a:rPr lang="en-AU" sz="1500" dirty="0"/>
              <a:t>" + 0.004*"</a:t>
            </a:r>
            <a:r>
              <a:rPr lang="en-AU" sz="1500" dirty="0" err="1"/>
              <a:t>roth</a:t>
            </a:r>
            <a:r>
              <a:rPr lang="en-AU" sz="1500" dirty="0"/>
              <a:t>" + 0.004*"</a:t>
            </a:r>
            <a:r>
              <a:rPr lang="en-AU" sz="1500" dirty="0" err="1"/>
              <a:t>nsa</a:t>
            </a:r>
            <a:r>
              <a:rPr lang="en-AU" sz="1500" dirty="0"/>
              <a:t>"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1500" dirty="0"/>
              <a:t>Score: 0.03618228808045387	 Topic: 0.010*"printer" + 0.006*"postscript" + 0.005*"</a:t>
            </a:r>
            <a:r>
              <a:rPr lang="en-AU" sz="1500" dirty="0" err="1"/>
              <a:t>european</a:t>
            </a:r>
            <a:r>
              <a:rPr lang="en-AU" sz="1500" dirty="0"/>
              <a:t>" + 0.005*"print" + 0.004*"</a:t>
            </a:r>
            <a:r>
              <a:rPr lang="en-AU" sz="1500" dirty="0" err="1"/>
              <a:t>winbench</a:t>
            </a:r>
            <a:r>
              <a:rPr lang="en-AU" sz="1500" dirty="0"/>
              <a:t>"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419100" y="1748135"/>
            <a:ext cx="83058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ts val="2400"/>
              </a:spcBef>
              <a:spcAft>
                <a:spcPct val="0"/>
              </a:spcAft>
              <a:buChar char="•"/>
              <a:defRPr sz="25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ts val="6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>
              <a:spcBef>
                <a:spcPts val="1800"/>
              </a:spcBef>
              <a:spcAft>
                <a:spcPts val="600"/>
              </a:spcAft>
            </a:pPr>
            <a:r>
              <a:rPr lang="en-AU" sz="2400" kern="0" dirty="0" smtClean="0"/>
              <a:t>The topics for this document (with both </a:t>
            </a:r>
            <a:r>
              <a:rPr lang="en-AU" sz="2400" kern="0" dirty="0" err="1" smtClean="0"/>
              <a:t>BoW</a:t>
            </a:r>
            <a:r>
              <a:rPr lang="en-AU" sz="2400" kern="0" dirty="0" smtClean="0"/>
              <a:t> and tf-idf):</a:t>
            </a:r>
            <a:endParaRPr lang="en-AU" sz="2100" kern="0" dirty="0"/>
          </a:p>
        </p:txBody>
      </p:sp>
    </p:spTree>
    <p:extLst>
      <p:ext uri="{BB962C8B-B14F-4D97-AF65-F5344CB8AC3E}">
        <p14:creationId xmlns:p14="http://schemas.microsoft.com/office/powerpoint/2010/main" val="1825171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 view of the topics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996A153-E92E-4D93-9122-BC9E31882E8F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19100" y="5783759"/>
            <a:ext cx="83058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ts val="2400"/>
              </a:spcBef>
              <a:spcAft>
                <a:spcPct val="0"/>
              </a:spcAft>
              <a:buChar char="•"/>
              <a:defRPr sz="25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ts val="6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>
              <a:spcBef>
                <a:spcPts val="1800"/>
              </a:spcBef>
              <a:spcAft>
                <a:spcPts val="600"/>
              </a:spcAft>
            </a:pPr>
            <a:r>
              <a:rPr lang="en-AU" sz="2200" kern="0" dirty="0" smtClean="0"/>
              <a:t>NB: here the topics are numbered in decreasing size order. The topic of index 13 in LDA </a:t>
            </a:r>
            <a:r>
              <a:rPr lang="en-AU" sz="2200" kern="0" dirty="0" err="1" smtClean="0"/>
              <a:t>BoW</a:t>
            </a:r>
            <a:r>
              <a:rPr lang="en-AU" sz="2200" kern="0" dirty="0" smtClean="0"/>
              <a:t> is number 6</a:t>
            </a:r>
            <a:endParaRPr lang="en-AU" sz="2200" kern="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724068"/>
            <a:ext cx="6774122" cy="3838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854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Comments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093428"/>
          </a:xfrm>
        </p:spPr>
        <p:txBody>
          <a:bodyPr/>
          <a:lstStyle/>
          <a:p>
            <a:r>
              <a:rPr lang="en-AU" dirty="0" smtClean="0"/>
              <a:t>In this case study, the number of topics can be chosen with some external information (that is, the number of newsgroups)</a:t>
            </a:r>
          </a:p>
          <a:p>
            <a:r>
              <a:rPr lang="en-AU" dirty="0" smtClean="0"/>
              <a:t>In general, various quantitative heuristics can be applied + expert opinion</a:t>
            </a:r>
          </a:p>
          <a:p>
            <a:r>
              <a:rPr lang="en-AU" dirty="0" smtClean="0"/>
              <a:t>Other parameters influence the effectiveness of the outcome (</a:t>
            </a:r>
            <a:r>
              <a:rPr lang="en-AU" dirty="0" err="1" smtClean="0"/>
              <a:t>preprocessing</a:t>
            </a:r>
            <a:r>
              <a:rPr lang="en-AU" dirty="0" smtClean="0"/>
              <a:t> steps, size of vocabulary </a:t>
            </a:r>
            <a:r>
              <a:rPr lang="en-AU" dirty="0" err="1" smtClean="0"/>
              <a:t>etc</a:t>
            </a:r>
            <a:r>
              <a:rPr lang="en-AU" dirty="0" smtClean="0"/>
              <a:t>)</a:t>
            </a:r>
          </a:p>
          <a:p>
            <a:r>
              <a:rPr lang="en-AU" dirty="0" smtClean="0"/>
              <a:t>Try until </a:t>
            </a:r>
            <a:r>
              <a:rPr lang="en-AU" smtClean="0"/>
              <a:t>you’re satisfied!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996A153-E92E-4D93-9122-BC9E31882E8F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851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Processing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93307"/>
            <a:ext cx="8305800" cy="4555093"/>
          </a:xfrm>
        </p:spPr>
        <p:txBody>
          <a:bodyPr/>
          <a:lstStyle/>
          <a:p>
            <a:r>
              <a:rPr lang="en-AU" dirty="0" smtClean="0"/>
              <a:t>We first read and </a:t>
            </a:r>
            <a:r>
              <a:rPr lang="en-AU" b="1" dirty="0" err="1" smtClean="0"/>
              <a:t>preprocess</a:t>
            </a:r>
            <a:r>
              <a:rPr lang="en-AU" dirty="0" smtClean="0"/>
              <a:t> all documents</a:t>
            </a:r>
          </a:p>
          <a:p>
            <a:pPr>
              <a:spcBef>
                <a:spcPts val="1800"/>
              </a:spcBef>
              <a:spcAft>
                <a:spcPts val="600"/>
              </a:spcAft>
            </a:pPr>
            <a:r>
              <a:rPr lang="en-AU" dirty="0" smtClean="0"/>
              <a:t>Preprocessing:</a:t>
            </a:r>
          </a:p>
          <a:p>
            <a:pPr lvl="1"/>
            <a:r>
              <a:rPr lang="en-AU" sz="2000" dirty="0"/>
              <a:t>r</a:t>
            </a:r>
            <a:r>
              <a:rPr lang="en-AU" sz="2000" dirty="0" smtClean="0"/>
              <a:t>emoving some characters and strings with regular expressions</a:t>
            </a:r>
          </a:p>
          <a:p>
            <a:pPr lvl="1"/>
            <a:r>
              <a:rPr lang="en-AU" sz="2000" dirty="0" smtClean="0"/>
              <a:t>tokenization (split document into words)</a:t>
            </a:r>
          </a:p>
          <a:p>
            <a:pPr lvl="1"/>
            <a:r>
              <a:rPr lang="en-AU" sz="2000" dirty="0" err="1" smtClean="0"/>
              <a:t>stopword</a:t>
            </a:r>
            <a:r>
              <a:rPr lang="en-AU" sz="2000" dirty="0" smtClean="0"/>
              <a:t> elimination (“a”, “and”…)</a:t>
            </a:r>
          </a:p>
          <a:p>
            <a:pPr lvl="1"/>
            <a:r>
              <a:rPr lang="en-AU" sz="2000" dirty="0" smtClean="0"/>
              <a:t>minimum </a:t>
            </a:r>
            <a:r>
              <a:rPr lang="en-AU" sz="2000" dirty="0"/>
              <a:t>length </a:t>
            </a:r>
            <a:r>
              <a:rPr lang="en-AU" sz="2000" dirty="0" smtClean="0"/>
              <a:t>enforcement (we set it to 3)</a:t>
            </a:r>
          </a:p>
          <a:p>
            <a:pPr lvl="1"/>
            <a:r>
              <a:rPr lang="en-AU" sz="2000" dirty="0"/>
              <a:t>l</a:t>
            </a:r>
            <a:r>
              <a:rPr lang="en-AU" sz="2000" dirty="0" smtClean="0"/>
              <a:t>emmatization (“went” -&gt; “go”)</a:t>
            </a:r>
          </a:p>
          <a:p>
            <a:pPr lvl="1"/>
            <a:r>
              <a:rPr lang="en-AU" sz="2000" dirty="0" smtClean="0"/>
              <a:t>stemming (“sensational” -&gt; “</a:t>
            </a:r>
            <a:r>
              <a:rPr lang="en-AU" sz="2000" dirty="0" err="1" smtClean="0"/>
              <a:t>sensat</a:t>
            </a:r>
            <a:r>
              <a:rPr lang="en-AU" sz="2000" dirty="0" smtClean="0"/>
              <a:t>”)</a:t>
            </a:r>
          </a:p>
          <a:p>
            <a:pPr>
              <a:spcBef>
                <a:spcPts val="1800"/>
              </a:spcBef>
              <a:spcAft>
                <a:spcPts val="600"/>
              </a:spcAft>
            </a:pPr>
            <a:r>
              <a:rPr lang="en-AU" dirty="0" smtClean="0"/>
              <a:t>Collect the </a:t>
            </a:r>
            <a:r>
              <a:rPr lang="en-AU" b="1" dirty="0" smtClean="0"/>
              <a:t>vocabulary</a:t>
            </a:r>
            <a:r>
              <a:rPr lang="en-AU" dirty="0" smtClean="0"/>
              <a:t> from all documents</a:t>
            </a:r>
          </a:p>
          <a:p>
            <a:pPr lvl="1"/>
            <a:r>
              <a:rPr lang="en-AU" sz="2000" dirty="0" smtClean="0"/>
              <a:t>59,575 unique tokens; we keep only the 10,000 most frequent</a:t>
            </a:r>
            <a:endParaRPr lang="en-AU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996A153-E92E-4D93-9122-BC9E31882E8F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355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996A153-E92E-4D93-9122-BC9E31882E8F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85800" y="533400"/>
            <a:ext cx="7772400" cy="914400"/>
          </a:xfrm>
        </p:spPr>
        <p:txBody>
          <a:bodyPr/>
          <a:lstStyle/>
          <a:p>
            <a:r>
              <a:rPr lang="en-AU" dirty="0" smtClean="0"/>
              <a:t>Processing</a:t>
            </a:r>
            <a:endParaRPr lang="en-AU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794570"/>
            <a:ext cx="8305800" cy="3539430"/>
          </a:xfrm>
        </p:spPr>
        <p:txBody>
          <a:bodyPr/>
          <a:lstStyle/>
          <a:p>
            <a:pPr>
              <a:spcBef>
                <a:spcPts val="1800"/>
              </a:spcBef>
              <a:spcAft>
                <a:spcPts val="600"/>
              </a:spcAft>
            </a:pPr>
            <a:r>
              <a:rPr lang="en-AU" dirty="0" smtClean="0"/>
              <a:t>Build two popular representations for each document:</a:t>
            </a:r>
          </a:p>
          <a:p>
            <a:pPr lvl="1"/>
            <a:r>
              <a:rPr lang="en-AU" dirty="0" smtClean="0"/>
              <a:t>plain term frequencies (“bag of words”, </a:t>
            </a:r>
            <a:r>
              <a:rPr lang="en-AU" b="1" dirty="0" err="1" smtClean="0"/>
              <a:t>BoW</a:t>
            </a:r>
            <a:r>
              <a:rPr lang="en-AU" dirty="0" smtClean="0"/>
              <a:t>)</a:t>
            </a:r>
          </a:p>
          <a:p>
            <a:pPr lvl="1"/>
            <a:r>
              <a:rPr lang="en-AU" b="1" dirty="0" smtClean="0"/>
              <a:t>tf-idf</a:t>
            </a:r>
          </a:p>
          <a:p>
            <a:pPr>
              <a:spcAft>
                <a:spcPts val="0"/>
              </a:spcAft>
            </a:pPr>
            <a:r>
              <a:rPr lang="en-AU" dirty="0"/>
              <a:t>Build two </a:t>
            </a:r>
            <a:r>
              <a:rPr lang="en-AU" b="1" dirty="0" smtClean="0"/>
              <a:t>topic models</a:t>
            </a:r>
            <a:r>
              <a:rPr lang="en-AU" dirty="0" smtClean="0"/>
              <a:t> (20 topics) with LDA, one for </a:t>
            </a:r>
            <a:r>
              <a:rPr lang="en-AU" dirty="0" err="1" smtClean="0"/>
              <a:t>BoW</a:t>
            </a:r>
            <a:r>
              <a:rPr lang="en-AU" dirty="0" smtClean="0"/>
              <a:t> and one for tf-idf</a:t>
            </a:r>
          </a:p>
          <a:p>
            <a:pPr>
              <a:spcAft>
                <a:spcPts val="0"/>
              </a:spcAft>
            </a:pPr>
            <a:r>
              <a:rPr lang="en-AU" dirty="0" smtClean="0"/>
              <a:t>Visualize the topic model </a:t>
            </a:r>
            <a:r>
              <a:rPr lang="en-AU" dirty="0" smtClean="0"/>
              <a:t>(</a:t>
            </a:r>
            <a:r>
              <a:rPr lang="en-AU" dirty="0" err="1" smtClean="0"/>
              <a:t>BoW</a:t>
            </a:r>
            <a:r>
              <a:rPr lang="en-AU" dirty="0" smtClean="0"/>
              <a:t> </a:t>
            </a:r>
            <a:r>
              <a:rPr lang="en-AU" dirty="0" smtClean="0"/>
              <a:t>only for convenience) with </a:t>
            </a:r>
            <a:r>
              <a:rPr lang="en-AU" b="1" dirty="0" err="1" smtClean="0"/>
              <a:t>pyLDAvis</a:t>
            </a:r>
            <a:endParaRPr lang="en-AU" b="1" dirty="0" smtClean="0"/>
          </a:p>
        </p:txBody>
      </p:sp>
    </p:spTree>
    <p:extLst>
      <p:ext uri="{BB962C8B-B14F-4D97-AF65-F5344CB8AC3E}">
        <p14:creationId xmlns:p14="http://schemas.microsoft.com/office/powerpoint/2010/main" val="1776599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996A153-E92E-4D93-9122-BC9E31882E8F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077200" cy="914400"/>
          </a:xfrm>
        </p:spPr>
        <p:txBody>
          <a:bodyPr/>
          <a:lstStyle/>
          <a:p>
            <a:r>
              <a:rPr lang="en-AU" dirty="0" smtClean="0"/>
              <a:t>An example of document</a:t>
            </a:r>
            <a:endParaRPr lang="en-AU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914400" y="1828800"/>
            <a:ext cx="7467600" cy="4278094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AU" sz="1600" dirty="0"/>
              <a:t>From: lerxst@wam.umd.edu (where's my thing)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1600" dirty="0"/>
              <a:t>Subject: WHAT car is this!?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1600" dirty="0"/>
              <a:t>Nntp-Posting-Host: rac3.wam.umd.edu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1600" dirty="0"/>
              <a:t>Organization: University of Maryland, College Park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1600" dirty="0"/>
              <a:t>Lines: 15</a:t>
            </a:r>
          </a:p>
          <a:p>
            <a:pPr marL="0" indent="0">
              <a:spcBef>
                <a:spcPts val="0"/>
              </a:spcBef>
              <a:buNone/>
            </a:pPr>
            <a:endParaRPr lang="en-AU" sz="1600" dirty="0"/>
          </a:p>
          <a:p>
            <a:pPr marL="0" indent="0">
              <a:spcBef>
                <a:spcPts val="0"/>
              </a:spcBef>
              <a:buNone/>
            </a:pPr>
            <a:r>
              <a:rPr lang="en-AU" sz="1600" dirty="0"/>
              <a:t> I was wondering if anyone out there could enlighten me on this car I saw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1600" dirty="0"/>
              <a:t>the other day. It was a 2-door sports car, looked to be from the late 60s/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1600" dirty="0"/>
              <a:t>early 70s. It was called a </a:t>
            </a:r>
            <a:r>
              <a:rPr lang="en-AU" sz="1600" dirty="0" err="1"/>
              <a:t>Bricklin</a:t>
            </a:r>
            <a:r>
              <a:rPr lang="en-AU" sz="1600" dirty="0"/>
              <a:t>. The doors were really small. In addition,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1600" dirty="0"/>
              <a:t>the front bumper was separate from the rest of the body. This is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1600" dirty="0"/>
              <a:t>all I know. If anyone can </a:t>
            </a:r>
            <a:r>
              <a:rPr lang="en-AU" sz="1600" dirty="0" err="1"/>
              <a:t>tellme</a:t>
            </a:r>
            <a:r>
              <a:rPr lang="en-AU" sz="1600" dirty="0"/>
              <a:t> a model name, engine specs, years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1600" dirty="0"/>
              <a:t>of production, where this car is made, history, or whatever info you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1600" dirty="0"/>
              <a:t>have on this funky looking car, please e-mail.</a:t>
            </a:r>
          </a:p>
          <a:p>
            <a:pPr marL="0" indent="0">
              <a:spcBef>
                <a:spcPts val="0"/>
              </a:spcBef>
              <a:buNone/>
            </a:pPr>
            <a:endParaRPr lang="en-AU" sz="1600" dirty="0"/>
          </a:p>
          <a:p>
            <a:pPr marL="0" indent="0">
              <a:spcBef>
                <a:spcPts val="0"/>
              </a:spcBef>
              <a:buNone/>
            </a:pPr>
            <a:r>
              <a:rPr lang="en-AU" sz="1600" dirty="0"/>
              <a:t>Thanks,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1600" dirty="0"/>
              <a:t>- IL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1600" dirty="0"/>
              <a:t>   ---- brought to you by your </a:t>
            </a:r>
            <a:r>
              <a:rPr lang="en-AU" sz="1600" dirty="0" err="1"/>
              <a:t>neighborhood</a:t>
            </a:r>
            <a:r>
              <a:rPr lang="en-AU" sz="1600" dirty="0"/>
              <a:t> </a:t>
            </a:r>
            <a:r>
              <a:rPr lang="en-AU" sz="1600" dirty="0" err="1"/>
              <a:t>Lerxst</a:t>
            </a:r>
            <a:r>
              <a:rPr lang="en-AU" sz="1600" dirty="0"/>
              <a:t> ----</a:t>
            </a:r>
          </a:p>
        </p:txBody>
      </p:sp>
    </p:spTree>
    <p:extLst>
      <p:ext uri="{BB962C8B-B14F-4D97-AF65-F5344CB8AC3E}">
        <p14:creationId xmlns:p14="http://schemas.microsoft.com/office/powerpoint/2010/main" val="1655108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996A153-E92E-4D93-9122-BC9E31882E8F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077200" cy="914400"/>
          </a:xfrm>
        </p:spPr>
        <p:txBody>
          <a:bodyPr/>
          <a:lstStyle/>
          <a:p>
            <a:r>
              <a:rPr lang="en-AU" dirty="0" smtClean="0"/>
              <a:t>An example of document</a:t>
            </a:r>
            <a:endParaRPr lang="en-AU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742749" y="2971800"/>
            <a:ext cx="7467600" cy="2308324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AU" sz="1600" dirty="0"/>
              <a:t>From: (</a:t>
            </a:r>
            <a:r>
              <a:rPr lang="en-AU" sz="1600" dirty="0" err="1"/>
              <a:t>wheres</a:t>
            </a:r>
            <a:r>
              <a:rPr lang="en-AU" sz="1600" dirty="0"/>
              <a:t> my thing) Subject: WHAT car is this!? Nntp-Posting-Host: rac3.wam.umd.edu Organization: University of Maryland, College Park Lines: 15 I was wondering if anyone out there could enlighten me on this car I saw the other day. It was a 2-door sports car, looked to be from the late 60s/ early 70s. It was called a </a:t>
            </a:r>
            <a:r>
              <a:rPr lang="en-AU" sz="1600" dirty="0" err="1"/>
              <a:t>Bricklin</a:t>
            </a:r>
            <a:r>
              <a:rPr lang="en-AU" sz="1600" dirty="0"/>
              <a:t>. The doors were really small. In addition, the front bumper was separate from the rest of the body. This is all I know. If anyone can </a:t>
            </a:r>
            <a:r>
              <a:rPr lang="en-AU" sz="1600" dirty="0" err="1"/>
              <a:t>tellme</a:t>
            </a:r>
            <a:r>
              <a:rPr lang="en-AU" sz="1600" dirty="0"/>
              <a:t> a model name, engine specs, years of production, where this car is made, history, or whatever info you have on this funky looking car, please e-mail. Thanks, - IL ---- brought to you by your </a:t>
            </a:r>
            <a:r>
              <a:rPr lang="en-AU" sz="1600" dirty="0" err="1"/>
              <a:t>neighborhood</a:t>
            </a:r>
            <a:r>
              <a:rPr lang="en-AU" sz="1600" dirty="0"/>
              <a:t> </a:t>
            </a:r>
            <a:r>
              <a:rPr lang="en-AU" sz="1600" dirty="0" err="1"/>
              <a:t>Lerxst</a:t>
            </a:r>
            <a:r>
              <a:rPr lang="en-AU" sz="1600" dirty="0"/>
              <a:t> ---- 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457200" y="1836003"/>
            <a:ext cx="83058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ts val="2400"/>
              </a:spcBef>
              <a:spcAft>
                <a:spcPct val="0"/>
              </a:spcAft>
              <a:buChar char="•"/>
              <a:defRPr sz="25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ts val="6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AU" sz="2400" kern="0" dirty="0" smtClean="0"/>
              <a:t>After removing some characters (e.g., newlines) and strings with regular expressions:</a:t>
            </a:r>
            <a:endParaRPr lang="en-AU" sz="2400" kern="0" dirty="0"/>
          </a:p>
        </p:txBody>
      </p:sp>
    </p:spTree>
    <p:extLst>
      <p:ext uri="{BB962C8B-B14F-4D97-AF65-F5344CB8AC3E}">
        <p14:creationId xmlns:p14="http://schemas.microsoft.com/office/powerpoint/2010/main" val="1815700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996A153-E92E-4D93-9122-BC9E31882E8F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077200" cy="914400"/>
          </a:xfrm>
        </p:spPr>
        <p:txBody>
          <a:bodyPr/>
          <a:lstStyle/>
          <a:p>
            <a:r>
              <a:rPr lang="en-AU" dirty="0" smtClean="0"/>
              <a:t>An example of document</a:t>
            </a:r>
            <a:endParaRPr lang="en-AU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38200" y="3427274"/>
            <a:ext cx="7467600" cy="1754326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AU" sz="1800" dirty="0"/>
              <a:t>['where', 'thing', 'subject', 'car', 'nntp', 'post', 'host', '</a:t>
            </a:r>
            <a:r>
              <a:rPr lang="en-AU" sz="1800" dirty="0" err="1"/>
              <a:t>rac</a:t>
            </a:r>
            <a:r>
              <a:rPr lang="en-AU" sz="1800" dirty="0"/>
              <a:t>', '</a:t>
            </a:r>
            <a:r>
              <a:rPr lang="en-AU" sz="1800" dirty="0" err="1"/>
              <a:t>wam</a:t>
            </a:r>
            <a:r>
              <a:rPr lang="en-AU" sz="1800" dirty="0"/>
              <a:t>', '</a:t>
            </a:r>
            <a:r>
              <a:rPr lang="en-AU" sz="1800" dirty="0" err="1"/>
              <a:t>umd</a:t>
            </a:r>
            <a:r>
              <a:rPr lang="en-AU" sz="1800" dirty="0"/>
              <a:t>', '</a:t>
            </a:r>
            <a:r>
              <a:rPr lang="en-AU" sz="1800" dirty="0" err="1"/>
              <a:t>edu</a:t>
            </a:r>
            <a:r>
              <a:rPr lang="en-AU" sz="1800" dirty="0"/>
              <a:t>', 'organ', '</a:t>
            </a:r>
            <a:r>
              <a:rPr lang="en-AU" sz="1800" dirty="0" err="1"/>
              <a:t>univers</a:t>
            </a:r>
            <a:r>
              <a:rPr lang="en-AU" sz="1800" dirty="0"/>
              <a:t>', '</a:t>
            </a:r>
            <a:r>
              <a:rPr lang="en-AU" sz="1800" dirty="0" err="1"/>
              <a:t>maryland</a:t>
            </a:r>
            <a:r>
              <a:rPr lang="en-AU" sz="1800" dirty="0"/>
              <a:t>', '</a:t>
            </a:r>
            <a:r>
              <a:rPr lang="en-AU" sz="1800" dirty="0" err="1"/>
              <a:t>colleg</a:t>
            </a:r>
            <a:r>
              <a:rPr lang="en-AU" sz="1800" dirty="0"/>
              <a:t>', 'park', 'line', 'wonder', 'enlighten', 'car', 'saw', 'day', 'door', 'sport', 'car', 'look', 'late', '</a:t>
            </a:r>
            <a:r>
              <a:rPr lang="en-AU" sz="1800" dirty="0" err="1"/>
              <a:t>earli</a:t>
            </a:r>
            <a:r>
              <a:rPr lang="en-AU" sz="1800" dirty="0"/>
              <a:t>', 'call', '</a:t>
            </a:r>
            <a:r>
              <a:rPr lang="en-AU" sz="1800" dirty="0" err="1"/>
              <a:t>bricklin</a:t>
            </a:r>
            <a:r>
              <a:rPr lang="en-AU" sz="1800" dirty="0"/>
              <a:t>', 'door', 'small', '</a:t>
            </a:r>
            <a:r>
              <a:rPr lang="en-AU" sz="1800" dirty="0" err="1"/>
              <a:t>addit</a:t>
            </a:r>
            <a:r>
              <a:rPr lang="en-AU" sz="1800" dirty="0"/>
              <a:t>', 'bumper', 'separ', 'rest', '</a:t>
            </a:r>
            <a:r>
              <a:rPr lang="en-AU" sz="1800" dirty="0" err="1"/>
              <a:t>bodi</a:t>
            </a:r>
            <a:r>
              <a:rPr lang="en-AU" sz="1800" dirty="0"/>
              <a:t>', 'know', '</a:t>
            </a:r>
            <a:r>
              <a:rPr lang="en-AU" sz="1800" dirty="0" err="1"/>
              <a:t>tellm</a:t>
            </a:r>
            <a:r>
              <a:rPr lang="en-AU" sz="1800" dirty="0"/>
              <a:t>', 'model', '</a:t>
            </a:r>
            <a:r>
              <a:rPr lang="en-AU" sz="1800" dirty="0" err="1"/>
              <a:t>engin</a:t>
            </a:r>
            <a:r>
              <a:rPr lang="en-AU" sz="1800" dirty="0"/>
              <a:t>', 'spec', 'year', 'product', 'car', '</a:t>
            </a:r>
            <a:r>
              <a:rPr lang="en-AU" sz="1800" dirty="0" err="1"/>
              <a:t>histori</a:t>
            </a:r>
            <a:r>
              <a:rPr lang="en-AU" sz="1800" dirty="0"/>
              <a:t>', 'info', '</a:t>
            </a:r>
            <a:r>
              <a:rPr lang="en-AU" sz="1800" dirty="0" err="1"/>
              <a:t>funki</a:t>
            </a:r>
            <a:r>
              <a:rPr lang="en-AU" sz="1800" dirty="0"/>
              <a:t>', 'look', 'car', 'mail', 'thank', 'bring', '</a:t>
            </a:r>
            <a:r>
              <a:rPr lang="en-AU" sz="1800" dirty="0" err="1"/>
              <a:t>neighborhood</a:t>
            </a:r>
            <a:r>
              <a:rPr lang="en-AU" sz="1800" dirty="0"/>
              <a:t>', '</a:t>
            </a:r>
            <a:r>
              <a:rPr lang="en-AU" sz="1800" dirty="0" err="1"/>
              <a:t>lerxst</a:t>
            </a:r>
            <a:r>
              <a:rPr lang="en-AU" sz="1800" dirty="0"/>
              <a:t>']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457200" y="1836003"/>
            <a:ext cx="8305800" cy="1261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ts val="2400"/>
              </a:spcBef>
              <a:spcAft>
                <a:spcPct val="0"/>
              </a:spcAft>
              <a:buChar char="•"/>
              <a:defRPr sz="25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ts val="6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>
              <a:spcBef>
                <a:spcPts val="1800"/>
              </a:spcBef>
              <a:spcAft>
                <a:spcPts val="600"/>
              </a:spcAft>
            </a:pPr>
            <a:r>
              <a:rPr lang="en-AU" sz="2400" kern="0" dirty="0" smtClean="0"/>
              <a:t>After the full preprocessing:</a:t>
            </a:r>
          </a:p>
          <a:p>
            <a:pPr lvl="1"/>
            <a:r>
              <a:rPr lang="en-AU" sz="2100" kern="0" dirty="0" smtClean="0"/>
              <a:t>55 words left, 49 unique (word “car” occurs 5 times, word “door”, 2, and word "look", 2)</a:t>
            </a:r>
            <a:endParaRPr lang="en-AU" sz="2100" kern="0" dirty="0"/>
          </a:p>
        </p:txBody>
      </p:sp>
    </p:spTree>
    <p:extLst>
      <p:ext uri="{BB962C8B-B14F-4D97-AF65-F5344CB8AC3E}">
        <p14:creationId xmlns:p14="http://schemas.microsoft.com/office/powerpoint/2010/main" val="1473367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Vocabulary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5652"/>
            <a:ext cx="8229600" cy="4678204"/>
          </a:xfrm>
        </p:spPr>
        <p:txBody>
          <a:bodyPr/>
          <a:lstStyle/>
          <a:p>
            <a:r>
              <a:rPr lang="en-AU" dirty="0" smtClean="0"/>
              <a:t>The vocabulary contains the 10,000 most frequent words in the </a:t>
            </a:r>
            <a:r>
              <a:rPr lang="en-AU" dirty="0" err="1" smtClean="0"/>
              <a:t>preprocessed</a:t>
            </a:r>
            <a:r>
              <a:rPr lang="en-AU" dirty="0" smtClean="0"/>
              <a:t> documents</a:t>
            </a:r>
          </a:p>
          <a:p>
            <a:pPr>
              <a:spcBef>
                <a:spcPts val="1800"/>
              </a:spcBef>
              <a:spcAft>
                <a:spcPts val="1200"/>
              </a:spcAft>
            </a:pPr>
            <a:r>
              <a:rPr lang="en-AU" dirty="0" smtClean="0"/>
              <a:t>First few entries:</a:t>
            </a:r>
          </a:p>
          <a:p>
            <a:pPr marL="1520825" lvl="1" indent="-457200">
              <a:spcBef>
                <a:spcPts val="0"/>
              </a:spcBef>
              <a:buNone/>
            </a:pPr>
            <a:r>
              <a:rPr lang="en-AU" dirty="0" smtClean="0"/>
              <a:t>0	'</a:t>
            </a:r>
            <a:r>
              <a:rPr lang="en-AU" dirty="0" err="1" smtClean="0"/>
              <a:t>addit</a:t>
            </a:r>
            <a:r>
              <a:rPr lang="en-AU" dirty="0" smtClean="0"/>
              <a:t>'</a:t>
            </a:r>
          </a:p>
          <a:p>
            <a:pPr marL="1520825" lvl="1" indent="-457200">
              <a:spcBef>
                <a:spcPts val="0"/>
              </a:spcBef>
              <a:buAutoNum type="arabicPlain"/>
            </a:pPr>
            <a:r>
              <a:rPr lang="en-AU" dirty="0" smtClean="0"/>
              <a:t>'</a:t>
            </a:r>
            <a:r>
              <a:rPr lang="en-AU" dirty="0" err="1" smtClean="0"/>
              <a:t>bodi</a:t>
            </a:r>
            <a:r>
              <a:rPr lang="en-AU" dirty="0" smtClean="0"/>
              <a:t>'</a:t>
            </a:r>
          </a:p>
          <a:p>
            <a:pPr marL="1520825" lvl="1" indent="-457200">
              <a:spcBef>
                <a:spcPts val="0"/>
              </a:spcBef>
              <a:buAutoNum type="arabicPlain"/>
            </a:pPr>
            <a:r>
              <a:rPr lang="en-AU" dirty="0"/>
              <a:t>'</a:t>
            </a:r>
            <a:r>
              <a:rPr lang="en-AU" dirty="0" smtClean="0"/>
              <a:t>bring</a:t>
            </a:r>
            <a:r>
              <a:rPr lang="en-AU" dirty="0"/>
              <a:t>'</a:t>
            </a:r>
            <a:endParaRPr lang="en-AU" dirty="0" smtClean="0"/>
          </a:p>
          <a:p>
            <a:pPr marL="1520825" lvl="1" indent="-457200">
              <a:spcBef>
                <a:spcPts val="0"/>
              </a:spcBef>
              <a:buAutoNum type="arabicPlain"/>
            </a:pPr>
            <a:r>
              <a:rPr lang="en-AU" dirty="0" smtClean="0"/>
              <a:t>'bumper'</a:t>
            </a:r>
          </a:p>
          <a:p>
            <a:pPr marL="1520825" lvl="1" indent="-457200">
              <a:spcBef>
                <a:spcPts val="0"/>
              </a:spcBef>
              <a:buAutoNum type="arabicPlain"/>
            </a:pPr>
            <a:r>
              <a:rPr lang="en-AU" dirty="0" smtClean="0"/>
              <a:t>'call' </a:t>
            </a:r>
          </a:p>
          <a:p>
            <a:pPr marL="1520825" lvl="1" indent="-457200">
              <a:spcBef>
                <a:spcPts val="0"/>
              </a:spcBef>
              <a:buAutoNum type="arabicPlain"/>
            </a:pPr>
            <a:r>
              <a:rPr lang="en-AU" dirty="0" smtClean="0"/>
              <a:t>'car' </a:t>
            </a:r>
          </a:p>
          <a:p>
            <a:pPr marL="1520825" lvl="1" indent="-457200">
              <a:spcBef>
                <a:spcPts val="0"/>
              </a:spcBef>
              <a:buAutoNum type="arabicPlain"/>
            </a:pPr>
            <a:r>
              <a:rPr lang="en-AU" dirty="0" smtClean="0"/>
              <a:t>'college‘</a:t>
            </a:r>
          </a:p>
          <a:p>
            <a:pPr marL="1520825" lvl="1" indent="-457200">
              <a:spcBef>
                <a:spcPts val="0"/>
              </a:spcBef>
              <a:buAutoNum type="arabicPlain"/>
            </a:pPr>
            <a:r>
              <a:rPr lang="en-AU" dirty="0" smtClean="0"/>
              <a:t>'day</a:t>
            </a:r>
            <a:r>
              <a:rPr lang="en-AU" dirty="0"/>
              <a:t>', </a:t>
            </a:r>
            <a:endParaRPr lang="en-AU" dirty="0" smtClean="0"/>
          </a:p>
          <a:p>
            <a:pPr marL="1520825" lvl="1" indent="-457200">
              <a:spcBef>
                <a:spcPts val="0"/>
              </a:spcBef>
              <a:buAutoNum type="arabicPlain"/>
            </a:pPr>
            <a:r>
              <a:rPr lang="en-AU" dirty="0" smtClean="0"/>
              <a:t>'door'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996A153-E92E-4D93-9122-BC9E31882E8F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842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996A153-E92E-4D93-9122-BC9E31882E8F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077200" cy="914400"/>
          </a:xfrm>
        </p:spPr>
        <p:txBody>
          <a:bodyPr/>
          <a:lstStyle/>
          <a:p>
            <a:r>
              <a:rPr lang="en-AU" dirty="0" smtClean="0"/>
              <a:t>An example of document</a:t>
            </a:r>
            <a:endParaRPr lang="en-AU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38200" y="4693384"/>
            <a:ext cx="7467600" cy="1631216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AU" sz="1800" dirty="0"/>
              <a:t> </a:t>
            </a:r>
            <a:r>
              <a:rPr lang="en-AU" sz="2000" dirty="0" smtClean="0"/>
              <a:t>[(</a:t>
            </a:r>
            <a:r>
              <a:rPr lang="en-AU" sz="2000" dirty="0"/>
              <a:t>0, 1), (1, 1), (2, 1), (3, 1), (4, 1), (5, 5), (6, 1), (7, 1), (8, 2), (9, 1), (10, 1), (11, 1), (12, 1), (13, 1), (14, 1), (15, 1), (16, 1), (17, 1), (18, 1), (19, 2), (20, 1), (21, 1), (22, 1), (23, 1), (24, 1), (25, 1), (26, 1), (27, 1), (28, 1), (29, 1), (30, 1), (31, 1), (32, 1), (33, 1), (34, 1), (35, 1), (36, 1), (37, 1), (38, 1), (39, 1), (40, 1), (41, 1)] 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457200" y="1648123"/>
            <a:ext cx="8305800" cy="29238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ts val="2400"/>
              </a:spcBef>
              <a:spcAft>
                <a:spcPct val="0"/>
              </a:spcAft>
              <a:buChar char="•"/>
              <a:defRPr sz="25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ts val="6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>
              <a:spcBef>
                <a:spcPts val="1800"/>
              </a:spcBef>
              <a:spcAft>
                <a:spcPts val="600"/>
              </a:spcAft>
            </a:pPr>
            <a:r>
              <a:rPr lang="en-AU" sz="2400" kern="0" dirty="0" smtClean="0"/>
              <a:t>The </a:t>
            </a:r>
            <a:r>
              <a:rPr lang="en-AU" sz="2400" kern="0" dirty="0" err="1" smtClean="0"/>
              <a:t>BoW</a:t>
            </a:r>
            <a:r>
              <a:rPr lang="en-AU" sz="2400" kern="0" dirty="0" smtClean="0"/>
              <a:t> representation for this document:</a:t>
            </a:r>
          </a:p>
          <a:p>
            <a:pPr lvl="1">
              <a:spcAft>
                <a:spcPts val="0"/>
              </a:spcAft>
            </a:pPr>
            <a:r>
              <a:rPr lang="en-AU" sz="2000" kern="0" dirty="0"/>
              <a:t>u</a:t>
            </a:r>
            <a:r>
              <a:rPr lang="en-AU" sz="2000" kern="0" dirty="0" smtClean="0"/>
              <a:t>nique words are represented as indexes in the vocabulary</a:t>
            </a:r>
          </a:p>
          <a:p>
            <a:pPr lvl="1">
              <a:spcAft>
                <a:spcPts val="0"/>
              </a:spcAft>
            </a:pPr>
            <a:r>
              <a:rPr lang="en-AU" sz="2000" kern="0" dirty="0" smtClean="0"/>
              <a:t>42 of the 49 unique words of this document are present </a:t>
            </a:r>
            <a:r>
              <a:rPr lang="en-AU" sz="2000" kern="0" dirty="0"/>
              <a:t>in the vocabulary</a:t>
            </a:r>
            <a:endParaRPr lang="en-AU" sz="2000" kern="0" dirty="0" smtClean="0"/>
          </a:p>
          <a:p>
            <a:pPr lvl="1">
              <a:spcAft>
                <a:spcPts val="0"/>
              </a:spcAft>
            </a:pPr>
            <a:r>
              <a:rPr lang="en-AU" sz="2000" kern="0" dirty="0" smtClean="0"/>
              <a:t>since, </a:t>
            </a:r>
            <a:r>
              <a:rPr lang="en-AU" sz="2000" kern="0" dirty="0"/>
              <a:t>coincidentally,</a:t>
            </a:r>
            <a:r>
              <a:rPr lang="en-AU" sz="2000" kern="0" dirty="0" smtClean="0"/>
              <a:t> this is the first document in the dataset, its words were the first to be inserted in the vocabulary (NB: in alphabetical order). Therefore, their indexes happen to be the first, but it’s not important</a:t>
            </a:r>
            <a:endParaRPr lang="en-AU" sz="2100" kern="0" dirty="0"/>
          </a:p>
        </p:txBody>
      </p:sp>
    </p:spTree>
    <p:extLst>
      <p:ext uri="{BB962C8B-B14F-4D97-AF65-F5344CB8AC3E}">
        <p14:creationId xmlns:p14="http://schemas.microsoft.com/office/powerpoint/2010/main" val="3979426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996A153-E92E-4D93-9122-BC9E31882E8F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077200" cy="914400"/>
          </a:xfrm>
        </p:spPr>
        <p:txBody>
          <a:bodyPr/>
          <a:lstStyle/>
          <a:p>
            <a:r>
              <a:rPr lang="en-AU" dirty="0" smtClean="0"/>
              <a:t>An example of document</a:t>
            </a:r>
            <a:endParaRPr lang="en-AU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85800" y="3003336"/>
            <a:ext cx="7467600" cy="3108543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AU" sz="1400" dirty="0" smtClean="0"/>
              <a:t> [(</a:t>
            </a:r>
            <a:r>
              <a:rPr lang="en-AU" sz="1400" dirty="0"/>
              <a:t>0, 0.11508442817773791), (1, 0.11685057831170038), (2, 0.10456035163095019), (3, 0.19896571341777863), (4, 0.07963218255191856), (5, 0.48155481965801966), (6, 0.1055901817721483), (7, 0.07269467616139666), (8, 0.2710264439439116), (9, 0.1179554553082054), (10, 0.04863998565248088), (11, 0.0862932890573073), (12, 0.18340279049813846), (13, 0.2497846855427294), (14, 0.11457177783495281), (15, 0.02917346631574589), (16, 0.09768538767174806), (17, 0.03711699368049964), (18, 0.12419581401291628), (19, 0.11245948040574812), (20, 0.07165494230955832), (21, 0.1624752269645684), (22, 0.11291605604833643), (23, 0.19523966229762876), (24, 0.02969577526919512), (25, 0.1291317450322251), (26, 0.10349888872509058), (27, 0.2457291354618299), (28, 0.1111822519746563), (29, 0.11685057831170038), (30, 0.12651536951197986), (31, 0.10078068649118861), (32, 0.14750624995128475), (33, 0.13428883062011865), (34, 0.058700053499970276), (35, 0.05831719013606671), (36, 0.19268794854030857), (37, 0.030928779903281762), (38, 0.23306749659783652), (39, 0.21655465471348062), (40, 0.09552164848273034), (41, 0.0586164594345401)] 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457200" y="1836003"/>
            <a:ext cx="830580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ts val="2400"/>
              </a:spcBef>
              <a:spcAft>
                <a:spcPct val="0"/>
              </a:spcAft>
              <a:buChar char="•"/>
              <a:defRPr sz="25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ts val="6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>
              <a:spcBef>
                <a:spcPts val="1800"/>
              </a:spcBef>
              <a:spcAft>
                <a:spcPts val="600"/>
              </a:spcAft>
            </a:pPr>
            <a:r>
              <a:rPr lang="en-AU" sz="2400" kern="0" dirty="0" smtClean="0"/>
              <a:t>The tf-idf representation for this document:</a:t>
            </a:r>
          </a:p>
          <a:p>
            <a:pPr lvl="1">
              <a:spcAft>
                <a:spcPts val="0"/>
              </a:spcAft>
            </a:pPr>
            <a:r>
              <a:rPr lang="en-AU" sz="2000" kern="0" dirty="0"/>
              <a:t>n</a:t>
            </a:r>
            <a:r>
              <a:rPr lang="en-AU" sz="2000" kern="0" dirty="0" smtClean="0"/>
              <a:t>ote the changes to the relative frequencies</a:t>
            </a:r>
            <a:endParaRPr lang="en-AU" sz="2100" kern="0" dirty="0"/>
          </a:p>
        </p:txBody>
      </p:sp>
    </p:spTree>
    <p:extLst>
      <p:ext uri="{BB962C8B-B14F-4D97-AF65-F5344CB8AC3E}">
        <p14:creationId xmlns:p14="http://schemas.microsoft.com/office/powerpoint/2010/main" val="980922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E5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12108</TotalTime>
  <Words>1585</Words>
  <Application>Microsoft Office PowerPoint</Application>
  <PresentationFormat>On-screen Show (4:3)</PresentationFormat>
  <Paragraphs>112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Times New Roman</vt:lpstr>
      <vt:lpstr>Default Design</vt:lpstr>
      <vt:lpstr>Topic modelling example</vt:lpstr>
      <vt:lpstr>Processing</vt:lpstr>
      <vt:lpstr>Processing</vt:lpstr>
      <vt:lpstr>An example of document</vt:lpstr>
      <vt:lpstr>An example of document</vt:lpstr>
      <vt:lpstr>An example of document</vt:lpstr>
      <vt:lpstr>Vocabulary</vt:lpstr>
      <vt:lpstr>An example of document</vt:lpstr>
      <vt:lpstr>An example of document</vt:lpstr>
      <vt:lpstr>An example of document</vt:lpstr>
      <vt:lpstr>A view of the topics</vt:lpstr>
      <vt:lpstr>Comments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Massimo Piccardi</dc:creator>
  <cp:lastModifiedBy>Massimo Piccardi</cp:lastModifiedBy>
  <cp:revision>1029</cp:revision>
  <cp:lastPrinted>2019-05-23T02:51:54Z</cp:lastPrinted>
  <dcterms:created xsi:type="dcterms:W3CDTF">1601-01-01T00:00:00Z</dcterms:created>
  <dcterms:modified xsi:type="dcterms:W3CDTF">2020-04-28T22:44:02Z</dcterms:modified>
</cp:coreProperties>
</file>