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72" r:id="rId4"/>
    <p:sldId id="273" r:id="rId5"/>
    <p:sldId id="270" r:id="rId6"/>
    <p:sldId id="274" r:id="rId7"/>
    <p:sldId id="275" r:id="rId8"/>
    <p:sldId id="27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21"/>
  </p:normalViewPr>
  <p:slideViewPr>
    <p:cSldViewPr snapToGrid="0" snapToObjects="1">
      <p:cViewPr>
        <p:scale>
          <a:sx n="103" d="100"/>
          <a:sy n="103" d="100"/>
        </p:scale>
        <p:origin x="896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9CB8-7880-5443-91CC-5BBDEE177543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8E4A-3658-B746-AEC3-4F8E33DE17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582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9CB8-7880-5443-91CC-5BBDEE177543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8E4A-3658-B746-AEC3-4F8E33DE17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53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9CB8-7880-5443-91CC-5BBDEE177543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8E4A-3658-B746-AEC3-4F8E33DE17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39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9CB8-7880-5443-91CC-5BBDEE177543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8E4A-3658-B746-AEC3-4F8E33DE17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596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9CB8-7880-5443-91CC-5BBDEE177543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8E4A-3658-B746-AEC3-4F8E33DE17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6576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9CB8-7880-5443-91CC-5BBDEE177543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8E4A-3658-B746-AEC3-4F8E33DE17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60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9CB8-7880-5443-91CC-5BBDEE177543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8E4A-3658-B746-AEC3-4F8E33DE17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655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9CB8-7880-5443-91CC-5BBDEE177543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8E4A-3658-B746-AEC3-4F8E33DE17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810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9CB8-7880-5443-91CC-5BBDEE177543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8E4A-3658-B746-AEC3-4F8E33DE17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179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9CB8-7880-5443-91CC-5BBDEE177543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8E4A-3658-B746-AEC3-4F8E33DE17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401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9CB8-7880-5443-91CC-5BBDEE177543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8E4A-3658-B746-AEC3-4F8E33DE17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526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A9CB8-7880-5443-91CC-5BBDEE177543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A8E4A-3658-B746-AEC3-4F8E33DE17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188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Modules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Guoqiang</a:t>
            </a:r>
            <a:r>
              <a:rPr lang="en-GB" dirty="0" smtClean="0"/>
              <a:t> Zhang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61506" y="6347637"/>
            <a:ext cx="1107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Reference book: “</a:t>
            </a:r>
            <a:r>
              <a:rPr lang="en-GB" dirty="0"/>
              <a:t>Introduction to Python </a:t>
            </a:r>
            <a:r>
              <a:rPr lang="en-GB" dirty="0" smtClean="0"/>
              <a:t>Programming Course </a:t>
            </a:r>
            <a:r>
              <a:rPr lang="en-GB" dirty="0"/>
              <a:t>Notes</a:t>
            </a:r>
            <a:r>
              <a:rPr lang="en-GB" dirty="0" smtClean="0"/>
              <a:t>”, Phil Spector, </a:t>
            </a:r>
            <a:r>
              <a:rPr lang="en-GB" dirty="0"/>
              <a:t>University of California Berkeley</a:t>
            </a:r>
            <a:r>
              <a:rPr lang="en-GB" dirty="0" smtClean="0"/>
              <a:t>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522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 of Modules and Packages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3619"/>
            <a:ext cx="11080898" cy="5146158"/>
          </a:xfrm>
        </p:spPr>
        <p:txBody>
          <a:bodyPr>
            <a:normAutofit/>
          </a:bodyPr>
          <a:lstStyle/>
          <a:p>
            <a:endParaRPr lang="en-GB" sz="2400" dirty="0" smtClean="0"/>
          </a:p>
          <a:p>
            <a:endParaRPr lang="en-GB" sz="2400" dirty="0" smtClean="0"/>
          </a:p>
          <a:p>
            <a:endParaRPr lang="en-GB" sz="2400" dirty="0"/>
          </a:p>
          <a:p>
            <a:endParaRPr lang="en-GB" sz="2400" dirty="0" smtClean="0"/>
          </a:p>
          <a:p>
            <a:endParaRPr lang="en-GB" sz="2400" dirty="0"/>
          </a:p>
          <a:p>
            <a:endParaRPr lang="en-GB" sz="2400" dirty="0" smtClean="0"/>
          </a:p>
          <a:p>
            <a:endParaRPr lang="en-GB" sz="2400" dirty="0"/>
          </a:p>
          <a:p>
            <a:endParaRPr lang="en-GB" dirty="0"/>
          </a:p>
          <a:p>
            <a:pPr lvl="1"/>
            <a:endParaRPr lang="en-GB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38200" y="1573619"/>
            <a:ext cx="105156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/>
              <a:t>A </a:t>
            </a:r>
            <a:r>
              <a:rPr lang="en-US" sz="2400" b="1" dirty="0"/>
              <a:t>module is</a:t>
            </a:r>
            <a:r>
              <a:rPr lang="en-US" sz="2400" dirty="0"/>
              <a:t> a single python </a:t>
            </a:r>
            <a:r>
              <a:rPr lang="en-US" sz="2400" dirty="0" smtClean="0"/>
              <a:t>file which contains predefined functions and/or other objects.</a:t>
            </a:r>
            <a:endParaRPr lang="en-US" sz="2400" dirty="0"/>
          </a:p>
          <a:p>
            <a:pPr marL="800100" lvl="1" indent="-342900">
              <a:buFont typeface="Courier New" charset="0"/>
              <a:buChar char="o"/>
            </a:pPr>
            <a:r>
              <a:rPr lang="en-US" sz="2000" dirty="0"/>
              <a:t>Any </a:t>
            </a:r>
            <a:r>
              <a:rPr lang="en-US" sz="2000" b="1" dirty="0"/>
              <a:t>Python</a:t>
            </a:r>
            <a:r>
              <a:rPr lang="en-US" sz="2000" dirty="0"/>
              <a:t> file </a:t>
            </a:r>
            <a:r>
              <a:rPr lang="en-US" sz="2000" b="1" dirty="0"/>
              <a:t>is</a:t>
            </a:r>
            <a:r>
              <a:rPr lang="en-US" sz="2000" dirty="0"/>
              <a:t> a </a:t>
            </a:r>
            <a:r>
              <a:rPr lang="en-US" sz="2000" b="1" dirty="0"/>
              <a:t>module </a:t>
            </a:r>
            <a:endParaRPr lang="en-US" sz="2000" dirty="0"/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A </a:t>
            </a:r>
            <a:r>
              <a:rPr lang="en-US" sz="2400" b="1" dirty="0"/>
              <a:t>package is</a:t>
            </a:r>
            <a:r>
              <a:rPr lang="en-US" sz="2400" dirty="0"/>
              <a:t> a collection of </a:t>
            </a:r>
            <a:r>
              <a:rPr lang="en-US" sz="2400" b="1" dirty="0"/>
              <a:t>modules</a:t>
            </a:r>
            <a:r>
              <a:rPr lang="en-US" sz="2400" dirty="0"/>
              <a:t> </a:t>
            </a:r>
            <a:r>
              <a:rPr lang="en-US" sz="2400" dirty="0" smtClean="0"/>
              <a:t>in directories </a:t>
            </a:r>
            <a:r>
              <a:rPr lang="en-US" sz="2400" dirty="0"/>
              <a:t>that give a </a:t>
            </a:r>
            <a:r>
              <a:rPr lang="en-US" sz="2400" b="1" dirty="0"/>
              <a:t>package</a:t>
            </a:r>
            <a:r>
              <a:rPr lang="en-US" sz="2400" dirty="0"/>
              <a:t> hierarchy. </a:t>
            </a:r>
          </a:p>
          <a:p>
            <a:pPr marL="800100" lvl="1" indent="-342900">
              <a:buFont typeface="Courier New" charset="0"/>
              <a:buChar char="o"/>
            </a:pPr>
            <a:r>
              <a:rPr lang="en-GB" sz="2000" dirty="0"/>
              <a:t>Similar to libraries in C </a:t>
            </a:r>
            <a:r>
              <a:rPr lang="en-GB" sz="2000" dirty="0" smtClean="0"/>
              <a:t>language</a:t>
            </a:r>
          </a:p>
          <a:p>
            <a:pPr marL="342900" indent="-342900">
              <a:buFont typeface="Arial" charset="0"/>
              <a:buChar char="•"/>
            </a:pPr>
            <a:r>
              <a:rPr lang="en-GB" sz="2400" dirty="0" smtClean="0"/>
              <a:t>Various packages are </a:t>
            </a:r>
            <a:r>
              <a:rPr lang="en-GB" sz="2400" dirty="0"/>
              <a:t>available that provide tones of </a:t>
            </a:r>
            <a:r>
              <a:rPr lang="en-GB" sz="2400" dirty="0" smtClean="0"/>
              <a:t>functions </a:t>
            </a:r>
            <a:r>
              <a:rPr lang="en-GB" sz="2400" dirty="0"/>
              <a:t>to facilitate Python </a:t>
            </a:r>
            <a:r>
              <a:rPr lang="en-GB" sz="2400" dirty="0" smtClean="0"/>
              <a:t>programming</a:t>
            </a:r>
          </a:p>
          <a:p>
            <a:pPr marL="342900" indent="-342900">
              <a:buFont typeface="Arial" charset="0"/>
              <a:buChar char="•"/>
            </a:pPr>
            <a:endParaRPr lang="en-GB" sz="2400" dirty="0"/>
          </a:p>
          <a:p>
            <a:pPr marL="342900" indent="-342900">
              <a:buFont typeface="Arial" charset="0"/>
              <a:buChar char="•"/>
            </a:pPr>
            <a:r>
              <a:rPr lang="en-GB" sz="2400" dirty="0" smtClean="0"/>
              <a:t>Packages have to be installed separately. </a:t>
            </a:r>
          </a:p>
          <a:p>
            <a:pPr marL="800100" lvl="1" indent="-342900">
              <a:buFont typeface="Courier New" charset="0"/>
              <a:buChar char="o"/>
            </a:pPr>
            <a:r>
              <a:rPr lang="en-GB" sz="2000" dirty="0" smtClean="0"/>
              <a:t>For example, the package “</a:t>
            </a:r>
            <a:r>
              <a:rPr lang="en-GB" sz="2000" dirty="0" err="1" smtClean="0"/>
              <a:t>numpy</a:t>
            </a:r>
            <a:r>
              <a:rPr lang="en-GB" sz="2000" dirty="0" smtClean="0"/>
              <a:t>” can be installed by running </a:t>
            </a:r>
            <a:r>
              <a:rPr lang="en-GB" sz="2000" dirty="0" smtClean="0">
                <a:solidFill>
                  <a:srgbClr val="FF0000"/>
                </a:solidFill>
              </a:rPr>
              <a:t>pip install </a:t>
            </a:r>
            <a:r>
              <a:rPr lang="en-GB" sz="2000" dirty="0" err="1" smtClean="0">
                <a:solidFill>
                  <a:srgbClr val="FF0000"/>
                </a:solidFill>
              </a:rPr>
              <a:t>numpy</a:t>
            </a:r>
            <a:r>
              <a:rPr lang="en-GB" sz="2000" dirty="0" smtClean="0">
                <a:solidFill>
                  <a:srgbClr val="FF0000"/>
                </a:solidFill>
              </a:rPr>
              <a:t> </a:t>
            </a:r>
            <a:endParaRPr lang="en-GB" sz="2000" dirty="0" smtClean="0">
              <a:solidFill>
                <a:srgbClr val="FF0000"/>
              </a:solidFill>
            </a:endParaRPr>
          </a:p>
          <a:p>
            <a:pPr marL="800100" lvl="1" indent="-342900">
              <a:buFont typeface="Courier New" charset="0"/>
              <a:buChar char="o"/>
            </a:pPr>
            <a:r>
              <a:rPr lang="en-GB" sz="2000" dirty="0" smtClean="0"/>
              <a:t>The command ”</a:t>
            </a:r>
            <a:r>
              <a:rPr lang="en-GB" sz="2000" dirty="0" smtClean="0">
                <a:solidFill>
                  <a:srgbClr val="FF0000"/>
                </a:solidFill>
              </a:rPr>
              <a:t>pip list</a:t>
            </a:r>
            <a:r>
              <a:rPr lang="en-GB" sz="2000" dirty="0" smtClean="0"/>
              <a:t>” can be run to check what packages have been installed.</a:t>
            </a:r>
            <a:endParaRPr lang="en-GB" sz="2000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5705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Popular packages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3619"/>
            <a:ext cx="11080898" cy="5146158"/>
          </a:xfrm>
        </p:spPr>
        <p:txBody>
          <a:bodyPr>
            <a:normAutofit/>
          </a:bodyPr>
          <a:lstStyle/>
          <a:p>
            <a:endParaRPr lang="en-GB" sz="2400" dirty="0" smtClean="0"/>
          </a:p>
          <a:p>
            <a:endParaRPr lang="en-GB" sz="2400" dirty="0" smtClean="0"/>
          </a:p>
          <a:p>
            <a:endParaRPr lang="en-GB" sz="2400" dirty="0"/>
          </a:p>
          <a:p>
            <a:endParaRPr lang="en-GB" sz="2400" dirty="0" smtClean="0"/>
          </a:p>
          <a:p>
            <a:endParaRPr lang="en-GB" sz="2400" dirty="0"/>
          </a:p>
          <a:p>
            <a:endParaRPr lang="en-GB" sz="2400" dirty="0" smtClean="0"/>
          </a:p>
          <a:p>
            <a:endParaRPr lang="en-GB" sz="2400" dirty="0"/>
          </a:p>
          <a:p>
            <a:endParaRPr lang="en-GB" dirty="0"/>
          </a:p>
          <a:p>
            <a:pPr lvl="1"/>
            <a:endParaRPr lang="en-GB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38200" y="1494635"/>
            <a:ext cx="10515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GB" sz="2400" dirty="0" err="1" smtClean="0">
                <a:solidFill>
                  <a:srgbClr val="FF0000"/>
                </a:solidFill>
              </a:rPr>
              <a:t>Numpy</a:t>
            </a:r>
            <a:r>
              <a:rPr lang="en-GB" sz="2400" dirty="0" smtClean="0"/>
              <a:t>: </a:t>
            </a:r>
            <a:r>
              <a:rPr lang="en-GB" sz="2400" dirty="0"/>
              <a:t>A package for </a:t>
            </a:r>
            <a:r>
              <a:rPr lang="en-GB" sz="2400" dirty="0" smtClean="0"/>
              <a:t>scientific computing</a:t>
            </a:r>
            <a:r>
              <a:rPr lang="en-GB" sz="2400" dirty="0" smtClean="0">
                <a:solidFill>
                  <a:srgbClr val="FF0000"/>
                </a:solidFill>
              </a:rPr>
              <a:t>  </a:t>
            </a:r>
          </a:p>
          <a:p>
            <a:pPr marL="342900" indent="-342900">
              <a:buFont typeface="Arial" charset="0"/>
              <a:buChar char="•"/>
            </a:pPr>
            <a:r>
              <a:rPr lang="en-GB" sz="2400" dirty="0" err="1" smtClean="0">
                <a:solidFill>
                  <a:srgbClr val="FF0000"/>
                </a:solidFill>
              </a:rPr>
              <a:t>SciPy</a:t>
            </a:r>
            <a:r>
              <a:rPr lang="en-GB" sz="2400" dirty="0" smtClean="0"/>
              <a:t>: A package </a:t>
            </a:r>
            <a:r>
              <a:rPr lang="en-GB" sz="2400" dirty="0"/>
              <a:t>for </a:t>
            </a:r>
            <a:r>
              <a:rPr lang="en-GB" sz="2400" dirty="0" smtClean="0"/>
              <a:t>scientific computing</a:t>
            </a:r>
            <a:r>
              <a:rPr lang="en-GB" sz="2400" dirty="0" smtClean="0">
                <a:solidFill>
                  <a:srgbClr val="FF0000"/>
                </a:solidFill>
              </a:rPr>
              <a:t> </a:t>
            </a:r>
            <a:endParaRPr lang="en-GB" sz="2400" dirty="0" smtClean="0"/>
          </a:p>
          <a:p>
            <a:pPr marL="342900" indent="-342900">
              <a:buFont typeface="Arial" charset="0"/>
              <a:buChar char="•"/>
            </a:pPr>
            <a:r>
              <a:rPr lang="en-GB" sz="2400" dirty="0" err="1" smtClean="0">
                <a:solidFill>
                  <a:srgbClr val="FF0000"/>
                </a:solidFill>
              </a:rPr>
              <a:t>matplotlib</a:t>
            </a:r>
            <a:r>
              <a:rPr lang="en-GB" sz="2400" dirty="0" smtClean="0"/>
              <a:t>: A package for visualization</a:t>
            </a:r>
          </a:p>
          <a:p>
            <a:pPr marL="342900" indent="-342900">
              <a:buFont typeface="Arial" charset="0"/>
              <a:buChar char="•"/>
            </a:pPr>
            <a:r>
              <a:rPr lang="en-GB" sz="2400" dirty="0" smtClean="0">
                <a:solidFill>
                  <a:srgbClr val="FF0000"/>
                </a:solidFill>
              </a:rPr>
              <a:t>cv2</a:t>
            </a:r>
            <a:r>
              <a:rPr lang="en-GB" sz="2400" dirty="0"/>
              <a:t>:  A package </a:t>
            </a:r>
            <a:r>
              <a:rPr lang="en-GB" sz="2400" dirty="0" smtClean="0"/>
              <a:t>for </a:t>
            </a:r>
            <a:r>
              <a:rPr lang="en-GB" sz="2400" dirty="0"/>
              <a:t>computer </a:t>
            </a:r>
            <a:r>
              <a:rPr lang="en-GB" sz="2400" dirty="0" smtClean="0"/>
              <a:t>vision</a:t>
            </a:r>
          </a:p>
          <a:p>
            <a:pPr marL="342900" indent="-342900">
              <a:buFont typeface="Arial" charset="0"/>
              <a:buChar char="•"/>
            </a:pPr>
            <a:endParaRPr lang="en-GB" sz="2400" dirty="0" smtClean="0"/>
          </a:p>
          <a:p>
            <a:pPr marL="342900" indent="-342900">
              <a:buFont typeface="Arial" charset="0"/>
              <a:buChar char="•"/>
            </a:pPr>
            <a:r>
              <a:rPr lang="en-GB" sz="2400" dirty="0" err="1" smtClean="0">
                <a:solidFill>
                  <a:srgbClr val="FF0000"/>
                </a:solidFill>
              </a:rPr>
              <a:t>pytorch</a:t>
            </a:r>
            <a:r>
              <a:rPr lang="en-GB" sz="2400" dirty="0"/>
              <a:t>: A package </a:t>
            </a:r>
            <a:r>
              <a:rPr lang="en-GB" sz="2400" dirty="0" smtClean="0"/>
              <a:t>for </a:t>
            </a:r>
            <a:r>
              <a:rPr lang="en-GB" sz="2400" dirty="0"/>
              <a:t>deep learning (Facebook uses it</a:t>
            </a:r>
            <a:r>
              <a:rPr lang="en-GB" sz="2400" dirty="0" smtClean="0"/>
              <a:t>).</a:t>
            </a:r>
          </a:p>
          <a:p>
            <a:pPr marL="342900" indent="-342900">
              <a:buFont typeface="Arial" charset="0"/>
              <a:buChar char="•"/>
            </a:pPr>
            <a:r>
              <a:rPr lang="en-GB" sz="2400" dirty="0" err="1" smtClean="0">
                <a:solidFill>
                  <a:srgbClr val="FF0000"/>
                </a:solidFill>
              </a:rPr>
              <a:t>tensorflow</a:t>
            </a:r>
            <a:r>
              <a:rPr lang="en-GB" sz="2400" dirty="0"/>
              <a:t>: A package </a:t>
            </a:r>
            <a:r>
              <a:rPr lang="en-GB" sz="2400" dirty="0" smtClean="0"/>
              <a:t>for </a:t>
            </a:r>
            <a:r>
              <a:rPr lang="en-GB" sz="2400" dirty="0"/>
              <a:t>deep learning, maintained by google</a:t>
            </a:r>
            <a:r>
              <a:rPr lang="en-GB" sz="2400" dirty="0" smtClean="0"/>
              <a:t>.</a:t>
            </a:r>
          </a:p>
          <a:p>
            <a:pPr marL="342900" indent="-342900">
              <a:buFont typeface="Arial" charset="0"/>
              <a:buChar char="•"/>
            </a:pPr>
            <a:endParaRPr lang="en-GB" sz="2400" dirty="0"/>
          </a:p>
          <a:p>
            <a:pPr marL="342900" indent="-342900">
              <a:buFont typeface="Arial" charset="0"/>
              <a:buChar char="•"/>
            </a:pPr>
            <a:endParaRPr lang="en-GB" sz="2400" dirty="0" smtClean="0"/>
          </a:p>
          <a:p>
            <a:pPr marL="342900" indent="-342900">
              <a:buFont typeface="Arial" charset="0"/>
              <a:buChar char="•"/>
            </a:pPr>
            <a:r>
              <a:rPr lang="en-GB" sz="2400" dirty="0" smtClean="0"/>
              <a:t>Remark: Packages may introduce new data types in addition to the basic ones</a:t>
            </a:r>
            <a:endParaRPr lang="en-GB" sz="2400" dirty="0"/>
          </a:p>
          <a:p>
            <a:pPr lvl="1"/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007734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Popular packages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3619"/>
            <a:ext cx="11080898" cy="5146158"/>
          </a:xfrm>
        </p:spPr>
        <p:txBody>
          <a:bodyPr>
            <a:normAutofit/>
          </a:bodyPr>
          <a:lstStyle/>
          <a:p>
            <a:endParaRPr lang="en-GB" sz="2400" dirty="0" smtClean="0"/>
          </a:p>
          <a:p>
            <a:endParaRPr lang="en-GB" sz="2400" dirty="0" smtClean="0"/>
          </a:p>
          <a:p>
            <a:endParaRPr lang="en-GB" sz="2400" dirty="0"/>
          </a:p>
          <a:p>
            <a:endParaRPr lang="en-GB" sz="2400" dirty="0" smtClean="0"/>
          </a:p>
          <a:p>
            <a:endParaRPr lang="en-GB" sz="2400" dirty="0"/>
          </a:p>
          <a:p>
            <a:endParaRPr lang="en-GB" sz="2400" dirty="0" smtClean="0"/>
          </a:p>
          <a:p>
            <a:endParaRPr lang="en-GB" sz="2400" dirty="0"/>
          </a:p>
          <a:p>
            <a:endParaRPr lang="en-GB" dirty="0"/>
          </a:p>
          <a:p>
            <a:pPr lvl="1"/>
            <a:endParaRPr lang="en-GB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38200" y="1494635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GB" sz="2400" dirty="0" smtClean="0"/>
              <a:t>A sample code</a:t>
            </a:r>
            <a:endParaRPr lang="en-GB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642" y="2011272"/>
            <a:ext cx="10164158" cy="465034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70355" y="2011272"/>
            <a:ext cx="10202732" cy="470220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6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1 of using </a:t>
            </a:r>
            <a:r>
              <a:rPr lang="en-GB" dirty="0" err="1"/>
              <a:t>m</a:t>
            </a:r>
            <a:r>
              <a:rPr lang="en-GB" dirty="0" err="1" smtClean="0"/>
              <a:t>atplotlib</a:t>
            </a:r>
            <a:r>
              <a:rPr lang="en-GB" dirty="0" smtClean="0"/>
              <a:t> and </a:t>
            </a:r>
            <a:r>
              <a:rPr lang="en-GB" dirty="0" err="1" smtClean="0"/>
              <a:t>numpy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07536" y="1690686"/>
            <a:ext cx="10981631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Keyword “import” is used to import either a packet or a module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  <a:p>
            <a:pPr marL="285750" indent="-285750">
              <a:buFont typeface="Arial" charset="0"/>
              <a:buChar char="•"/>
            </a:pPr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  <a:p>
            <a:pPr marL="285750" indent="-285750">
              <a:buFont typeface="Arial" charset="0"/>
              <a:buChar char="•"/>
            </a:pPr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  <a:p>
            <a:pPr marL="285750" indent="-285750">
              <a:buFont typeface="Arial" charset="0"/>
              <a:buChar char="•"/>
            </a:pPr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  <a:p>
            <a:pPr marL="285750" indent="-285750">
              <a:buFont typeface="Arial" charset="0"/>
              <a:buChar char="•"/>
            </a:pPr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  <a:p>
            <a:pPr marL="285750" indent="-285750">
              <a:buFont typeface="Arial" charset="0"/>
              <a:buChar char="•"/>
            </a:pPr>
            <a:endParaRPr lang="en-US" sz="2400" dirty="0" smtClean="0"/>
          </a:p>
          <a:p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Remark: Packages need to be installed </a:t>
            </a:r>
            <a:r>
              <a:rPr lang="en-US" dirty="0" err="1" smtClean="0"/>
              <a:t>seperately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116" y="2274145"/>
            <a:ext cx="8547073" cy="324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100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</a:t>
            </a:r>
            <a:r>
              <a:rPr lang="en-GB" dirty="0"/>
              <a:t>2</a:t>
            </a:r>
            <a:r>
              <a:rPr lang="en-GB" dirty="0" smtClean="0"/>
              <a:t> </a:t>
            </a:r>
            <a:r>
              <a:rPr lang="en-GB" dirty="0" smtClean="0"/>
              <a:t>of using </a:t>
            </a:r>
            <a:r>
              <a:rPr lang="en-GB" dirty="0" err="1"/>
              <a:t>m</a:t>
            </a:r>
            <a:r>
              <a:rPr lang="en-GB" dirty="0" err="1" smtClean="0"/>
              <a:t>atplotlib</a:t>
            </a:r>
            <a:r>
              <a:rPr lang="en-GB" dirty="0" smtClean="0"/>
              <a:t> and </a:t>
            </a:r>
            <a:r>
              <a:rPr lang="en-GB" dirty="0" err="1" smtClean="0"/>
              <a:t>numpy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507536" y="1690686"/>
                <a:ext cx="10981631" cy="5264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r>
                  <a:rPr lang="en-US" sz="2400" dirty="0" smtClean="0"/>
                  <a:t>Linear regression using </a:t>
                </a:r>
                <a:r>
                  <a:rPr lang="en-US" sz="2400" dirty="0" err="1" smtClean="0"/>
                  <a:t>numpy</a:t>
                </a:r>
                <a:endParaRPr lang="en-US" sz="2400" dirty="0" smtClean="0"/>
              </a:p>
              <a:p>
                <a:pPr marL="742950" lvl="1" indent="-285750">
                  <a:buFont typeface="Arial" charset="0"/>
                  <a:buChar char="•"/>
                </a:pPr>
                <a:r>
                  <a:rPr lang="en-US" sz="2400" dirty="0" smtClean="0"/>
                  <a:t>Suppose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GB" sz="24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/>
                  <a:t>,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GB" sz="2400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/>
                  <a:t>), </a:t>
                </a:r>
                <a:r>
                  <a:rPr lang="en-US" sz="2400" dirty="0" err="1" smtClean="0"/>
                  <a:t>i</a:t>
                </a:r>
                <a:r>
                  <a:rPr lang="en-US" sz="2400" dirty="0" smtClean="0"/>
                  <a:t>=1,</a:t>
                </a:r>
                <a:r>
                  <a:rPr lang="mr-IN" sz="2400" dirty="0" smtClean="0"/>
                  <a:t>…</a:t>
                </a:r>
                <a:r>
                  <a:rPr lang="en-GB" sz="2400" dirty="0" smtClean="0"/>
                  <a:t>, N, are the input and output pairs </a:t>
                </a:r>
                <a:endParaRPr lang="en-US" sz="2400" dirty="0"/>
              </a:p>
              <a:p>
                <a:pPr marL="285750" indent="-285750">
                  <a:buFont typeface="Arial" charset="0"/>
                  <a:buChar char="•"/>
                </a:pPr>
                <a:endParaRPr lang="en-US" sz="2400" dirty="0" smtClean="0"/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sz="2400" dirty="0" smtClean="0"/>
                  <a:t>Objective: </a:t>
                </a:r>
              </a:p>
              <a:p>
                <a:pPr marL="742950" lvl="1" indent="-285750">
                  <a:buFont typeface="Arial" charset="0"/>
                  <a:buChar char="•"/>
                </a:pPr>
                <a:r>
                  <a:rPr lang="en-US" sz="2400" dirty="0" smtClean="0"/>
                  <a:t>Find the parameters (</a:t>
                </a:r>
                <a:r>
                  <a:rPr lang="en-US" sz="2400" dirty="0" err="1" smtClean="0"/>
                  <a:t>a,b</a:t>
                </a:r>
                <a:r>
                  <a:rPr lang="en-US" sz="2400" dirty="0" smtClean="0"/>
                  <a:t>) so that the linear model a*</a:t>
                </a:r>
                <a:r>
                  <a:rPr lang="en-US" sz="2400" dirty="0" err="1" smtClean="0"/>
                  <a:t>x+b</a:t>
                </a:r>
                <a:r>
                  <a:rPr lang="en-US" sz="2400" dirty="0" smtClean="0"/>
                  <a:t> fits the input and output pairs optimally in a minimum mean square error criterion     </a:t>
                </a:r>
              </a:p>
              <a:p>
                <a:pPr marL="742950" lvl="1" indent="-285750">
                  <a:buFont typeface="Arial" charset="0"/>
                  <a:buChar char="•"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mr-IN" sz="2400" i="1" smtClean="0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mr-IN" sz="2400" i="1" smtClean="0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mr-IN" sz="2400" i="0" smtClean="0">
                                <a:latin typeface="Cambria Math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GB" sz="2400" b="0" i="1" smtClean="0">
                                <a:latin typeface="Cambria Math" charset="0"/>
                              </a:rPr>
                              <m:t>𝑎</m:t>
                            </m:r>
                            <m:r>
                              <a:rPr lang="en-GB" sz="2400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en-GB" sz="2400" b="0" i="1" smtClean="0">
                                <a:latin typeface="Cambria Math" charset="0"/>
                              </a:rPr>
                              <m:t>𝑏</m:t>
                            </m:r>
                          </m:lim>
                        </m:limLow>
                        <m:f>
                          <m:fPr>
                            <m:ctrlPr>
                              <a:rPr lang="bg-BG" sz="240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GB" sz="2400" b="0" i="1" smtClean="0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2400" b="0" i="1" smtClean="0">
                                <a:latin typeface="Cambria Math" charset="0"/>
                              </a:rPr>
                              <m:t>𝑁</m:t>
                            </m:r>
                          </m:den>
                        </m:f>
                      </m:fName>
                      <m:e>
                        <m:nary>
                          <m:naryPr>
                            <m:chr m:val="∑"/>
                            <m:ctrlPr>
                              <a:rPr lang="is-IS" sz="2400" i="1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GB" sz="2400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GB" sz="2400" i="1">
                                <a:latin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GB" sz="2400" i="1">
                                <a:latin typeface="Cambria Math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mr-IN" sz="2400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GB" sz="2400" i="1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n-GB" sz="2400" i="1">
                                    <a:latin typeface="Cambria Math" charset="0"/>
                                  </a:rPr>
                                  <m:t>𝑎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GB" sz="2400" i="1">
                                    <a:latin typeface="Cambria Math" charset="0"/>
                                  </a:rPr>
                                  <m:t>+</m:t>
                                </m:r>
                                <m:r>
                                  <a:rPr lang="en-GB" sz="2400" i="1">
                                    <a:latin typeface="Cambria Math" charset="0"/>
                                  </a:rPr>
                                  <m:t>𝑏</m:t>
                                </m:r>
                                <m:r>
                                  <a:rPr lang="en-GB" sz="2400" i="1">
                                    <a:latin typeface="Cambria Math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GB" sz="2400" i="1">
                                    <a:latin typeface="Cambria Math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GB" sz="2400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r>
                  <a:rPr lang="en-US" sz="2400" dirty="0"/>
                  <a:t>	</a:t>
                </a:r>
                <a:endParaRPr lang="en-US" sz="2400" dirty="0"/>
              </a:p>
              <a:p>
                <a:pPr marL="285750" indent="-285750">
                  <a:buFont typeface="Arial" charset="0"/>
                  <a:buChar char="•"/>
                </a:pPr>
                <a:endParaRPr lang="en-US" sz="2400" dirty="0" smtClean="0"/>
              </a:p>
              <a:p>
                <a:pPr marL="285750" indent="-285750">
                  <a:buFont typeface="Arial" charset="0"/>
                  <a:buChar char="•"/>
                </a:pPr>
                <a:endParaRPr lang="en-US" sz="2400" dirty="0"/>
              </a:p>
              <a:p>
                <a:pPr marL="285750" indent="-285750">
                  <a:buFont typeface="Arial" charset="0"/>
                  <a:buChar char="•"/>
                </a:pPr>
                <a:endParaRPr lang="en-US" sz="2400" dirty="0" smtClean="0"/>
              </a:p>
              <a:p>
                <a:pPr marL="285750" indent="-285750">
                  <a:buFont typeface="Arial" charset="0"/>
                  <a:buChar char="•"/>
                </a:pPr>
                <a:endParaRPr lang="en-US" sz="2400" dirty="0"/>
              </a:p>
              <a:p>
                <a:pPr marL="285750" indent="-285750">
                  <a:buFont typeface="Arial" charset="0"/>
                  <a:buChar char="•"/>
                </a:pPr>
                <a:endParaRPr lang="en-US" sz="2400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36" y="1690686"/>
                <a:ext cx="10981631" cy="5264005"/>
              </a:xfrm>
              <a:prstGeom prst="rect">
                <a:avLst/>
              </a:prstGeom>
              <a:blipFill rotWithShape="0">
                <a:blip r:embed="rId2"/>
                <a:stretch>
                  <a:fillRect l="-721" t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811161" y="4911811"/>
                <a:ext cx="3943066" cy="14353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s-IS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uk-UA" b="0" i="1" smtClean="0">
                                      <a:latin typeface="Cambria Math" charset="0"/>
                                    </a:rPr>
                                  </m:ctrlPr>
                                </m:mPr>
                                <m:mr>
                                  <m:e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cs-CZ" i="1">
                                            <a:latin typeface="Cambria Math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b="0" i="1" smtClean="0">
                                                <a:latin typeface="Cambria Math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GB" i="1">
                                                <a:latin typeface="Cambria Math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i="1">
                                                <a:latin typeface="Cambria Math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GB" i="1">
                                                <a:latin typeface="Cambria Math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  <m:e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cs-CZ" i="1">
                                            <a:latin typeface="Cambria Math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i="1">
                                                <a:latin typeface="Cambria Math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GB" i="1">
                                                <a:latin typeface="Cambria Math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mr>
                                <m:mr>
                                  <m:e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cs-CZ" i="1">
                                            <a:latin typeface="Cambria Math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i="1">
                                                <a:latin typeface="Cambria Math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GB" i="1">
                                                <a:latin typeface="Cambria Math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  <m:e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cs-CZ" i="1">
                                            <a:latin typeface="Cambria Math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r>
                                          <a:rPr lang="en-GB" b="0" i="1" smtClean="0">
                                            <a:latin typeface="Cambria Math" charset="0"/>
                                          </a:rPr>
                                          <m:t>1</m:t>
                                        </m:r>
                                      </m:e>
                                    </m:nary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is-IS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cs-CZ" b="0" i="1" smtClean="0">
                                        <a:latin typeface="Cambria Math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cs-CZ" i="1">
                                        <a:latin typeface="Cambria Math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1161" y="4911811"/>
                <a:ext cx="3943066" cy="143532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4645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</a:t>
            </a:r>
            <a:r>
              <a:rPr lang="en-GB" dirty="0"/>
              <a:t>2</a:t>
            </a:r>
            <a:r>
              <a:rPr lang="en-GB" dirty="0" smtClean="0"/>
              <a:t> </a:t>
            </a:r>
            <a:r>
              <a:rPr lang="en-GB" dirty="0" smtClean="0"/>
              <a:t>of using </a:t>
            </a:r>
            <a:r>
              <a:rPr lang="en-GB" dirty="0" err="1"/>
              <a:t>m</a:t>
            </a:r>
            <a:r>
              <a:rPr lang="en-GB" dirty="0" err="1" smtClean="0"/>
              <a:t>atplotlib</a:t>
            </a:r>
            <a:r>
              <a:rPr lang="en-GB" dirty="0" smtClean="0"/>
              <a:t> and </a:t>
            </a:r>
            <a:r>
              <a:rPr lang="en-GB" dirty="0" err="1" smtClean="0"/>
              <a:t>numpy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07536" y="1690686"/>
            <a:ext cx="109816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err="1" smtClean="0"/>
              <a:t>Numpy</a:t>
            </a:r>
            <a:r>
              <a:rPr lang="en-US" sz="2400" dirty="0" smtClean="0"/>
              <a:t> allows for various matrix operations in linear algebra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E.g., matrix multiplication, matrix inversion, matrix concatenation </a:t>
            </a:r>
          </a:p>
          <a:p>
            <a:pPr marL="742950" lvl="1" indent="-285750">
              <a:buFont typeface="Arial" charset="0"/>
              <a:buChar char="•"/>
            </a:pPr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See m03.py for an example on linear regression using </a:t>
            </a:r>
            <a:r>
              <a:rPr lang="en-US" sz="2400" dirty="0" err="1" smtClean="0"/>
              <a:t>numpy</a:t>
            </a:r>
            <a:r>
              <a:rPr lang="en-US" sz="2400" dirty="0" smtClean="0"/>
              <a:t> and </a:t>
            </a:r>
            <a:r>
              <a:rPr lang="en-GB" sz="2400" dirty="0" err="1"/>
              <a:t>matplotlib</a:t>
            </a:r>
            <a:r>
              <a:rPr lang="en-GB" sz="2400" dirty="0"/>
              <a:t> </a:t>
            </a:r>
            <a:endParaRPr lang="en-US" sz="2400" dirty="0"/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  <a:p>
            <a:pPr marL="285750" indent="-285750">
              <a:buFont typeface="Arial" charset="0"/>
              <a:buChar char="•"/>
            </a:pPr>
            <a:endParaRPr lang="en-US" sz="2400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08" y="3362239"/>
            <a:ext cx="4515022" cy="320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596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of user-defined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One can still use “import</a:t>
            </a:r>
            <a:r>
              <a:rPr lang="en-US" sz="2400" dirty="0"/>
              <a:t>” </a:t>
            </a:r>
            <a:r>
              <a:rPr lang="en-US" sz="2400" dirty="0" smtClean="0"/>
              <a:t>to </a:t>
            </a:r>
            <a:r>
              <a:rPr lang="en-US" sz="2400" dirty="0"/>
              <a:t>import </a:t>
            </a:r>
            <a:r>
              <a:rPr lang="en-US" sz="2400" dirty="0" smtClean="0"/>
              <a:t>a </a:t>
            </a:r>
            <a:r>
              <a:rPr lang="en-US" sz="2400" dirty="0"/>
              <a:t>user-defined</a:t>
            </a:r>
            <a:r>
              <a:rPr lang="en-US" sz="2400" dirty="0" smtClean="0"/>
              <a:t> module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213" y="2506320"/>
            <a:ext cx="9467573" cy="367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303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2064</TotalTime>
  <Words>198</Words>
  <Application>Microsoft Macintosh PowerPoint</Application>
  <PresentationFormat>Widescreen</PresentationFormat>
  <Paragraphs>83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Calibri</vt:lpstr>
      <vt:lpstr>Calibri Light</vt:lpstr>
      <vt:lpstr>Cambria Math</vt:lpstr>
      <vt:lpstr>Courier New</vt:lpstr>
      <vt:lpstr>Mangal</vt:lpstr>
      <vt:lpstr>Arial</vt:lpstr>
      <vt:lpstr>Office Theme</vt:lpstr>
      <vt:lpstr>Modules</vt:lpstr>
      <vt:lpstr>Introduction of Modules and Packages</vt:lpstr>
      <vt:lpstr>Popular packages</vt:lpstr>
      <vt:lpstr>Popular packages</vt:lpstr>
      <vt:lpstr>Example 1 of using matplotlib and numpy</vt:lpstr>
      <vt:lpstr>Example 2 of using matplotlib and numpy</vt:lpstr>
      <vt:lpstr>Example 2 of using matplotlib and numpy</vt:lpstr>
      <vt:lpstr>Demonstration of user-defined modules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Structures</dc:title>
  <dc:creator>Xiaoying Wang</dc:creator>
  <cp:lastModifiedBy>Xiaoying Wang</cp:lastModifiedBy>
  <cp:revision>52</cp:revision>
  <dcterms:created xsi:type="dcterms:W3CDTF">2021-03-04T10:53:52Z</dcterms:created>
  <dcterms:modified xsi:type="dcterms:W3CDTF">2021-05-02T21:40:17Z</dcterms:modified>
</cp:coreProperties>
</file>