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9" r:id="rId5"/>
    <p:sldId id="270" r:id="rId6"/>
    <p:sldId id="260" r:id="rId7"/>
    <p:sldId id="262" r:id="rId8"/>
    <p:sldId id="261" r:id="rId9"/>
    <p:sldId id="264" r:id="rId10"/>
    <p:sldId id="263" r:id="rId11"/>
    <p:sldId id="265" r:id="rId12"/>
    <p:sldId id="266" r:id="rId13"/>
    <p:sldId id="267" r:id="rId14"/>
    <p:sldId id="268" r:id="rId15"/>
    <p:sldId id="271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921"/>
  </p:normalViewPr>
  <p:slideViewPr>
    <p:cSldViewPr snapToGrid="0" snapToObjects="1">
      <p:cViewPr varScale="1">
        <p:scale>
          <a:sx n="48" d="100"/>
          <a:sy n="48" d="100"/>
        </p:scale>
        <p:origin x="53" y="11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9CB8-7880-5443-91CC-5BBDEE177543}" type="datetimeFigureOut">
              <a:rPr lang="en-GB" smtClean="0"/>
              <a:t>31/08/2021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8E4A-3658-B746-AEC3-4F8E33DE17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582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9CB8-7880-5443-91CC-5BBDEE177543}" type="datetimeFigureOut">
              <a:rPr lang="en-GB" smtClean="0"/>
              <a:t>31/08/2021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8E4A-3658-B746-AEC3-4F8E33DE17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53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9CB8-7880-5443-91CC-5BBDEE177543}" type="datetimeFigureOut">
              <a:rPr lang="en-GB" smtClean="0"/>
              <a:t>31/08/2021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8E4A-3658-B746-AEC3-4F8E33DE17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3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9CB8-7880-5443-91CC-5BBDEE177543}" type="datetimeFigureOut">
              <a:rPr lang="en-GB" smtClean="0"/>
              <a:t>31/08/2021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8E4A-3658-B746-AEC3-4F8E33DE17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59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9CB8-7880-5443-91CC-5BBDEE177543}" type="datetimeFigureOut">
              <a:rPr lang="en-GB" smtClean="0"/>
              <a:t>31/08/2021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8E4A-3658-B746-AEC3-4F8E33DE17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576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9CB8-7880-5443-91CC-5BBDEE177543}" type="datetimeFigureOut">
              <a:rPr lang="en-GB" smtClean="0"/>
              <a:t>31/08/2021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8E4A-3658-B746-AEC3-4F8E33DE17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60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9CB8-7880-5443-91CC-5BBDEE177543}" type="datetimeFigureOut">
              <a:rPr lang="en-GB" smtClean="0"/>
              <a:t>31/08/2021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8E4A-3658-B746-AEC3-4F8E33DE17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655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9CB8-7880-5443-91CC-5BBDEE177543}" type="datetimeFigureOut">
              <a:rPr lang="en-GB" smtClean="0"/>
              <a:t>31/08/2021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8E4A-3658-B746-AEC3-4F8E33DE17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810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9CB8-7880-5443-91CC-5BBDEE177543}" type="datetimeFigureOut">
              <a:rPr lang="en-GB" smtClean="0"/>
              <a:t>31/08/2021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8E4A-3658-B746-AEC3-4F8E33DE17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179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9CB8-7880-5443-91CC-5BBDEE177543}" type="datetimeFigureOut">
              <a:rPr lang="en-GB" smtClean="0"/>
              <a:t>31/08/2021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8E4A-3658-B746-AEC3-4F8E33DE17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401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9CB8-7880-5443-91CC-5BBDEE177543}" type="datetimeFigureOut">
              <a:rPr lang="en-GB" smtClean="0"/>
              <a:t>31/08/2021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8E4A-3658-B746-AEC3-4F8E33DE17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526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A9CB8-7880-5443-91CC-5BBDEE177543}" type="datetimeFigureOut">
              <a:rPr lang="en-GB" smtClean="0"/>
              <a:t>31/08/2021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A8E4A-3658-B746-AEC3-4F8E33DE17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18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Control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Guoqiang</a:t>
            </a:r>
            <a:r>
              <a:rPr lang="en-GB" dirty="0"/>
              <a:t> Zhang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1506" y="6347637"/>
            <a:ext cx="1107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Reference book: “Introduction to Python Programming Course Notes</a:t>
            </a:r>
            <a:r>
              <a:rPr lang="en-GB"/>
              <a:t>”, Phil Spector, University of California Berkeley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522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2353"/>
            <a:ext cx="10515600" cy="5167424"/>
          </a:xfrm>
        </p:spPr>
        <p:txBody>
          <a:bodyPr/>
          <a:lstStyle/>
          <a:p>
            <a:r>
              <a:rPr lang="en-GB" sz="2400" dirty="0"/>
              <a:t>Syntax:</a:t>
            </a:r>
          </a:p>
          <a:p>
            <a:endParaRPr lang="en-GB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Remarks:</a:t>
            </a:r>
            <a:br>
              <a:rPr lang="en-GB" dirty="0"/>
            </a:br>
            <a:r>
              <a:rPr lang="en-GB" dirty="0"/>
              <a:t>      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33373" y="2177991"/>
            <a:ext cx="18629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while</a:t>
            </a:r>
            <a:r>
              <a:rPr lang="en-GB" dirty="0"/>
              <a:t> expression </a:t>
            </a:r>
            <a:r>
              <a:rPr lang="en-GB" dirty="0">
                <a:solidFill>
                  <a:srgbClr val="FF0000"/>
                </a:solidFill>
              </a:rPr>
              <a:t>:</a:t>
            </a:r>
          </a:p>
          <a:p>
            <a:r>
              <a:rPr lang="en-GB" dirty="0"/>
              <a:t>      statement (s)</a:t>
            </a:r>
          </a:p>
          <a:p>
            <a:r>
              <a:rPr lang="en-GB" dirty="0">
                <a:solidFill>
                  <a:srgbClr val="FF0000"/>
                </a:solidFill>
              </a:rPr>
              <a:t>else:</a:t>
            </a:r>
          </a:p>
          <a:p>
            <a:r>
              <a:rPr lang="en-GB" dirty="0"/>
              <a:t>      statements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1817" y="4376269"/>
            <a:ext cx="47244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GB" dirty="0"/>
              <a:t>There </a:t>
            </a:r>
            <a:r>
              <a:rPr lang="en-GB" b="1" dirty="0"/>
              <a:t>MUST </a:t>
            </a:r>
            <a:r>
              <a:rPr lang="en-GB" dirty="0"/>
              <a:t>be a colon at the very end of the expression following the keyword “while”.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/>
              <a:t>The else statement is optional.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070112" y="442678"/>
            <a:ext cx="2721936" cy="276835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105" y="442678"/>
            <a:ext cx="2146300" cy="2590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634" y="3564861"/>
            <a:ext cx="3510716" cy="2431902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7577468" y="3564862"/>
            <a:ext cx="3639881" cy="243190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486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 Comprehensions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2353"/>
            <a:ext cx="10515600" cy="5167424"/>
          </a:xfrm>
        </p:spPr>
        <p:txBody>
          <a:bodyPr/>
          <a:lstStyle/>
          <a:p>
            <a:r>
              <a:rPr lang="en-GB" sz="2400" dirty="0"/>
              <a:t>Usage:</a:t>
            </a:r>
          </a:p>
          <a:p>
            <a:pPr lvl="1"/>
            <a:r>
              <a:rPr lang="en-GB" sz="2000" dirty="0"/>
              <a:t>Construct a new list by accessing one or more old lists</a:t>
            </a:r>
          </a:p>
          <a:p>
            <a:pPr lvl="1"/>
            <a:r>
              <a:rPr lang="en-GB" sz="2000" dirty="0"/>
              <a:t>More compact than using the for loop statement</a:t>
            </a:r>
          </a:p>
          <a:p>
            <a:r>
              <a:rPr lang="en-GB" sz="2400" dirty="0"/>
              <a:t>Syntax:</a:t>
            </a:r>
          </a:p>
          <a:p>
            <a:endParaRPr lang="en-GB" sz="2400" dirty="0"/>
          </a:p>
          <a:p>
            <a:endParaRPr lang="en-GB" dirty="0"/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      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0184" y="3187700"/>
            <a:ext cx="4183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[expression for var1 in seq1 if condition1 for var2 in seq2 if condition2 ...]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406" y="614219"/>
            <a:ext cx="4549554" cy="258130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428406" y="631250"/>
            <a:ext cx="4549554" cy="257210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064" y="3995404"/>
            <a:ext cx="5643895" cy="227780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209206" y="4013547"/>
            <a:ext cx="5901278" cy="249358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8704485" y="3336796"/>
            <a:ext cx="2018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Code using for-loop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48811" y="6517761"/>
            <a:ext cx="3142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Code using </a:t>
            </a:r>
            <a:r>
              <a:rPr lang="en-GB"/>
              <a:t>list comprehensions</a:t>
            </a:r>
          </a:p>
        </p:txBody>
      </p:sp>
    </p:spTree>
    <p:extLst>
      <p:ext uri="{BB962C8B-B14F-4D97-AF65-F5344CB8AC3E}">
        <p14:creationId xmlns:p14="http://schemas.microsoft.com/office/powerpoint/2010/main" val="1157941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 Comprehensions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2353"/>
            <a:ext cx="10515600" cy="5167424"/>
          </a:xfrm>
        </p:spPr>
        <p:txBody>
          <a:bodyPr/>
          <a:lstStyle/>
          <a:p>
            <a:r>
              <a:rPr lang="en-GB" sz="2400" dirty="0"/>
              <a:t>Usage:</a:t>
            </a:r>
          </a:p>
          <a:p>
            <a:pPr lvl="1"/>
            <a:r>
              <a:rPr lang="en-GB" sz="2000" dirty="0"/>
              <a:t>Construct a new list by accessing one or more old lists</a:t>
            </a:r>
          </a:p>
          <a:p>
            <a:pPr lvl="1"/>
            <a:r>
              <a:rPr lang="en-GB" sz="2000" dirty="0"/>
              <a:t>More compact than using the for loop statement</a:t>
            </a:r>
          </a:p>
          <a:p>
            <a:r>
              <a:rPr lang="en-GB" sz="2400" dirty="0"/>
              <a:t>Syntax:</a:t>
            </a:r>
          </a:p>
          <a:p>
            <a:endParaRPr lang="en-GB" sz="2400" dirty="0"/>
          </a:p>
          <a:p>
            <a:r>
              <a:rPr lang="en-GB" sz="2400" dirty="0"/>
              <a:t>The if-clause helps to select desirable elements in a list </a:t>
            </a:r>
            <a:br>
              <a:rPr lang="en-GB" dirty="0"/>
            </a:br>
            <a:r>
              <a:rPr lang="en-GB" dirty="0"/>
              <a:t>      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0183" y="3187700"/>
            <a:ext cx="7106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[expression for var1 in seq1 if condition1 for var2 in seq2 if condition2 ...]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433" y="4193297"/>
            <a:ext cx="5626100" cy="23368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52844" y="4193297"/>
            <a:ext cx="5901278" cy="233680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47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 Comprehensions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2353"/>
            <a:ext cx="10515600" cy="5167424"/>
          </a:xfrm>
        </p:spPr>
        <p:txBody>
          <a:bodyPr/>
          <a:lstStyle/>
          <a:p>
            <a:r>
              <a:rPr lang="en-GB" sz="2400" dirty="0"/>
              <a:t>Usage:</a:t>
            </a:r>
          </a:p>
          <a:p>
            <a:pPr lvl="1"/>
            <a:r>
              <a:rPr lang="en-GB" sz="2000" dirty="0"/>
              <a:t>Construct a new list by accessing one or more old lists</a:t>
            </a:r>
          </a:p>
          <a:p>
            <a:pPr lvl="1"/>
            <a:r>
              <a:rPr lang="en-GB" sz="2000" dirty="0"/>
              <a:t>More compact than using the for loop statement</a:t>
            </a:r>
          </a:p>
          <a:p>
            <a:r>
              <a:rPr lang="en-GB" sz="2400" dirty="0"/>
              <a:t>Syntax:</a:t>
            </a:r>
          </a:p>
          <a:p>
            <a:endParaRPr lang="en-GB" sz="2400" dirty="0"/>
          </a:p>
          <a:p>
            <a:r>
              <a:rPr lang="en-GB" sz="2400" dirty="0"/>
              <a:t>More than one for-clause</a:t>
            </a:r>
            <a:br>
              <a:rPr lang="en-GB" dirty="0"/>
            </a:br>
            <a:r>
              <a:rPr lang="en-GB" dirty="0"/>
              <a:t>      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0183" y="3187700"/>
            <a:ext cx="7106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[expression for var1 in seq1 if condition1 for var2 in seq2 if condition2 ...]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06533" y="4231316"/>
            <a:ext cx="7207858" cy="236855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167" y="4231316"/>
            <a:ext cx="69469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123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 Comprehensions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2353"/>
            <a:ext cx="10515600" cy="5167424"/>
          </a:xfrm>
        </p:spPr>
        <p:txBody>
          <a:bodyPr/>
          <a:lstStyle/>
          <a:p>
            <a:r>
              <a:rPr lang="en-GB" sz="2400" dirty="0"/>
              <a:t>Usage:</a:t>
            </a:r>
          </a:p>
          <a:p>
            <a:pPr lvl="1"/>
            <a:r>
              <a:rPr lang="en-GB" sz="2000" dirty="0"/>
              <a:t>Construct a new list by access one or more old lists</a:t>
            </a:r>
          </a:p>
          <a:p>
            <a:pPr lvl="1"/>
            <a:r>
              <a:rPr lang="en-GB" sz="2000" dirty="0"/>
              <a:t>More compact than using the for loop statement</a:t>
            </a:r>
          </a:p>
          <a:p>
            <a:r>
              <a:rPr lang="en-GB" sz="2400" dirty="0"/>
              <a:t>Syntax:</a:t>
            </a:r>
          </a:p>
          <a:p>
            <a:endParaRPr lang="en-GB" sz="2400" dirty="0"/>
          </a:p>
          <a:p>
            <a:r>
              <a:rPr lang="en-GB" sz="2400" dirty="0"/>
              <a:t>If clause in more than one for-clause</a:t>
            </a:r>
            <a:br>
              <a:rPr lang="en-GB" dirty="0"/>
            </a:br>
            <a:r>
              <a:rPr lang="en-GB" dirty="0"/>
              <a:t>      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0183" y="3187700"/>
            <a:ext cx="7106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[expression for var1 in seq1 if condition1 for var2 in seq2 if condition2 ...]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37415" y="4263656"/>
            <a:ext cx="7655442" cy="2099639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396" y="4338084"/>
            <a:ext cx="7436598" cy="205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889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8813"/>
          </a:xfrm>
        </p:spPr>
        <p:txBody>
          <a:bodyPr/>
          <a:lstStyle/>
          <a:p>
            <a:r>
              <a:rPr lang="en-US" dirty="0"/>
              <a:t>Write a python program to print a rectangle of 5*10 stars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Write a python program to print a lower triangle of stars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174" y="2418678"/>
            <a:ext cx="8166100" cy="1676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682" y="4943437"/>
            <a:ext cx="8216900" cy="1651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35774" y="2449857"/>
            <a:ext cx="8189500" cy="178015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604682" y="4949216"/>
            <a:ext cx="8189500" cy="178015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962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8813"/>
          </a:xfrm>
        </p:spPr>
        <p:txBody>
          <a:bodyPr/>
          <a:lstStyle/>
          <a:p>
            <a:r>
              <a:rPr lang="en-US" dirty="0"/>
              <a:t>Write a python program to filter out the strings with capital letters in a list </a:t>
            </a:r>
            <a:r>
              <a:rPr lang="en-US"/>
              <a:t>of strings (see F03.py)</a:t>
            </a:r>
            <a:endParaRPr lang="en-US" dirty="0"/>
          </a:p>
          <a:p>
            <a:pPr lvl="1"/>
            <a:r>
              <a:rPr lang="pt-BR" dirty="0" err="1"/>
              <a:t>Suppose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list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strings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: </a:t>
            </a:r>
            <a:r>
              <a:rPr lang="pt-BR" dirty="0" err="1"/>
              <a:t>list_str</a:t>
            </a:r>
            <a:r>
              <a:rPr lang="pt-BR" dirty="0"/>
              <a:t> = ["</a:t>
            </a:r>
            <a:r>
              <a:rPr lang="pt-BR" dirty="0" err="1"/>
              <a:t>I</a:t>
            </a:r>
            <a:r>
              <a:rPr lang="pt-BR" dirty="0"/>
              <a:t>", "</a:t>
            </a:r>
            <a:r>
              <a:rPr lang="pt-BR" dirty="0" err="1"/>
              <a:t>am</a:t>
            </a:r>
            <a:r>
              <a:rPr lang="pt-BR" dirty="0"/>
              <a:t>", "new", "</a:t>
            </a:r>
            <a:r>
              <a:rPr lang="pt-BR" dirty="0" err="1"/>
              <a:t>to</a:t>
            </a:r>
            <a:r>
              <a:rPr lang="pt-BR" dirty="0"/>
              <a:t>", "Python"]</a:t>
            </a:r>
          </a:p>
          <a:p>
            <a:pPr lvl="1"/>
            <a:r>
              <a:rPr lang="pt-BR" dirty="0"/>
              <a:t>The final </a:t>
            </a:r>
            <a:r>
              <a:rPr lang="pt-BR" dirty="0" err="1"/>
              <a:t>list</a:t>
            </a:r>
            <a:r>
              <a:rPr lang="pt-BR" dirty="0"/>
              <a:t> </a:t>
            </a:r>
            <a:r>
              <a:rPr lang="pt-BR" dirty="0" err="1"/>
              <a:t>should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[“</a:t>
            </a:r>
            <a:r>
              <a:rPr lang="pt-BR" dirty="0" err="1"/>
              <a:t>I</a:t>
            </a:r>
            <a:r>
              <a:rPr lang="pt-BR" dirty="0"/>
              <a:t>”, “Python”]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58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3619"/>
            <a:ext cx="11080898" cy="5146158"/>
          </a:xfrm>
        </p:spPr>
        <p:txBody>
          <a:bodyPr>
            <a:normAutofit/>
          </a:bodyPr>
          <a:lstStyle/>
          <a:p>
            <a:r>
              <a:rPr lang="en-GB" dirty="0"/>
              <a:t>Control structures allow a program to execute a code block only under certain conditions, thus providing more flexibility in the program design.</a:t>
            </a:r>
          </a:p>
          <a:p>
            <a:pPr lvl="1"/>
            <a:r>
              <a:rPr lang="en-GB" dirty="0"/>
              <a:t> Selection</a:t>
            </a:r>
          </a:p>
          <a:p>
            <a:pPr lvl="2"/>
            <a:r>
              <a:rPr lang="en-GB" dirty="0"/>
              <a:t>A code block is executed only if a certain condition holds (e.g., if statement)</a:t>
            </a:r>
          </a:p>
          <a:p>
            <a:pPr lvl="1"/>
            <a:r>
              <a:rPr lang="en-GB" dirty="0"/>
              <a:t>Repetition</a:t>
            </a:r>
          </a:p>
          <a:p>
            <a:pPr lvl="2"/>
            <a:r>
              <a:rPr lang="en-GB" dirty="0"/>
              <a:t>A code block is executed repeatedly as long as a certain condition holds (e.g., for loop)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Python uses indention to identify the </a:t>
            </a:r>
            <a:br>
              <a:rPr lang="en-GB" dirty="0"/>
            </a:br>
            <a:r>
              <a:rPr lang="en-GB" dirty="0"/>
              <a:t>code block for each control structure</a:t>
            </a:r>
          </a:p>
          <a:p>
            <a:pPr lvl="1"/>
            <a:r>
              <a:rPr lang="en-GB" dirty="0"/>
              <a:t>C language uses {} to identify the code </a:t>
            </a:r>
            <a:br>
              <a:rPr lang="en-GB" dirty="0"/>
            </a:br>
            <a:r>
              <a:rPr lang="en-GB" dirty="0"/>
              <a:t>block for each control structure</a:t>
            </a:r>
          </a:p>
          <a:p>
            <a:pPr lvl="1"/>
            <a:r>
              <a:rPr lang="en-GB" dirty="0" err="1"/>
              <a:t>Matlab</a:t>
            </a:r>
            <a:r>
              <a:rPr lang="en-GB" dirty="0"/>
              <a:t> identifies the code block within, </a:t>
            </a:r>
            <a:br>
              <a:rPr lang="en-GB" dirty="0"/>
            </a:br>
            <a:r>
              <a:rPr lang="en-GB" dirty="0"/>
              <a:t>for example, “if-end” and “for-end” keywords.</a:t>
            </a:r>
          </a:p>
        </p:txBody>
      </p:sp>
      <p:sp>
        <p:nvSpPr>
          <p:cNvPr id="8" name="Rectangle 7"/>
          <p:cNvSpPr/>
          <p:nvPr/>
        </p:nvSpPr>
        <p:spPr>
          <a:xfrm>
            <a:off x="7924800" y="4200746"/>
            <a:ext cx="3615070" cy="2004236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135" y="4275174"/>
            <a:ext cx="3454400" cy="17399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761228" y="6260733"/>
            <a:ext cx="2348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 piece </a:t>
            </a:r>
            <a:r>
              <a:rPr lang="en-GB"/>
              <a:t>of python code</a:t>
            </a:r>
          </a:p>
        </p:txBody>
      </p:sp>
    </p:spTree>
    <p:extLst>
      <p:ext uri="{BB962C8B-B14F-4D97-AF65-F5344CB8AC3E}">
        <p14:creationId xmlns:p14="http://schemas.microsoft.com/office/powerpoint/2010/main" val="1802852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Operators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2353"/>
            <a:ext cx="10515600" cy="5167424"/>
          </a:xfrm>
        </p:spPr>
        <p:txBody>
          <a:bodyPr/>
          <a:lstStyle/>
          <a:p>
            <a:r>
              <a:rPr lang="en-GB" sz="2400" dirty="0"/>
              <a:t>Comparison operators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sz="2400" dirty="0"/>
              <a:t>Remarks: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81963" y="2083981"/>
            <a:ext cx="375340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==            Equality</a:t>
            </a:r>
          </a:p>
          <a:p>
            <a:r>
              <a:rPr lang="en-GB" sz="2000" dirty="0"/>
              <a:t> &gt;             Greater than</a:t>
            </a:r>
          </a:p>
          <a:p>
            <a:r>
              <a:rPr lang="en-GB" sz="2000" dirty="0"/>
              <a:t>&gt;=            Greater than or equal to</a:t>
            </a:r>
          </a:p>
          <a:p>
            <a:r>
              <a:rPr lang="en-GB" sz="2000" dirty="0"/>
              <a:t> in            membership in sequence</a:t>
            </a:r>
          </a:p>
          <a:p>
            <a:r>
              <a:rPr lang="en-GB" sz="2000" dirty="0"/>
              <a:t>not  in     Lack of membership 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57778" y="2083981"/>
            <a:ext cx="33050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!=            Non-equality</a:t>
            </a:r>
          </a:p>
          <a:p>
            <a:r>
              <a:rPr lang="en-GB" sz="2000" dirty="0"/>
              <a:t> &lt;             Less than</a:t>
            </a:r>
          </a:p>
          <a:p>
            <a:r>
              <a:rPr lang="en-GB" sz="2000" dirty="0"/>
              <a:t>&lt;=            Less than or equal to</a:t>
            </a:r>
          </a:p>
          <a:p>
            <a:r>
              <a:rPr lang="en-GB" sz="2000" dirty="0"/>
              <a:t> is            Equivalence</a:t>
            </a:r>
          </a:p>
          <a:p>
            <a:r>
              <a:rPr lang="en-GB" sz="2000" dirty="0"/>
              <a:t>not  is     Non-equivalence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86540" y="4571432"/>
            <a:ext cx="91014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GB" sz="2000" dirty="0"/>
              <a:t>Numeric values are false if they are equal to zero, and true otherwise</a:t>
            </a:r>
          </a:p>
          <a:p>
            <a:pPr marL="285750" indent="-285750">
              <a:buFont typeface="Arial" charset="0"/>
              <a:buChar char="•"/>
            </a:pPr>
            <a:r>
              <a:rPr lang="en-GB" sz="2000" dirty="0"/>
              <a:t>Sequence objects (like strings and lists) are false if they contain no elements</a:t>
            </a:r>
          </a:p>
          <a:p>
            <a:pPr marL="285750" indent="-285750">
              <a:buFont typeface="Arial" charset="0"/>
              <a:buChar char="•"/>
            </a:pPr>
            <a:r>
              <a:rPr lang="en-GB" sz="2000" dirty="0"/>
              <a:t>A dictionary is false if it has no keys or values</a:t>
            </a:r>
          </a:p>
          <a:p>
            <a:pPr marL="285750" indent="-285750">
              <a:buFont typeface="Arial" charset="0"/>
              <a:buChar char="•"/>
            </a:pPr>
            <a:r>
              <a:rPr lang="en-GB" sz="2000" dirty="0"/>
              <a:t>The special python value ‘None’ also evaluates to false</a:t>
            </a:r>
          </a:p>
        </p:txBody>
      </p:sp>
    </p:spTree>
    <p:extLst>
      <p:ext uri="{BB962C8B-B14F-4D97-AF65-F5344CB8AC3E}">
        <p14:creationId xmlns:p14="http://schemas.microsoft.com/office/powerpoint/2010/main" val="807948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Operators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2353"/>
            <a:ext cx="10515600" cy="5167424"/>
          </a:xfrm>
        </p:spPr>
        <p:txBody>
          <a:bodyPr/>
          <a:lstStyle/>
          <a:p>
            <a:r>
              <a:rPr lang="en-GB" sz="2400" dirty="0"/>
              <a:t>Difference between </a:t>
            </a:r>
            <a:r>
              <a:rPr lang="en-GB" sz="2400" dirty="0">
                <a:solidFill>
                  <a:srgbClr val="FF0000"/>
                </a:solidFill>
              </a:rPr>
              <a:t>==</a:t>
            </a:r>
            <a:r>
              <a:rPr lang="en-GB" sz="2400" dirty="0"/>
              <a:t> and </a:t>
            </a:r>
            <a:r>
              <a:rPr lang="en-GB" sz="2400" dirty="0">
                <a:solidFill>
                  <a:srgbClr val="FF0000"/>
                </a:solidFill>
              </a:rPr>
              <a:t>is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468923" y="1934696"/>
            <a:ext cx="70535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/>
              <a:t>The </a:t>
            </a:r>
            <a:r>
              <a:rPr lang="en-US" sz="2000" dirty="0">
                <a:solidFill>
                  <a:srgbClr val="FF0000"/>
                </a:solidFill>
              </a:rPr>
              <a:t>is</a:t>
            </a:r>
            <a:r>
              <a:rPr lang="en-US" sz="2000" dirty="0"/>
              <a:t> keyword tests if two variables refer to the same object.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</a:rPr>
              <a:t>==</a:t>
            </a:r>
            <a:r>
              <a:rPr lang="en-US" sz="2000" dirty="0"/>
              <a:t> operator tests if two variables are equal.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660" y="2821440"/>
            <a:ext cx="5445066" cy="283640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437660" y="2686045"/>
            <a:ext cx="5445066" cy="2971797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671514" y="5988754"/>
            <a:ext cx="1135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/>
              <a:t>Remark: The built-in function id() returns an identity of an object, which is a unique integer. </a:t>
            </a:r>
          </a:p>
        </p:txBody>
      </p:sp>
    </p:spTree>
    <p:extLst>
      <p:ext uri="{BB962C8B-B14F-4D97-AF65-F5344CB8AC3E}">
        <p14:creationId xmlns:p14="http://schemas.microsoft.com/office/powerpoint/2010/main" val="1972849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Operators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2353"/>
            <a:ext cx="10515600" cy="5167424"/>
          </a:xfrm>
        </p:spPr>
        <p:txBody>
          <a:bodyPr/>
          <a:lstStyle/>
          <a:p>
            <a:r>
              <a:rPr lang="en-GB" sz="2400" dirty="0"/>
              <a:t>The </a:t>
            </a:r>
            <a:r>
              <a:rPr lang="en-GB" sz="2400" dirty="0">
                <a:solidFill>
                  <a:srgbClr val="FF0000"/>
                </a:solidFill>
              </a:rPr>
              <a:t>in</a:t>
            </a:r>
            <a:r>
              <a:rPr lang="en-GB" sz="2400" dirty="0"/>
              <a:t> keyword</a:t>
            </a:r>
            <a:endParaRPr lang="en-GB" sz="2400" dirty="0">
              <a:solidFill>
                <a:srgbClr val="FF0000"/>
              </a:solidFill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215749" y="1901493"/>
            <a:ext cx="9879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/>
              <a:t>The </a:t>
            </a:r>
            <a:r>
              <a:rPr lang="en-US" sz="2000" dirty="0">
                <a:solidFill>
                  <a:srgbClr val="FF0000"/>
                </a:solidFill>
              </a:rPr>
              <a:t>in</a:t>
            </a:r>
            <a:r>
              <a:rPr lang="en-US" sz="2000" dirty="0"/>
              <a:t> keyword is used to check if a value is present in a sequence (list, range, string etc.).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749" y="2624081"/>
            <a:ext cx="6557688" cy="17295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608327" y="2667887"/>
            <a:ext cx="6435662" cy="1685694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34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Operators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2353"/>
            <a:ext cx="10515600" cy="5167424"/>
          </a:xfrm>
        </p:spPr>
        <p:txBody>
          <a:bodyPr/>
          <a:lstStyle/>
          <a:p>
            <a:r>
              <a:rPr lang="en-GB" sz="2400" dirty="0"/>
              <a:t>Logical operators</a:t>
            </a:r>
          </a:p>
          <a:p>
            <a:endParaRPr lang="en-GB" dirty="0"/>
          </a:p>
          <a:p>
            <a:endParaRPr lang="en-GB" dirty="0"/>
          </a:p>
          <a:p>
            <a:endParaRPr lang="en-GB" sz="2400" dirty="0"/>
          </a:p>
          <a:p>
            <a:r>
              <a:rPr lang="en-GB" sz="2400" dirty="0"/>
              <a:t>Remarks:</a:t>
            </a:r>
            <a:br>
              <a:rPr lang="en-GB" dirty="0"/>
            </a:br>
            <a:r>
              <a:rPr lang="en-GB" dirty="0"/>
              <a:t>       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33107" y="2018852"/>
            <a:ext cx="84316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Operators          Meaning                                                                      Example</a:t>
            </a:r>
          </a:p>
          <a:p>
            <a:r>
              <a:rPr lang="en-GB" sz="2000" dirty="0"/>
              <a:t>and                 True if both the operands are true                               x and y</a:t>
            </a:r>
          </a:p>
          <a:p>
            <a:r>
              <a:rPr lang="en-GB" sz="2000" dirty="0"/>
              <a:t> or                   True if either of the operands is true                            x or y</a:t>
            </a:r>
          </a:p>
          <a:p>
            <a:r>
              <a:rPr lang="en-GB" sz="2000" dirty="0"/>
              <a:t>not                 True if operand is false                                                      not 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33107" y="3924922"/>
            <a:ext cx="10981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GB" dirty="0"/>
              <a:t>Logical operators can be used to combine</a:t>
            </a:r>
            <a:br>
              <a:rPr lang="en-GB" dirty="0"/>
            </a:br>
            <a:r>
              <a:rPr lang="en-GB" dirty="0"/>
              <a:t>results of multiple comparisons 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/>
              <a:t>For a complicated expression, use parentheses</a:t>
            </a:r>
            <a:br>
              <a:rPr lang="en-GB" dirty="0"/>
            </a:br>
            <a:r>
              <a:rPr lang="en-GB" dirty="0"/>
              <a:t> () to make sure python understand your intention.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33107" y="5125251"/>
            <a:ext cx="5465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GB" dirty="0"/>
              <a:t>Similar to C language, for efficiency, python evaluates </a:t>
            </a:r>
            <a:br>
              <a:rPr lang="en-GB" dirty="0"/>
            </a:br>
            <a:r>
              <a:rPr lang="en-GB" dirty="0"/>
              <a:t>a logical expression (from left to right) until it can </a:t>
            </a:r>
            <a:br>
              <a:rPr lang="en-GB" dirty="0"/>
            </a:br>
            <a:r>
              <a:rPr lang="en-GB" dirty="0"/>
              <a:t>determine whether or not the expression is true.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937" y="3504204"/>
            <a:ext cx="4394664" cy="276151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198495" y="3504204"/>
            <a:ext cx="4603645" cy="283555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735759" y="6326251"/>
            <a:ext cx="2348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 piece of python code</a:t>
            </a:r>
          </a:p>
        </p:txBody>
      </p:sp>
    </p:spTree>
    <p:extLst>
      <p:ext uri="{BB962C8B-B14F-4D97-AF65-F5344CB8AC3E}">
        <p14:creationId xmlns:p14="http://schemas.microsoft.com/office/powerpoint/2010/main" val="1784210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2353"/>
            <a:ext cx="10515600" cy="5167424"/>
          </a:xfrm>
        </p:spPr>
        <p:txBody>
          <a:bodyPr/>
          <a:lstStyle/>
          <a:p>
            <a:r>
              <a:rPr lang="en-GB" sz="2400" dirty="0"/>
              <a:t>Syntax:</a:t>
            </a:r>
          </a:p>
          <a:p>
            <a:endParaRPr lang="en-GB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Remarks:</a:t>
            </a:r>
            <a:br>
              <a:rPr lang="en-GB" dirty="0"/>
            </a:br>
            <a:r>
              <a:rPr lang="en-GB" dirty="0"/>
              <a:t>    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441677" y="2003786"/>
                <a:ext cx="1802481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if</a:t>
                </a:r>
                <a:r>
                  <a:rPr lang="en-GB" dirty="0"/>
                  <a:t> expression </a:t>
                </a:r>
                <a:r>
                  <a:rPr lang="en-GB" dirty="0">
                    <a:solidFill>
                      <a:srgbClr val="FF0000"/>
                    </a:solidFill>
                  </a:rPr>
                  <a:t>:</a:t>
                </a:r>
              </a:p>
              <a:p>
                <a:r>
                  <a:rPr lang="en-GB" dirty="0"/>
                  <a:t>      statement (s)</a:t>
                </a:r>
              </a:p>
              <a:p>
                <a:r>
                  <a:rPr lang="en-GB" dirty="0" err="1">
                    <a:solidFill>
                      <a:srgbClr val="FF0000"/>
                    </a:solidFill>
                  </a:rPr>
                  <a:t>elif</a:t>
                </a:r>
                <a:r>
                  <a:rPr lang="en-GB" dirty="0"/>
                  <a:t> expression </a:t>
                </a:r>
                <a:r>
                  <a:rPr lang="en-GB" dirty="0">
                    <a:solidFill>
                      <a:srgbClr val="FF0000"/>
                    </a:solidFill>
                  </a:rPr>
                  <a:t>:</a:t>
                </a:r>
              </a:p>
              <a:p>
                <a:r>
                  <a:rPr lang="en-GB" dirty="0"/>
                  <a:t>     statement (s)</a:t>
                </a:r>
              </a:p>
              <a:p>
                <a:r>
                  <a:rPr lang="en-GB" dirty="0"/>
                  <a:t> 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     </m:t>
                    </m:r>
                    <m:r>
                      <a:rPr lang="en-GB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⋮</m:t>
                    </m:r>
                  </m:oMath>
                </a14:m>
                <a:endParaRPr lang="en-GB" dirty="0">
                  <a:ea typeface="Cambria Math" charset="0"/>
                  <a:cs typeface="Cambria Math" charset="0"/>
                </a:endParaRPr>
              </a:p>
              <a:p>
                <a:r>
                  <a:rPr lang="en-GB" dirty="0">
                    <a:solidFill>
                      <a:srgbClr val="FF0000"/>
                    </a:solidFill>
                  </a:rPr>
                  <a:t>else:</a:t>
                </a:r>
              </a:p>
              <a:p>
                <a:r>
                  <a:rPr lang="en-GB" dirty="0"/>
                  <a:t>     </a:t>
                </a:r>
                <a:r>
                  <a:rPr lang="en-GB" dirty="0" err="1"/>
                  <a:t>statemente</a:t>
                </a:r>
                <a:r>
                  <a:rPr lang="en-GB" dirty="0"/>
                  <a:t> (s)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677" y="2003786"/>
                <a:ext cx="1802481" cy="2031325"/>
              </a:xfrm>
              <a:prstGeom prst="rect">
                <a:avLst/>
              </a:prstGeom>
              <a:blipFill rotWithShape="0">
                <a:blip r:embed="rId2"/>
                <a:stretch>
                  <a:fillRect l="-3051" t="-1802" r="-2373" b="-39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506274" y="4756336"/>
            <a:ext cx="49474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GB" dirty="0"/>
              <a:t>There </a:t>
            </a:r>
            <a:r>
              <a:rPr lang="en-GB" b="1" dirty="0"/>
              <a:t>MUST </a:t>
            </a:r>
            <a:r>
              <a:rPr lang="en-GB" dirty="0"/>
              <a:t>be a colon at the very end of each logic expression following the keywords “if”, and “</a:t>
            </a:r>
            <a:r>
              <a:rPr lang="en-GB" dirty="0" err="1"/>
              <a:t>elif</a:t>
            </a:r>
            <a:r>
              <a:rPr lang="en-GB" dirty="0"/>
              <a:t>”. 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/>
              <a:t>If needed, nested if statements can be used.</a:t>
            </a:r>
          </a:p>
          <a:p>
            <a:pPr marL="285750" indent="-285750">
              <a:buFont typeface="Arial" charset="0"/>
              <a:buChar char="•"/>
            </a:pP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741" y="1449078"/>
            <a:ext cx="3711649" cy="348098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187862" y="1369680"/>
            <a:ext cx="4571747" cy="356038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070333" y="5033335"/>
            <a:ext cx="2348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 piece of python code</a:t>
            </a:r>
          </a:p>
        </p:txBody>
      </p:sp>
    </p:spTree>
    <p:extLst>
      <p:ext uri="{BB962C8B-B14F-4D97-AF65-F5344CB8AC3E}">
        <p14:creationId xmlns:p14="http://schemas.microsoft.com/office/powerpoint/2010/main" val="668087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2353"/>
            <a:ext cx="10515600" cy="5167424"/>
          </a:xfrm>
        </p:spPr>
        <p:txBody>
          <a:bodyPr/>
          <a:lstStyle/>
          <a:p>
            <a:r>
              <a:rPr lang="en-GB" sz="2400" dirty="0"/>
              <a:t>Syntax:</a:t>
            </a:r>
          </a:p>
          <a:p>
            <a:endParaRPr lang="en-GB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Remarks:</a:t>
            </a:r>
            <a:br>
              <a:rPr lang="en-GB" dirty="0"/>
            </a:br>
            <a:r>
              <a:rPr lang="en-GB" dirty="0"/>
              <a:t>      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1817" y="4376269"/>
            <a:ext cx="47244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GB" dirty="0"/>
              <a:t>There </a:t>
            </a:r>
            <a:r>
              <a:rPr lang="en-GB" b="1" dirty="0"/>
              <a:t>MUST </a:t>
            </a:r>
            <a:r>
              <a:rPr lang="en-GB" dirty="0"/>
              <a:t>be a colon at the very end of the expression following the keyword “for”.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/>
              <a:t>The else statement is optional.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64771" y="6000781"/>
            <a:ext cx="114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Example 1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957" y="2817225"/>
            <a:ext cx="3512738" cy="2729778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7347850" y="2541734"/>
            <a:ext cx="4005950" cy="3084429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1633198" y="2132353"/>
            <a:ext cx="20924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for</a:t>
            </a:r>
            <a:r>
              <a:rPr lang="en-GB" dirty="0"/>
              <a:t> </a:t>
            </a:r>
            <a:r>
              <a:rPr lang="en-GB" dirty="0" err="1"/>
              <a:t>var</a:t>
            </a:r>
            <a:r>
              <a:rPr lang="en-GB" dirty="0"/>
              <a:t> in sequence </a:t>
            </a:r>
            <a:r>
              <a:rPr lang="en-GB" dirty="0">
                <a:solidFill>
                  <a:srgbClr val="FF0000"/>
                </a:solidFill>
              </a:rPr>
              <a:t>:</a:t>
            </a:r>
          </a:p>
          <a:p>
            <a:r>
              <a:rPr lang="en-GB" dirty="0"/>
              <a:t>      statement (s)</a:t>
            </a:r>
          </a:p>
          <a:p>
            <a:r>
              <a:rPr lang="en-GB" dirty="0">
                <a:solidFill>
                  <a:srgbClr val="FF0000"/>
                </a:solidFill>
              </a:rPr>
              <a:t>else:</a:t>
            </a:r>
          </a:p>
          <a:p>
            <a:r>
              <a:rPr lang="en-GB" dirty="0"/>
              <a:t>     statement (s)</a:t>
            </a:r>
          </a:p>
        </p:txBody>
      </p:sp>
    </p:spTree>
    <p:extLst>
      <p:ext uri="{BB962C8B-B14F-4D97-AF65-F5344CB8AC3E}">
        <p14:creationId xmlns:p14="http://schemas.microsoft.com/office/powerpoint/2010/main" val="282213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2353"/>
            <a:ext cx="10515600" cy="5167424"/>
          </a:xfrm>
        </p:spPr>
        <p:txBody>
          <a:bodyPr/>
          <a:lstStyle/>
          <a:p>
            <a:r>
              <a:rPr lang="en-GB" sz="2400" dirty="0"/>
              <a:t>Syntax:</a:t>
            </a:r>
          </a:p>
          <a:p>
            <a:endParaRPr lang="en-GB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Remarks:</a:t>
            </a:r>
            <a:br>
              <a:rPr lang="en-GB" dirty="0"/>
            </a:br>
            <a:r>
              <a:rPr lang="en-GB" dirty="0"/>
              <a:t>      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7210" y="4426065"/>
            <a:ext cx="47244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GB" dirty="0"/>
              <a:t>There </a:t>
            </a:r>
            <a:r>
              <a:rPr lang="en-GB" b="1" dirty="0"/>
              <a:t>MUST </a:t>
            </a:r>
            <a:r>
              <a:rPr lang="en-GB" dirty="0"/>
              <a:t>be a colon at the very end of the expression following the keyword “for”.</a:t>
            </a:r>
          </a:p>
          <a:p>
            <a:pPr marL="285750" indent="-285750">
              <a:buFont typeface="Arial" charset="0"/>
              <a:buChar char="•"/>
            </a:pPr>
            <a:r>
              <a:rPr lang="en-GB" dirty="0"/>
              <a:t>The else statement is optional.</a:t>
            </a:r>
          </a:p>
          <a:p>
            <a:pPr marL="285750" indent="-285750">
              <a:buFont typeface="Arial" charset="0"/>
              <a:buChar char="•"/>
            </a:pP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1633198" y="2132353"/>
            <a:ext cx="20924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for</a:t>
            </a:r>
            <a:r>
              <a:rPr lang="en-GB" dirty="0"/>
              <a:t> </a:t>
            </a:r>
            <a:r>
              <a:rPr lang="en-GB" dirty="0" err="1"/>
              <a:t>var</a:t>
            </a:r>
            <a:r>
              <a:rPr lang="en-GB" dirty="0"/>
              <a:t> in sequence </a:t>
            </a:r>
            <a:r>
              <a:rPr lang="en-GB" dirty="0">
                <a:solidFill>
                  <a:srgbClr val="FF0000"/>
                </a:solidFill>
              </a:rPr>
              <a:t>:</a:t>
            </a:r>
          </a:p>
          <a:p>
            <a:r>
              <a:rPr lang="en-GB" dirty="0"/>
              <a:t>      statement (s)</a:t>
            </a:r>
          </a:p>
          <a:p>
            <a:r>
              <a:rPr lang="en-GB" dirty="0">
                <a:solidFill>
                  <a:srgbClr val="FF0000"/>
                </a:solidFill>
              </a:rPr>
              <a:t>else:</a:t>
            </a:r>
          </a:p>
          <a:p>
            <a:r>
              <a:rPr lang="en-GB" dirty="0"/>
              <a:t>     statement (s)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486401" y="1850064"/>
            <a:ext cx="6570666" cy="4720857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8250768" y="709644"/>
            <a:ext cx="114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Example 2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580" y="1945869"/>
            <a:ext cx="6465487" cy="420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87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944</Words>
  <Application>Microsoft Office PowerPoint</Application>
  <PresentationFormat>Widescreen</PresentationFormat>
  <Paragraphs>167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Control Structures</vt:lpstr>
      <vt:lpstr>Control structures</vt:lpstr>
      <vt:lpstr>Conditional Operators (1)</vt:lpstr>
      <vt:lpstr>Conditional Operators (2)</vt:lpstr>
      <vt:lpstr>Conditional Operators (3)</vt:lpstr>
      <vt:lpstr>Conditional Operators (4)</vt:lpstr>
      <vt:lpstr>IF Statement</vt:lpstr>
      <vt:lpstr>For loop</vt:lpstr>
      <vt:lpstr>For loop</vt:lpstr>
      <vt:lpstr>while loop</vt:lpstr>
      <vt:lpstr>List Comprehensions</vt:lpstr>
      <vt:lpstr>List Comprehensions</vt:lpstr>
      <vt:lpstr>List Comprehensions</vt:lpstr>
      <vt:lpstr>List Comprehensions</vt:lpstr>
      <vt:lpstr>Exercises (1)</vt:lpstr>
      <vt:lpstr>Exercises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Structures</dc:title>
  <dc:creator>Xiaoying Wang</dc:creator>
  <cp:lastModifiedBy>Huynh Lam</cp:lastModifiedBy>
  <cp:revision>37</cp:revision>
  <dcterms:created xsi:type="dcterms:W3CDTF">2021-03-04T10:53:52Z</dcterms:created>
  <dcterms:modified xsi:type="dcterms:W3CDTF">2021-08-31T07:48:18Z</dcterms:modified>
</cp:coreProperties>
</file>