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70" r:id="rId5"/>
    <p:sldId id="269" r:id="rId6"/>
    <p:sldId id="276" r:id="rId7"/>
    <p:sldId id="275" r:id="rId8"/>
    <p:sldId id="274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1"/>
  </p:normalViewPr>
  <p:slideViewPr>
    <p:cSldViewPr snapToGrid="0" snapToObjects="1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8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7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5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1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7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0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9CB8-7880-5443-91CC-5BBDEE17754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8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tutorial/inputoutpu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reference/generated/numpy.save.html" TargetMode="External"/><Relationship Id="rId3" Type="http://schemas.openxmlformats.org/officeDocument/2006/relationships/hyperlink" Target="https://towardsdatascience.com/what-is-npy-files-and-why-you-should-use-them-603373c7888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cipy.org/doc/scipy/reference/generated/scipy.io.savema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File Processing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Guoqiang</a:t>
            </a:r>
            <a:r>
              <a:rPr lang="en-GB" dirty="0" smtClean="0"/>
              <a:t> Zhang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2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</a:t>
            </a:r>
            <a:r>
              <a:rPr lang="en-GB" dirty="0" err="1" smtClean="0"/>
              <a:t>matlab</a:t>
            </a:r>
            <a:r>
              <a:rPr lang="en-GB" dirty="0" smtClean="0"/>
              <a:t> files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0763" y="1690688"/>
            <a:ext cx="108092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 sample code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95525" y="2137762"/>
            <a:ext cx="7600950" cy="42978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2214563"/>
            <a:ext cx="7254875" cy="41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7706" y="1690688"/>
            <a:ext cx="93250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Text files: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Generally contains human readable characters</a:t>
            </a:r>
          </a:p>
          <a:p>
            <a:pPr marL="800100" lvl="1" indent="-342900">
              <a:buFont typeface="Courier New" charset="0"/>
              <a:buChar char="o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Binary files: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/>
              <a:t>Generally not limited to human readable </a:t>
            </a:r>
            <a:r>
              <a:rPr lang="en-US" sz="2000" dirty="0" smtClean="0"/>
              <a:t>characters</a:t>
            </a:r>
          </a:p>
          <a:p>
            <a:pPr marL="800100" lvl="1" indent="-342900">
              <a:buFont typeface="Courier New" charset="0"/>
              <a:buChar char="o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Python create a file object to process files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/>
              <a:t>Check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docs.python.org/3/tutorial/inputoutput.html</a:t>
            </a:r>
            <a:r>
              <a:rPr lang="en-US" sz="2000" dirty="0" smtClean="0"/>
              <a:t> for detailed information</a:t>
            </a:r>
          </a:p>
          <a:p>
            <a:pPr marL="800100" lvl="1" indent="-342900">
              <a:buFont typeface="Courier New" charset="0"/>
              <a:buChar char="o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480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 Files: Approach (1)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4857" y="1818041"/>
            <a:ext cx="74120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Opening files using the built-in function </a:t>
            </a:r>
            <a:r>
              <a:rPr lang="en-US" sz="2400" dirty="0" smtClean="0">
                <a:solidFill>
                  <a:srgbClr val="FF0000"/>
                </a:solidFill>
              </a:rPr>
              <a:t>open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Syntax</a:t>
            </a:r>
          </a:p>
          <a:p>
            <a:r>
              <a:rPr lang="en-US" dirty="0" smtClean="0"/>
              <a:t>		</a:t>
            </a:r>
            <a:r>
              <a:rPr lang="en-US" sz="2000" dirty="0" err="1" smtClean="0"/>
              <a:t>file_object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FF0000"/>
                </a:solidFill>
              </a:rPr>
              <a:t>open</a:t>
            </a:r>
            <a:r>
              <a:rPr lang="en-US" sz="2000" dirty="0" smtClean="0"/>
              <a:t>( </a:t>
            </a:r>
            <a:r>
              <a:rPr lang="en-US" sz="2000" dirty="0" err="1" smtClean="0"/>
              <a:t>file_name</a:t>
            </a:r>
            <a:r>
              <a:rPr lang="en-US" sz="2000" dirty="0" smtClean="0"/>
              <a:t>, mode)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27406" y="5233705"/>
            <a:ext cx="7412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Closing a file after opening it</a:t>
            </a:r>
          </a:p>
          <a:p>
            <a:r>
              <a:rPr lang="en-US" dirty="0" smtClean="0"/>
              <a:t>       	</a:t>
            </a:r>
            <a:r>
              <a:rPr lang="en-GB" dirty="0" err="1" smtClean="0"/>
              <a:t>file_object</a:t>
            </a:r>
            <a:r>
              <a:rPr lang="en-GB" dirty="0" smtClean="0"/>
              <a:t> </a:t>
            </a:r>
            <a:r>
              <a:rPr lang="en-GB" dirty="0"/>
              <a:t>= open</a:t>
            </a:r>
            <a:r>
              <a:rPr lang="en-GB" dirty="0" smtClean="0"/>
              <a:t>(’</a:t>
            </a:r>
            <a:r>
              <a:rPr lang="en-GB" dirty="0" err="1" smtClean="0"/>
              <a:t>textfile</a:t>
            </a:r>
            <a:r>
              <a:rPr lang="en-GB" dirty="0" smtClean="0"/>
              <a:t>’, ‘r’)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file_object.close</a:t>
            </a:r>
            <a:r>
              <a:rPr lang="en-US" dirty="0" smtClean="0"/>
              <a:t>()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28819"/>
              </p:ext>
            </p:extLst>
          </p:nvPr>
        </p:nvGraphicFramePr>
        <p:xfrm>
          <a:off x="2059384" y="3100367"/>
          <a:ext cx="8227616" cy="1463040"/>
        </p:xfrm>
        <a:graphic>
          <a:graphicData uri="http://schemas.openxmlformats.org/drawingml/2006/table">
            <a:tbl>
              <a:tblPr/>
              <a:tblGrid>
                <a:gridCol w="1895270"/>
                <a:gridCol w="6332346"/>
              </a:tblGrid>
              <a:tr h="314446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>
                          <a:effectLst/>
                        </a:rPr>
                        <a:t>mode</a:t>
                      </a:r>
                      <a:r>
                        <a:rPr lang="en-US" baseline="0" dirty="0" smtClean="0">
                          <a:effectLst/>
                        </a:rPr>
                        <a:t> option</a:t>
                      </a:r>
                      <a:endParaRPr lang="en-US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Open for </a:t>
                      </a:r>
                      <a:r>
                        <a:rPr lang="en-US" dirty="0" smtClean="0">
                          <a:effectLst/>
                        </a:rPr>
                        <a:t>reading from a text file </a:t>
                      </a:r>
                      <a:r>
                        <a:rPr lang="en-US" dirty="0">
                          <a:effectLst/>
                        </a:rPr>
                        <a:t>(default)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>
                          <a:effectLst/>
                        </a:rPr>
                        <a:t>'w'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Open for </a:t>
                      </a:r>
                      <a:r>
                        <a:rPr lang="en-US" dirty="0" smtClean="0">
                          <a:effectLst/>
                        </a:rPr>
                        <a:t>writing to a text</a:t>
                      </a:r>
                      <a:r>
                        <a:rPr lang="en-US" baseline="0" dirty="0" smtClean="0">
                          <a:effectLst/>
                        </a:rPr>
                        <a:t> file</a:t>
                      </a:r>
                      <a:r>
                        <a:rPr lang="en-US" dirty="0" smtClean="0">
                          <a:effectLst/>
                        </a:rPr>
                        <a:t>, </a:t>
                      </a:r>
                      <a:r>
                        <a:rPr lang="en-US" dirty="0">
                          <a:effectLst/>
                        </a:rPr>
                        <a:t>truncating (overwriting) the file first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dirty="0">
                          <a:effectLst/>
                        </a:rPr>
                        <a:t>'</a:t>
                      </a:r>
                      <a:r>
                        <a:rPr lang="nl-NL" dirty="0" err="1">
                          <a:effectLst/>
                        </a:rPr>
                        <a:t>rb</a:t>
                      </a:r>
                      <a:r>
                        <a:rPr lang="nl-NL" dirty="0">
                          <a:effectLst/>
                        </a:rPr>
                        <a:t>' or '</a:t>
                      </a:r>
                      <a:r>
                        <a:rPr lang="nl-NL" dirty="0" err="1">
                          <a:effectLst/>
                        </a:rPr>
                        <a:t>wb</a:t>
                      </a:r>
                      <a:r>
                        <a:rPr lang="nl-NL" dirty="0">
                          <a:effectLst/>
                        </a:rPr>
                        <a:t>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Open in binary mode (read/write using byte data)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59384" y="3105534"/>
            <a:ext cx="8227616" cy="165684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43313" y="3110703"/>
            <a:ext cx="14287" cy="1646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5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 Files: Approach (1)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4857" y="1818041"/>
            <a:ext cx="741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 sample code</a:t>
            </a:r>
            <a:r>
              <a:rPr lang="en-US" sz="2000" dirty="0" smtClean="0"/>
              <a:t>: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76" y="2279706"/>
            <a:ext cx="8535847" cy="41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1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 Files: </a:t>
            </a:r>
            <a:r>
              <a:rPr lang="en-US" dirty="0"/>
              <a:t>Approach</a:t>
            </a:r>
            <a:r>
              <a:rPr lang="en-US" dirty="0" smtClean="0"/>
              <a:t> (2)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0763" y="1690688"/>
            <a:ext cx="10809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Opening a file using ”with statement”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with</a:t>
            </a:r>
            <a:r>
              <a:rPr lang="en-US" sz="2000" dirty="0" smtClean="0"/>
              <a:t> open(</a:t>
            </a:r>
            <a:r>
              <a:rPr lang="en-US" sz="2000" dirty="0" err="1" smtClean="0"/>
              <a:t>file_name</a:t>
            </a:r>
            <a:r>
              <a:rPr lang="en-US" sz="2000" dirty="0" smtClean="0"/>
              <a:t>, mode) </a:t>
            </a:r>
            <a:r>
              <a:rPr lang="en-US" sz="2000" dirty="0">
                <a:solidFill>
                  <a:srgbClr val="FF0000"/>
                </a:solidFill>
              </a:rPr>
              <a:t>as</a:t>
            </a:r>
            <a:r>
              <a:rPr lang="en-US" sz="2000" dirty="0"/>
              <a:t> </a:t>
            </a:r>
            <a:r>
              <a:rPr lang="en-US" sz="2000" dirty="0" smtClean="0"/>
              <a:t>file: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code block for file processing</a:t>
            </a:r>
          </a:p>
          <a:p>
            <a:pPr marL="800100" lvl="2" indent="-342900">
              <a:buFont typeface="Courier New" charset="0"/>
              <a:buChar char="o"/>
            </a:pPr>
            <a:r>
              <a:rPr lang="en-US" sz="2000" dirty="0"/>
              <a:t>The </a:t>
            </a:r>
            <a:r>
              <a:rPr lang="en-US" sz="2000" dirty="0" smtClean="0"/>
              <a:t>”with</a:t>
            </a:r>
            <a:r>
              <a:rPr lang="en-US" sz="2000" dirty="0"/>
              <a:t> </a:t>
            </a:r>
            <a:r>
              <a:rPr lang="en-US" sz="2000" dirty="0" smtClean="0"/>
              <a:t>statement” </a:t>
            </a:r>
            <a:r>
              <a:rPr lang="en-US" sz="2000" dirty="0"/>
              <a:t>automatically takes care of closing the file once it leaves the with block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89" y="3187701"/>
            <a:ext cx="7163842" cy="32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 Files: </a:t>
            </a:r>
            <a:r>
              <a:rPr lang="en-US" dirty="0"/>
              <a:t>Approach</a:t>
            </a:r>
            <a:r>
              <a:rPr lang="en-US" dirty="0" smtClean="0"/>
              <a:t> (2)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0763" y="1690688"/>
            <a:ext cx="1080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 sample code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1590675"/>
            <a:ext cx="8013700" cy="49452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0100" y="1590675"/>
            <a:ext cx="8013700" cy="494522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.</a:t>
            </a:r>
            <a:r>
              <a:rPr lang="en-GB" dirty="0" err="1" smtClean="0"/>
              <a:t>npy</a:t>
            </a:r>
            <a:r>
              <a:rPr lang="en-GB" dirty="0" smtClean="0"/>
              <a:t> files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0762" y="1690688"/>
            <a:ext cx="11752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.</a:t>
            </a:r>
            <a:r>
              <a:rPr lang="en-US" sz="2400" dirty="0" err="1" smtClean="0"/>
              <a:t>npy</a:t>
            </a:r>
            <a:r>
              <a:rPr lang="en-US" sz="2400" dirty="0" smtClean="0"/>
              <a:t> files are for storing data in the format of </a:t>
            </a:r>
            <a:r>
              <a:rPr lang="en-US" sz="2400" dirty="0" err="1" smtClean="0"/>
              <a:t>numpy</a:t>
            </a:r>
            <a:r>
              <a:rPr lang="en-US" sz="2400" dirty="0" smtClean="0"/>
              <a:t> data structures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 package </a:t>
            </a:r>
            <a:r>
              <a:rPr lang="en-US" sz="2400" dirty="0" err="1" smtClean="0"/>
              <a:t>numpy</a:t>
            </a:r>
            <a:r>
              <a:rPr lang="en-US" sz="2400" dirty="0" smtClean="0"/>
              <a:t> provides predefined functions to process .</a:t>
            </a:r>
            <a:r>
              <a:rPr lang="en-US" sz="2400" dirty="0" err="1" smtClean="0"/>
              <a:t>npy</a:t>
            </a:r>
            <a:r>
              <a:rPr lang="en-US" sz="2400" dirty="0" smtClean="0"/>
              <a:t> files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</a:rPr>
              <a:t>numpy.save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file_name</a:t>
            </a:r>
            <a:r>
              <a:rPr lang="en-US" sz="2400" dirty="0" smtClean="0">
                <a:solidFill>
                  <a:srgbClr val="FF0000"/>
                </a:solidFill>
              </a:rPr>
              <a:t>, data)</a:t>
            </a:r>
            <a:endParaRPr lang="en-US" sz="2400" dirty="0">
              <a:solidFill>
                <a:srgbClr val="FF0000"/>
              </a:solidFill>
            </a:endParaRPr>
          </a:p>
          <a:p>
            <a:pPr marL="1257300" lvl="2" indent="-342900">
              <a:buFont typeface="Courier New" charset="0"/>
              <a:buChar char="o"/>
            </a:pPr>
            <a:r>
              <a:rPr lang="en-US" sz="2400" dirty="0" smtClean="0"/>
              <a:t>Save data to a .</a:t>
            </a:r>
            <a:r>
              <a:rPr lang="en-US" sz="2400" dirty="0" err="1" smtClean="0"/>
              <a:t>npy</a:t>
            </a:r>
            <a:r>
              <a:rPr lang="en-US" sz="2400" dirty="0" smtClean="0"/>
              <a:t> file.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</a:rPr>
              <a:t>numpy.load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file_name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1257300" lvl="2" indent="-342900">
              <a:buFont typeface="Courier New" charset="0"/>
              <a:buChar char="o"/>
            </a:pPr>
            <a:r>
              <a:rPr lang="en-US" sz="2400" dirty="0" smtClean="0"/>
              <a:t>Load data from </a:t>
            </a:r>
            <a:r>
              <a:rPr lang="en-US" sz="2400" dirty="0"/>
              <a:t>a .</a:t>
            </a:r>
            <a:r>
              <a:rPr lang="en-US" sz="2400" dirty="0" err="1"/>
              <a:t>npy</a:t>
            </a:r>
            <a:r>
              <a:rPr lang="en-US" sz="2400" dirty="0"/>
              <a:t> file.</a:t>
            </a:r>
          </a:p>
          <a:p>
            <a:pPr marL="1257300" lvl="2" indent="-342900">
              <a:buFont typeface="Courier New" charset="0"/>
              <a:buChar char="o"/>
            </a:pPr>
            <a:endParaRPr lang="en-US" sz="2400" dirty="0" smtClean="0"/>
          </a:p>
          <a:p>
            <a:pPr marL="285750" lvl="1" indent="-285750">
              <a:buFont typeface="Arial" charset="0"/>
              <a:buChar char="•"/>
            </a:pPr>
            <a:r>
              <a:rPr lang="en-US" sz="2400" dirty="0" smtClean="0"/>
              <a:t> Resources: c</a:t>
            </a:r>
            <a:r>
              <a:rPr lang="en-US" sz="2000" dirty="0"/>
              <a:t>heck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numpy.org/doc/stable/reference/generated/numpy.save.html</a:t>
            </a:r>
            <a:endParaRPr lang="en-US" sz="2000" dirty="0"/>
          </a:p>
          <a:p>
            <a:pPr marL="0" lvl="1"/>
            <a:r>
              <a:rPr lang="en-US" sz="2000" dirty="0" smtClean="0">
                <a:hlinkClick r:id="rId3"/>
              </a:rPr>
              <a:t>	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towardsdatascience.com/what-is-npy-files-and-why-you-should-use-them-603373c78883</a:t>
            </a:r>
            <a:endParaRPr lang="en-US" sz="2000" dirty="0" smtClean="0"/>
          </a:p>
          <a:p>
            <a:pPr marL="0" lvl="1"/>
            <a:r>
              <a:rPr lang="en-US" sz="2000" dirty="0" smtClean="0"/>
              <a:t>        for </a:t>
            </a:r>
            <a:r>
              <a:rPr lang="en-US" sz="2000" dirty="0"/>
              <a:t>detailed </a:t>
            </a:r>
            <a:r>
              <a:rPr lang="en-US" sz="2000" dirty="0" smtClean="0"/>
              <a:t>information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7119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.</a:t>
            </a:r>
            <a:r>
              <a:rPr lang="en-GB" dirty="0" err="1" smtClean="0"/>
              <a:t>npy</a:t>
            </a:r>
            <a:r>
              <a:rPr lang="en-GB" dirty="0" smtClean="0"/>
              <a:t> files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0762" y="1690688"/>
            <a:ext cx="117522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 sample code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49" y="2260074"/>
            <a:ext cx="8440738" cy="42638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95525" y="2260075"/>
            <a:ext cx="8386762" cy="426387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</a:t>
            </a:r>
            <a:r>
              <a:rPr lang="en-GB" dirty="0" err="1" smtClean="0"/>
              <a:t>matlab</a:t>
            </a:r>
            <a:r>
              <a:rPr lang="en-GB" dirty="0" smtClean="0"/>
              <a:t> files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0762" y="1690688"/>
            <a:ext cx="1175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 package </a:t>
            </a:r>
            <a:r>
              <a:rPr lang="en-US" sz="2400" dirty="0" err="1" smtClean="0"/>
              <a:t>scipy</a:t>
            </a:r>
            <a:r>
              <a:rPr lang="en-US" sz="2400" dirty="0" smtClean="0"/>
              <a:t> provides predefined functions to process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files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</a:rPr>
              <a:t>scipy.io.savemat</a:t>
            </a:r>
            <a:endParaRPr lang="en-US" sz="2400" dirty="0">
              <a:solidFill>
                <a:srgbClr val="FF0000"/>
              </a:solidFill>
            </a:endParaRPr>
          </a:p>
          <a:p>
            <a:pPr marL="1257300" lvl="2" indent="-342900">
              <a:buFont typeface="Courier New" charset="0"/>
              <a:buChar char="o"/>
            </a:pPr>
            <a:r>
              <a:rPr lang="en-US" sz="2400" dirty="0"/>
              <a:t>Save a dictionary of names and arrays into a MATLAB-style .mat file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</a:rPr>
              <a:t>scipy.io.loadmat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Courier New" charset="0"/>
              <a:buChar char="o"/>
            </a:pPr>
            <a:r>
              <a:rPr lang="en-US" sz="2400" dirty="0" smtClean="0"/>
              <a:t>A function to load data from a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file</a:t>
            </a:r>
            <a:endParaRPr lang="en-US" sz="2400" dirty="0"/>
          </a:p>
          <a:p>
            <a:pPr marL="285750" lvl="1" indent="-285750">
              <a:buFont typeface="Arial" charset="0"/>
              <a:buChar char="•"/>
            </a:pPr>
            <a:endParaRPr lang="en-US" sz="2400" dirty="0" smtClean="0"/>
          </a:p>
          <a:p>
            <a:pPr marL="285750" lvl="1" indent="-285750">
              <a:buFont typeface="Arial" charset="0"/>
              <a:buChar char="•"/>
            </a:pPr>
            <a:r>
              <a:rPr lang="en-US" sz="2400" dirty="0" smtClean="0"/>
              <a:t> Resources: c</a:t>
            </a:r>
            <a:r>
              <a:rPr lang="en-US" sz="2000" dirty="0" smtClean="0"/>
              <a:t>heck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docs.scipy.org/doc/scipy/reference/generated/scipy.io.savemat.html</a:t>
            </a:r>
            <a:endParaRPr lang="en-US" sz="2000" dirty="0" smtClean="0"/>
          </a:p>
          <a:p>
            <a:pPr marL="0" lvl="1"/>
            <a:r>
              <a:rPr lang="en-US" sz="2000" dirty="0"/>
              <a:t>	</a:t>
            </a:r>
            <a:r>
              <a:rPr lang="en-US" sz="2000" dirty="0" smtClean="0"/>
              <a:t>	for </a:t>
            </a:r>
            <a:r>
              <a:rPr lang="en-US" sz="2000" dirty="0"/>
              <a:t>detailed information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7205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265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Arial</vt:lpstr>
      <vt:lpstr>Office Theme</vt:lpstr>
      <vt:lpstr>File Processing</vt:lpstr>
      <vt:lpstr>File types</vt:lpstr>
      <vt:lpstr>Opening and Closing Files: Approach (1)</vt:lpstr>
      <vt:lpstr>Opening and Closing Files: Approach (1)</vt:lpstr>
      <vt:lpstr>Opening and Closing Files: Approach (2)</vt:lpstr>
      <vt:lpstr>Opening and Closing Files: Approach (2)</vt:lpstr>
      <vt:lpstr>Processing .npy files </vt:lpstr>
      <vt:lpstr>Processing .npy files </vt:lpstr>
      <vt:lpstr>Processing matlab files</vt:lpstr>
      <vt:lpstr>Processing matlab files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Xiaoying Wang</dc:creator>
  <cp:lastModifiedBy>Xiaoying Wang</cp:lastModifiedBy>
  <cp:revision>43</cp:revision>
  <dcterms:created xsi:type="dcterms:W3CDTF">2021-03-04T10:53:52Z</dcterms:created>
  <dcterms:modified xsi:type="dcterms:W3CDTF">2021-04-13T18:41:01Z</dcterms:modified>
</cp:coreProperties>
</file>