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>
        <p:scale>
          <a:sx n="83" d="100"/>
          <a:sy n="83" d="100"/>
        </p:scale>
        <p:origin x="16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Guoqiang</a:t>
            </a:r>
            <a:r>
              <a:rPr lang="en-GB" dirty="0" smtClean="0"/>
              <a:t> Zhang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1506" y="6347637"/>
            <a:ext cx="110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 book: “</a:t>
            </a:r>
            <a:r>
              <a:rPr lang="en-GB" dirty="0"/>
              <a:t>Introduction to Python </a:t>
            </a:r>
            <a:r>
              <a:rPr lang="en-GB" dirty="0" smtClean="0"/>
              <a:t>Programming Course </a:t>
            </a:r>
            <a:r>
              <a:rPr lang="en-GB" dirty="0"/>
              <a:t>Notes</a:t>
            </a:r>
            <a:r>
              <a:rPr lang="en-GB" dirty="0" smtClean="0"/>
              <a:t>”, Phil Spector, </a:t>
            </a:r>
            <a:r>
              <a:rPr lang="en-GB" dirty="0"/>
              <a:t>University of California Berkeley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to repetitively </a:t>
            </a:r>
            <a:r>
              <a:rPr lang="en-US" dirty="0"/>
              <a:t>get </a:t>
            </a:r>
            <a:r>
              <a:rPr lang="en-US" dirty="0" smtClean="0"/>
              <a:t>positive integers from </a:t>
            </a:r>
            <a:r>
              <a:rPr lang="en-US" dirty="0"/>
              <a:t>terminal until the </a:t>
            </a:r>
            <a:r>
              <a:rPr lang="en-US" dirty="0" smtClean="0"/>
              <a:t>input integer is ”0". </a:t>
            </a:r>
            <a:r>
              <a:rPr lang="en-US" dirty="0"/>
              <a:t>Only new </a:t>
            </a:r>
            <a:r>
              <a:rPr lang="en-US" dirty="0" smtClean="0"/>
              <a:t>integers are </a:t>
            </a:r>
            <a:r>
              <a:rPr lang="en-US" dirty="0"/>
              <a:t>kept and put into a </a:t>
            </a:r>
            <a:r>
              <a:rPr lang="en-US" dirty="0" smtClean="0"/>
              <a:t>list. The function returns the list </a:t>
            </a:r>
            <a:r>
              <a:rPr lang="en-US" smtClean="0"/>
              <a:t>as well as the </a:t>
            </a:r>
            <a:r>
              <a:rPr lang="en-US" dirty="0" smtClean="0"/>
              <a:t>sum and product of the elements in the list (See F07.py)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smtClean="0">
                <a:solidFill>
                  <a:srgbClr val="FF0000"/>
                </a:solidFill>
              </a:rPr>
              <a:t>input() </a:t>
            </a:r>
            <a:r>
              <a:rPr lang="en-US" dirty="0" smtClean="0"/>
              <a:t>can be used to get a string from terminal. </a:t>
            </a:r>
            <a:r>
              <a:rPr lang="en-US" dirty="0"/>
              <a:t>Convert a </a:t>
            </a:r>
            <a:r>
              <a:rPr lang="en-US" dirty="0" smtClean="0"/>
              <a:t>string </a:t>
            </a:r>
            <a:r>
              <a:rPr lang="en-US" dirty="0"/>
              <a:t>to </a:t>
            </a:r>
            <a:r>
              <a:rPr lang="en-US" dirty="0" err="1" smtClean="0"/>
              <a:t>interger</a:t>
            </a:r>
            <a:r>
              <a:rPr lang="en-US" dirty="0" smtClean="0"/>
              <a:t> value </a:t>
            </a:r>
            <a:r>
              <a:rPr lang="en-US" dirty="0"/>
              <a:t>by using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for 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19"/>
            <a:ext cx="11080898" cy="51461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Functions </a:t>
            </a:r>
            <a:r>
              <a:rPr lang="en-US" sz="2400" dirty="0"/>
              <a:t>allow us to logically group statements that performs a specific task</a:t>
            </a:r>
            <a:r>
              <a:rPr lang="en-US" sz="2400" dirty="0" smtClean="0"/>
              <a:t>.</a:t>
            </a:r>
          </a:p>
          <a:p>
            <a:endParaRPr lang="en-GB" dirty="0" smtClean="0"/>
          </a:p>
          <a:p>
            <a:r>
              <a:rPr lang="en-GB" sz="2400" dirty="0" smtClean="0"/>
              <a:t>Benefits for using functions</a:t>
            </a:r>
          </a:p>
          <a:p>
            <a:pPr lvl="1">
              <a:buFont typeface="Courier New" charset="0"/>
              <a:buChar char="o"/>
            </a:pPr>
            <a:r>
              <a:rPr lang="en-GB" sz="2000" dirty="0" smtClean="0"/>
              <a:t>Code reuse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Human </a:t>
            </a:r>
            <a:r>
              <a:rPr lang="en-US" sz="2000" dirty="0"/>
              <a:t>readability of the </a:t>
            </a:r>
            <a:r>
              <a:rPr lang="en-US" sz="2000" dirty="0" smtClean="0"/>
              <a:t>code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E</a:t>
            </a:r>
            <a:r>
              <a:rPr lang="en-GB" sz="2000" dirty="0" err="1" smtClean="0"/>
              <a:t>asy</a:t>
            </a:r>
            <a:r>
              <a:rPr lang="en-GB" sz="2000" dirty="0" smtClean="0"/>
              <a:t> to debug</a:t>
            </a:r>
          </a:p>
          <a:p>
            <a:pPr lvl="1"/>
            <a:endParaRPr lang="en-GB" dirty="0" smtClean="0"/>
          </a:p>
          <a:p>
            <a:r>
              <a:rPr lang="en-US" sz="2400" dirty="0"/>
              <a:t>Two types of </a:t>
            </a:r>
            <a:r>
              <a:rPr lang="en-US" sz="2400" dirty="0" smtClean="0"/>
              <a:t>functions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Predefined – e.g., </a:t>
            </a:r>
            <a:r>
              <a:rPr lang="en-US" sz="2000" dirty="0" err="1" smtClean="0">
                <a:solidFill>
                  <a:srgbClr val="FF0000"/>
                </a:solidFill>
              </a:rPr>
              <a:t>len</a:t>
            </a:r>
            <a:r>
              <a:rPr lang="en-US" sz="2000" dirty="0" smtClean="0">
                <a:solidFill>
                  <a:srgbClr val="FF0000"/>
                </a:solidFill>
              </a:rPr>
              <a:t>, min, max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range, type, id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User-defined - </a:t>
            </a:r>
            <a:r>
              <a:rPr lang="en-US" sz="2000" dirty="0"/>
              <a:t>you write the function </a:t>
            </a:r>
            <a:r>
              <a:rPr lang="en-US" sz="2000" dirty="0" smtClean="0"/>
              <a:t>definition</a:t>
            </a:r>
            <a:r>
              <a:rPr lang="en-US" sz="2000" dirty="0"/>
              <a:t>, and </a:t>
            </a:r>
            <a:r>
              <a:rPr lang="en-US" sz="2000" dirty="0" smtClean="0"/>
              <a:t>you use </a:t>
            </a:r>
            <a:r>
              <a:rPr lang="en-US" sz="2000" dirty="0"/>
              <a:t>it. Possibly will become a predefined function to someone </a:t>
            </a:r>
            <a:r>
              <a:rPr lang="en-US" sz="2000" dirty="0" smtClean="0"/>
              <a:t>else.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28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Syntax: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Remark:</a:t>
            </a:r>
          </a:p>
          <a:p>
            <a:endParaRPr lang="en-GB" sz="2400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61072" y="2366682"/>
                <a:ext cx="352391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FF0000"/>
                    </a:solidFill>
                  </a:rPr>
                  <a:t>def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 smtClean="0"/>
                  <a:t>func</a:t>
                </a:r>
                <a:r>
                  <a:rPr lang="en-US" sz="2000" dirty="0" smtClean="0"/>
                  <a:t>(var1, var2, </a:t>
                </a:r>
                <a:r>
                  <a:rPr lang="mr-IN" sz="2000" dirty="0" smtClean="0"/>
                  <a:t>…</a:t>
                </a:r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en-US" sz="2000" dirty="0" smtClean="0"/>
                  <a:t> code block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⋮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     </a:t>
                </a:r>
              </a:p>
              <a:p>
                <a:r>
                  <a:rPr lang="en-US" sz="2000" dirty="0" smtClean="0"/>
                  <a:t>       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return</a:t>
                </a:r>
                <a:r>
                  <a:rPr lang="en-US" sz="2000" dirty="0" smtClean="0"/>
                  <a:t> output1, output2, </a:t>
                </a:r>
                <a:r>
                  <a:rPr lang="mr-IN" sz="2000" dirty="0" smtClean="0"/>
                  <a:t>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2" y="2366682"/>
                <a:ext cx="3523913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1730" t="-2304" r="-103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89927" y="4490088"/>
            <a:ext cx="4724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A function in Python can take none or multiple input arguments.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 function in Python can </a:t>
            </a:r>
            <a:r>
              <a:rPr lang="en-GB" dirty="0" smtClean="0"/>
              <a:t>return none </a:t>
            </a:r>
            <a:r>
              <a:rPr lang="en-GB" dirty="0"/>
              <a:t>or multiple </a:t>
            </a:r>
            <a:r>
              <a:rPr lang="en-GB" dirty="0" smtClean="0"/>
              <a:t>outputs.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Different from C language.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96" y="510391"/>
            <a:ext cx="4843456" cy="5169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0896" y="510391"/>
            <a:ext cx="4843456" cy="51696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r>
              <a:rPr lang="en-US" sz="2400" dirty="0"/>
              <a:t>Pass by reference in </a:t>
            </a:r>
            <a:r>
              <a:rPr lang="en-US" sz="2400" dirty="0" smtClean="0"/>
              <a:t>Python functions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16" y="505609"/>
            <a:ext cx="5182842" cy="595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00896" y="510391"/>
            <a:ext cx="5172562" cy="59549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2400" y="1790700"/>
            <a:ext cx="51575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The inputs are passed to python functions </a:t>
            </a:r>
            <a:br>
              <a:rPr lang="en-US" sz="2000" dirty="0" smtClean="0"/>
            </a:br>
            <a:r>
              <a:rPr lang="en-US" sz="2000" dirty="0" smtClean="0"/>
              <a:t>without making a local copy.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Different from C language, where inputs are </a:t>
            </a:r>
            <a:br>
              <a:rPr lang="en-US" sz="2000" dirty="0" smtClean="0"/>
            </a:br>
            <a:r>
              <a:rPr lang="en-US" sz="2000" dirty="0" smtClean="0"/>
              <a:t>passed by making a local copy.</a:t>
            </a:r>
          </a:p>
        </p:txBody>
      </p:sp>
    </p:spTree>
    <p:extLst>
      <p:ext uri="{BB962C8B-B14F-4D97-AF65-F5344CB8AC3E}">
        <p14:creationId xmlns:p14="http://schemas.microsoft.com/office/powerpoint/2010/main" val="15770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r>
              <a:rPr lang="en-US" sz="2400" dirty="0"/>
              <a:t>Pass by reference in </a:t>
            </a:r>
            <a:r>
              <a:rPr lang="en-US" sz="2400" dirty="0" smtClean="0"/>
              <a:t>Python functions</a:t>
            </a:r>
          </a:p>
          <a:p>
            <a:pPr lvl="1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2400" y="1790700"/>
            <a:ext cx="52948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Manipulate inputs inside a function will affect</a:t>
            </a:r>
            <a:br>
              <a:rPr lang="en-US" sz="2000" dirty="0" smtClean="0"/>
            </a:br>
            <a:r>
              <a:rPr lang="en-US" sz="2000" dirty="0" smtClean="0"/>
              <a:t>the original inputs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Be careful when input arguments are </a:t>
            </a:r>
            <a:br>
              <a:rPr lang="en-US" sz="2000" dirty="0" smtClean="0"/>
            </a:br>
            <a:r>
              <a:rPr lang="en-US" sz="2000" dirty="0" smtClean="0"/>
              <a:t>manipulated inside a function.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360633" y="-8456"/>
            <a:ext cx="4399567" cy="66421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17" y="0"/>
            <a:ext cx="4336883" cy="66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Function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6200"/>
            <a:ext cx="11050785" cy="4830763"/>
          </a:xfrm>
        </p:spPr>
        <p:txBody>
          <a:bodyPr/>
          <a:lstStyle/>
          <a:p>
            <a:r>
              <a:rPr lang="en-US" sz="2400" dirty="0"/>
              <a:t>Calling </a:t>
            </a:r>
            <a:r>
              <a:rPr lang="en-US" sz="2400" dirty="0" smtClean="0"/>
              <a:t>a function </a:t>
            </a:r>
            <a:r>
              <a:rPr lang="en-US" sz="2400" dirty="0"/>
              <a:t>by </a:t>
            </a:r>
            <a:r>
              <a:rPr lang="en-US" sz="2400" dirty="0" smtClean="0"/>
              <a:t>specifying </a:t>
            </a:r>
            <a:r>
              <a:rPr lang="en-US" sz="2400" dirty="0"/>
              <a:t>argument </a:t>
            </a:r>
            <a:r>
              <a:rPr lang="en-US" sz="2400" dirty="0" smtClean="0"/>
              <a:t>names </a:t>
            </a:r>
            <a:r>
              <a:rPr lang="en-US" sz="2400" dirty="0" smtClean="0">
                <a:solidFill>
                  <a:srgbClr val="FF0000"/>
                </a:solidFill>
              </a:rPr>
              <a:t>(Argument order does not matter)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87" y="1828800"/>
            <a:ext cx="4412667" cy="4913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1321" y="1828800"/>
            <a:ext cx="4421934" cy="491307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6004" y="5000625"/>
            <a:ext cx="4960482" cy="4000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5" y="1690688"/>
            <a:ext cx="4547929" cy="5051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45052" y="1759744"/>
            <a:ext cx="4526451" cy="498212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2007" y="5000625"/>
            <a:ext cx="4755018" cy="4000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dirty="0" smtClean="0"/>
              <a:t>Specify default values for input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9" y="1973145"/>
            <a:ext cx="6855519" cy="4884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2629" y="1973145"/>
            <a:ext cx="6855519" cy="488485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get a circle radius from terminal, and then compute the area of the circle by a function (See F05.py)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smtClean="0">
                <a:solidFill>
                  <a:srgbClr val="FF0000"/>
                </a:solidFill>
              </a:rPr>
              <a:t>input() </a:t>
            </a:r>
            <a:r>
              <a:rPr lang="en-US" dirty="0" smtClean="0"/>
              <a:t>can be used to get a string from terminal. Convert a string to float value by using </a:t>
            </a:r>
            <a:r>
              <a:rPr lang="en-US" dirty="0" smtClean="0">
                <a:solidFill>
                  <a:srgbClr val="FF0000"/>
                </a:solidFill>
              </a:rPr>
              <a:t>float()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7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dirty="0" smtClean="0"/>
              <a:t>repetitively </a:t>
            </a:r>
            <a:r>
              <a:rPr lang="en-US" dirty="0"/>
              <a:t>get strings from terminal until the </a:t>
            </a:r>
            <a:r>
              <a:rPr lang="en-US" dirty="0" smtClean="0"/>
              <a:t>input string </a:t>
            </a:r>
            <a:r>
              <a:rPr lang="en-US" dirty="0"/>
              <a:t>is "stop". Only new strings are kept and put into a list (</a:t>
            </a:r>
            <a:r>
              <a:rPr lang="en-US" dirty="0" smtClean="0"/>
              <a:t>See F06.py)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smtClean="0">
                <a:solidFill>
                  <a:srgbClr val="FF0000"/>
                </a:solidFill>
              </a:rPr>
              <a:t>input() </a:t>
            </a:r>
            <a:r>
              <a:rPr lang="en-US" dirty="0" smtClean="0"/>
              <a:t>can be used to get a string from terminal.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388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Mangal</vt:lpstr>
      <vt:lpstr>Office Theme</vt:lpstr>
      <vt:lpstr>functions</vt:lpstr>
      <vt:lpstr>Motivation for using functions</vt:lpstr>
      <vt:lpstr>Function definitions</vt:lpstr>
      <vt:lpstr>Function properties (1)</vt:lpstr>
      <vt:lpstr>Function properties (2)</vt:lpstr>
      <vt:lpstr>Function properties (3)</vt:lpstr>
      <vt:lpstr>Function properties (4)</vt:lpstr>
      <vt:lpstr>Exercises (1)</vt:lpstr>
      <vt:lpstr>Exercises (2)</vt:lpstr>
      <vt:lpstr>Exercises (3)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Xiaoying Wang</dc:creator>
  <cp:lastModifiedBy>Xiaoying Wang</cp:lastModifiedBy>
  <cp:revision>54</cp:revision>
  <dcterms:created xsi:type="dcterms:W3CDTF">2021-03-04T10:53:52Z</dcterms:created>
  <dcterms:modified xsi:type="dcterms:W3CDTF">2021-05-03T06:34:20Z</dcterms:modified>
</cp:coreProperties>
</file>