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89" r:id="rId12"/>
    <p:sldId id="275" r:id="rId13"/>
    <p:sldId id="276" r:id="rId14"/>
    <p:sldId id="277" r:id="rId15"/>
    <p:sldId id="278" r:id="rId16"/>
    <p:sldId id="267" r:id="rId17"/>
    <p:sldId id="268" r:id="rId18"/>
    <p:sldId id="284" r:id="rId19"/>
    <p:sldId id="286" r:id="rId20"/>
    <p:sldId id="285" r:id="rId21"/>
    <p:sldId id="287" r:id="rId22"/>
    <p:sldId id="288" r:id="rId23"/>
    <p:sldId id="269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 Ćorić" userId="ed8562d8-ed05-4902-96da-8e62c6fcbec9" providerId="ADAL" clId="{00401D3B-0FBD-4B8C-8A1E-F639046D0E35}"/>
    <pc:docChg chg="custSel addSld modSld">
      <pc:chgData name="Sanja Ćorić" userId="ed8562d8-ed05-4902-96da-8e62c6fcbec9" providerId="ADAL" clId="{00401D3B-0FBD-4B8C-8A1E-F639046D0E35}" dt="2021-04-08T12:01:36.804" v="70" actId="1076"/>
      <pc:docMkLst>
        <pc:docMk/>
      </pc:docMkLst>
      <pc:sldChg chg="modSp add mod">
        <pc:chgData name="Sanja Ćorić" userId="ed8562d8-ed05-4902-96da-8e62c6fcbec9" providerId="ADAL" clId="{00401D3B-0FBD-4B8C-8A1E-F639046D0E35}" dt="2021-04-08T12:01:36.804" v="70" actId="1076"/>
        <pc:sldMkLst>
          <pc:docMk/>
          <pc:sldMk cId="2075403072" sldId="275"/>
        </pc:sldMkLst>
        <pc:spChg chg="mod">
          <ac:chgData name="Sanja Ćorić" userId="ed8562d8-ed05-4902-96da-8e62c6fcbec9" providerId="ADAL" clId="{00401D3B-0FBD-4B8C-8A1E-F639046D0E35}" dt="2021-04-08T12:01:36.804" v="70" actId="1076"/>
          <ac:spMkLst>
            <pc:docMk/>
            <pc:sldMk cId="2075403072" sldId="275"/>
            <ac:spMk id="3" creationId="{00000000-0000-0000-0000-000000000000}"/>
          </ac:spMkLst>
        </pc:spChg>
        <pc:picChg chg="mod">
          <ac:chgData name="Sanja Ćorić" userId="ed8562d8-ed05-4902-96da-8e62c6fcbec9" providerId="ADAL" clId="{00401D3B-0FBD-4B8C-8A1E-F639046D0E35}" dt="2021-04-08T12:01:32.608" v="69" actId="1076"/>
          <ac:picMkLst>
            <pc:docMk/>
            <pc:sldMk cId="2075403072" sldId="275"/>
            <ac:picMk id="4" creationId="{00000000-0000-0000-0000-000000000000}"/>
          </ac:picMkLst>
        </pc:picChg>
      </pc:sldChg>
      <pc:sldChg chg="add">
        <pc:chgData name="Sanja Ćorić" userId="ed8562d8-ed05-4902-96da-8e62c6fcbec9" providerId="ADAL" clId="{00401D3B-0FBD-4B8C-8A1E-F639046D0E35}" dt="2021-04-08T11:59:47.634" v="0"/>
        <pc:sldMkLst>
          <pc:docMk/>
          <pc:sldMk cId="4050740629" sldId="276"/>
        </pc:sldMkLst>
      </pc:sldChg>
      <pc:sldChg chg="add">
        <pc:chgData name="Sanja Ćorić" userId="ed8562d8-ed05-4902-96da-8e62c6fcbec9" providerId="ADAL" clId="{00401D3B-0FBD-4B8C-8A1E-F639046D0E35}" dt="2021-04-08T11:59:47.634" v="0"/>
        <pc:sldMkLst>
          <pc:docMk/>
          <pc:sldMk cId="2254724343" sldId="277"/>
        </pc:sldMkLst>
      </pc:sldChg>
      <pc:sldChg chg="modSp add mod">
        <pc:chgData name="Sanja Ćorić" userId="ed8562d8-ed05-4902-96da-8e62c6fcbec9" providerId="ADAL" clId="{00401D3B-0FBD-4B8C-8A1E-F639046D0E35}" dt="2021-04-08T11:59:47.803" v="2" actId="27636"/>
        <pc:sldMkLst>
          <pc:docMk/>
          <pc:sldMk cId="2692499768" sldId="278"/>
        </pc:sldMkLst>
        <pc:spChg chg="mod">
          <ac:chgData name="Sanja Ćorić" userId="ed8562d8-ed05-4902-96da-8e62c6fcbec9" providerId="ADAL" clId="{00401D3B-0FBD-4B8C-8A1E-F639046D0E35}" dt="2021-04-08T11:59:47.803" v="2" actId="27636"/>
          <ac:spMkLst>
            <pc:docMk/>
            <pc:sldMk cId="2692499768" sldId="278"/>
            <ac:spMk id="7" creationId="{00000000-0000-0000-0000-000000000000}"/>
          </ac:spMkLst>
        </pc:spChg>
      </pc:sldChg>
      <pc:sldChg chg="modSp add mod">
        <pc:chgData name="Sanja Ćorić" userId="ed8562d8-ed05-4902-96da-8e62c6fcbec9" providerId="ADAL" clId="{00401D3B-0FBD-4B8C-8A1E-F639046D0E35}" dt="2021-04-08T12:01:07.485" v="67" actId="20577"/>
        <pc:sldMkLst>
          <pc:docMk/>
          <pc:sldMk cId="1963798644" sldId="289"/>
        </pc:sldMkLst>
        <pc:spChg chg="mod">
          <ac:chgData name="Sanja Ćorić" userId="ed8562d8-ed05-4902-96da-8e62c6fcbec9" providerId="ADAL" clId="{00401D3B-0FBD-4B8C-8A1E-F639046D0E35}" dt="2021-04-08T12:01:07.485" v="67" actId="20577"/>
          <ac:spMkLst>
            <pc:docMk/>
            <pc:sldMk cId="1963798644" sldId="289"/>
            <ac:spMk id="4" creationId="{00000000-0000-0000-0000-000000000000}"/>
          </ac:spMkLst>
        </pc:spChg>
        <pc:picChg chg="mod">
          <ac:chgData name="Sanja Ćorić" userId="ed8562d8-ed05-4902-96da-8e62c6fcbec9" providerId="ADAL" clId="{00401D3B-0FBD-4B8C-8A1E-F639046D0E35}" dt="2021-04-08T12:00:15.257" v="35" actId="1076"/>
          <ac:picMkLst>
            <pc:docMk/>
            <pc:sldMk cId="1963798644" sldId="289"/>
            <ac:picMk id="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7013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42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5985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143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9962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41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026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2448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041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5847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905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360DB1-ECD9-4A68-92A9-4B5947ECD9B3}" type="datetimeFigureOut">
              <a:rPr lang="sl-SI" smtClean="0"/>
              <a:t>13. 03. 2024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8BFA96E-4077-4362-9797-8210AD65D78B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219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ersonalitytest.net/ipip/ipipneo120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5C0382-0E84-48E9-8ED9-998E79C8C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5400" dirty="0"/>
              <a:t>OSEBNOST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8F87E-47CC-4E90-832E-98C791C7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86" y="3349238"/>
            <a:ext cx="4796827" cy="28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8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OSEBNOST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sz="2400" dirty="0"/>
              <a:t>Opredelitev:</a:t>
            </a:r>
          </a:p>
          <a:p>
            <a:pPr marL="0" indent="0">
              <a:buNone/>
            </a:pPr>
            <a:r>
              <a:rPr lang="sl-SI" sz="2400" dirty="0"/>
              <a:t>Osebnost je </a:t>
            </a:r>
            <a:r>
              <a:rPr lang="sl-SI" sz="2400" dirty="0">
                <a:solidFill>
                  <a:schemeClr val="accent6">
                    <a:lumMod val="50000"/>
                  </a:schemeClr>
                </a:solidFill>
              </a:rPr>
              <a:t>razmeroma trajna </a:t>
            </a:r>
            <a:r>
              <a:rPr lang="sl-SI" sz="2400" dirty="0"/>
              <a:t>in </a:t>
            </a:r>
            <a:r>
              <a:rPr lang="sl-SI" sz="2400" dirty="0">
                <a:solidFill>
                  <a:schemeClr val="accent2">
                    <a:lumMod val="50000"/>
                  </a:schemeClr>
                </a:solidFill>
              </a:rPr>
              <a:t>edinstvena</a:t>
            </a:r>
            <a:r>
              <a:rPr lang="sl-SI" sz="2400" dirty="0"/>
              <a:t> </a:t>
            </a:r>
            <a:r>
              <a:rPr lang="sl-SI" sz="2400" dirty="0">
                <a:solidFill>
                  <a:schemeClr val="accent1">
                    <a:lumMod val="75000"/>
                  </a:schemeClr>
                </a:solidFill>
              </a:rPr>
              <a:t>celota duševnih, vedenjskih in telesnih značilnosti</a:t>
            </a:r>
            <a:r>
              <a:rPr lang="sl-SI" sz="2400" dirty="0"/>
              <a:t>, po katerih se posameznik razlikuje od drugih ljudi.</a:t>
            </a:r>
          </a:p>
          <a:p>
            <a:pPr marL="0" indent="0">
              <a:buNone/>
            </a:pPr>
            <a:endParaRPr lang="sl-SI" sz="2400" dirty="0"/>
          </a:p>
          <a:p>
            <a:pPr marL="0" indent="0">
              <a:buNone/>
            </a:pPr>
            <a:r>
              <a:rPr lang="sl-SI" sz="2400" dirty="0">
                <a:solidFill>
                  <a:schemeClr val="accent6">
                    <a:lumMod val="50000"/>
                  </a:schemeClr>
                </a:solidFill>
              </a:rPr>
              <a:t>skozi čas ostajamo ista</a:t>
            </a:r>
          </a:p>
          <a:p>
            <a:pPr marL="0" indent="0">
              <a:buNone/>
            </a:pPr>
            <a:r>
              <a:rPr lang="sl-SI" sz="2400" dirty="0">
                <a:solidFill>
                  <a:schemeClr val="accent2">
                    <a:lumMod val="50000"/>
                  </a:schemeClr>
                </a:solidFill>
              </a:rPr>
              <a:t>neponovljiva</a:t>
            </a:r>
          </a:p>
          <a:p>
            <a:pPr marL="0" indent="0">
              <a:buNone/>
            </a:pPr>
            <a:r>
              <a:rPr lang="sl-SI" sz="2400" dirty="0">
                <a:solidFill>
                  <a:schemeClr val="accent1">
                    <a:lumMod val="75000"/>
                  </a:schemeClr>
                </a:solidFill>
              </a:rPr>
              <a:t>(psihofizična) celota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315" y="3690328"/>
            <a:ext cx="4360492" cy="29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Tipološke in dimenzionalne teorije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sz="2400" b="1" dirty="0"/>
              <a:t>tipološke</a:t>
            </a:r>
            <a:r>
              <a:rPr lang="sl-SI" sz="2400" dirty="0"/>
              <a:t> – vsak posameznik pripada določenemu osebnostnemu tipu, izraženost posamezne osebnostne lastnosti nas ne zanima</a:t>
            </a:r>
          </a:p>
          <a:p>
            <a:pPr lvl="1"/>
            <a:r>
              <a:rPr lang="sl-SI" sz="2000" dirty="0"/>
              <a:t>primer: Hipokrat-</a:t>
            </a:r>
            <a:r>
              <a:rPr lang="sl-SI" sz="2000" dirty="0" err="1"/>
              <a:t>Galenova</a:t>
            </a:r>
            <a:r>
              <a:rPr lang="sl-SI" sz="2000" dirty="0"/>
              <a:t> teorija, </a:t>
            </a:r>
            <a:r>
              <a:rPr lang="sl-SI" sz="2000" dirty="0" err="1"/>
              <a:t>Meyers-Briggs</a:t>
            </a:r>
            <a:r>
              <a:rPr lang="sl-SI" sz="2000" dirty="0"/>
              <a:t> </a:t>
            </a:r>
            <a:r>
              <a:rPr lang="sl-SI" sz="2000" dirty="0" err="1"/>
              <a:t>type</a:t>
            </a:r>
            <a:r>
              <a:rPr lang="sl-SI" sz="2000" dirty="0"/>
              <a:t> </a:t>
            </a:r>
            <a:r>
              <a:rPr lang="sl-SI" sz="2000" dirty="0" err="1"/>
              <a:t>indicator</a:t>
            </a:r>
            <a:endParaRPr lang="sl-SI" sz="2000" dirty="0"/>
          </a:p>
          <a:p>
            <a:pPr lvl="1"/>
            <a:endParaRPr lang="sl-SI" sz="2000" b="1" dirty="0"/>
          </a:p>
          <a:p>
            <a:pPr marL="365760" lvl="1" indent="0">
              <a:buNone/>
            </a:pPr>
            <a:endParaRPr lang="sl-SI" sz="2000" b="1" dirty="0"/>
          </a:p>
          <a:p>
            <a:pPr lvl="1"/>
            <a:endParaRPr lang="sl-SI" sz="2000" b="1" dirty="0"/>
          </a:p>
          <a:p>
            <a:r>
              <a:rPr lang="sl-SI" sz="2400" b="1" dirty="0"/>
              <a:t>dimenzionalne </a:t>
            </a:r>
            <a:r>
              <a:rPr lang="sl-SI" sz="2400" dirty="0"/>
              <a:t>– vsaka lastnost se razteza med dvema skrajnostima, zanima nas stopnja zastopanosti (omogoča primerjavo med posamezniki po isti osebnostni lastnosti)</a:t>
            </a:r>
          </a:p>
          <a:p>
            <a:pPr lvl="1"/>
            <a:r>
              <a:rPr lang="sl-SI" sz="2000" dirty="0"/>
              <a:t>primer: Teorija velikih 5 dimenzij osebnosti</a:t>
            </a:r>
          </a:p>
          <a:p>
            <a:pPr lvl="1"/>
            <a:endParaRPr lang="sl-SI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81" y="2546162"/>
            <a:ext cx="2913856" cy="19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9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44" y="2987874"/>
            <a:ext cx="2664296" cy="2657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l-SI" sz="3600" dirty="0"/>
              <a:t>Hipokrat-Galenova (tipološka)</a:t>
            </a:r>
            <a:br>
              <a:rPr lang="sl-SI" sz="3600" dirty="0"/>
            </a:br>
            <a:r>
              <a:rPr lang="sl-SI" sz="3600" dirty="0"/>
              <a:t>teorija osebnosti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1192" y="2273355"/>
            <a:ext cx="11029615" cy="3678303"/>
          </a:xfrm>
        </p:spPr>
        <p:txBody>
          <a:bodyPr>
            <a:normAutofit/>
          </a:bodyPr>
          <a:lstStyle/>
          <a:p>
            <a:r>
              <a:rPr lang="sl-SI" sz="2400" dirty="0"/>
              <a:t>grški zdravnik Hipokrat je skušal pojasniti razlike v lastnostih med ljudmi</a:t>
            </a:r>
          </a:p>
          <a:p>
            <a:r>
              <a:rPr lang="sl-SI" sz="2400" dirty="0"/>
              <a:t>štirje osnovni tipi temperamenta</a:t>
            </a:r>
          </a:p>
          <a:p>
            <a:r>
              <a:rPr lang="sl-SI" sz="2400" dirty="0"/>
              <a:t>temperamentum = pravo razmerje </a:t>
            </a:r>
          </a:p>
          <a:p>
            <a:pPr marL="0" indent="0">
              <a:buNone/>
            </a:pPr>
            <a:r>
              <a:rPr lang="sl-SI" sz="2400" dirty="0"/>
              <a:t>	telesnih sokov; „prava mera“</a:t>
            </a:r>
          </a:p>
          <a:p>
            <a:r>
              <a:rPr lang="sl-SI" sz="2400" dirty="0"/>
              <a:t>bolj kot so sokovi uravnoteženi, </a:t>
            </a:r>
          </a:p>
          <a:p>
            <a:pPr marL="0" indent="0">
              <a:buNone/>
            </a:pPr>
            <a:r>
              <a:rPr lang="sl-SI" sz="2400" dirty="0"/>
              <a:t>	bolj je uravnovešeno človekovo vedenje</a:t>
            </a:r>
          </a:p>
          <a:p>
            <a:r>
              <a:rPr lang="sl-SI" sz="2400" dirty="0"/>
              <a:t>v obdobju rimskega cesarstva je Galen dopolnil teorijo</a:t>
            </a:r>
          </a:p>
          <a:p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207540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Hipokrat-Galenova tipologija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5560" y="1988840"/>
          <a:ext cx="8153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telesni</a:t>
                      </a:r>
                      <a:r>
                        <a:rPr lang="sl-SI" baseline="0" dirty="0"/>
                        <a:t> sok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tip temperamenta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človekove</a:t>
                      </a:r>
                      <a:r>
                        <a:rPr lang="sl-SI" baseline="0" dirty="0"/>
                        <a:t> značilnosti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žolč</a:t>
                      </a:r>
                      <a:r>
                        <a:rPr lang="sl-SI" baseline="0" dirty="0"/>
                        <a:t> (gr. kholes)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kolerik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razdražljiv, nemiren,</a:t>
                      </a:r>
                      <a:r>
                        <a:rPr lang="sl-SI" baseline="0" dirty="0"/>
                        <a:t> prepirljiv, agresiven, dejaven, silovit, spremenljiv, ...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kri (gr. sanguis)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sangvinik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energičen, optimističen, topel,</a:t>
                      </a:r>
                      <a:r>
                        <a:rPr lang="sl-SI" baseline="0" dirty="0"/>
                        <a:t> prijeten, zgovoren, družaben, ...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sluz (gr. phlegma)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flegmatik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počasen, miren, hladnokrven, pasiven, previden, stabilen,</a:t>
                      </a:r>
                      <a:r>
                        <a:rPr lang="sl-SI" baseline="0" dirty="0"/>
                        <a:t> zanesljiv, ...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črni žolč ali vranični sok </a:t>
                      </a:r>
                    </a:p>
                    <a:p>
                      <a:r>
                        <a:rPr lang="sl-SI" dirty="0"/>
                        <a:t>(gr. melaina khole)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melanholik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pesimističen, tesnoben, tog,</a:t>
                      </a:r>
                      <a:r>
                        <a:rPr lang="sl-SI" baseline="0" dirty="0"/>
                        <a:t> zadržan, nedružaben, miren, ...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40216" y="5877272"/>
            <a:ext cx="216024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l-SI" dirty="0"/>
              <a:t>Sodobne raziskave?</a:t>
            </a:r>
          </a:p>
        </p:txBody>
      </p:sp>
    </p:spTree>
    <p:extLst>
      <p:ext uri="{BB962C8B-B14F-4D97-AF65-F5344CB8AC3E}">
        <p14:creationId xmlns:p14="http://schemas.microsoft.com/office/powerpoint/2010/main" val="405074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Tipologije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hitro, preprosto razvrščanje</a:t>
            </a:r>
          </a:p>
          <a:p>
            <a:r>
              <a:rPr lang="sl-SI" sz="2400" dirty="0"/>
              <a:t>celostna slika o človeku</a:t>
            </a:r>
          </a:p>
          <a:p>
            <a:r>
              <a:rPr lang="sl-SI" sz="2400" dirty="0"/>
              <a:t>zlahka primerjamo tipe (črno-beli opisi)</a:t>
            </a:r>
          </a:p>
          <a:p>
            <a:endParaRPr lang="sl-SI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ekstremov je v resnici malo</a:t>
            </a:r>
          </a:p>
          <a:p>
            <a:r>
              <a:rPr lang="sl-SI" sz="2400" dirty="0"/>
              <a:t>poenostavljajo</a:t>
            </a:r>
          </a:p>
          <a:p>
            <a:r>
              <a:rPr lang="sl-SI" sz="2400" dirty="0"/>
              <a:t>izstopajo samo močno izražene lastnosti</a:t>
            </a:r>
          </a:p>
          <a:p>
            <a:pPr marL="0" indent="0">
              <a:buNone/>
            </a:pPr>
            <a:endParaRPr lang="sl-SI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SLABOSTI</a:t>
            </a:r>
          </a:p>
        </p:txBody>
      </p:sp>
    </p:spTree>
    <p:extLst>
      <p:ext uri="{BB962C8B-B14F-4D97-AF65-F5344CB8AC3E}">
        <p14:creationId xmlns:p14="http://schemas.microsoft.com/office/powerpoint/2010/main" val="225472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2780929"/>
            <a:ext cx="5904656" cy="345721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Dimenzionalno pojmovanje osebnosti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/>
              <a:t>od enega pola k drugemu</a:t>
            </a:r>
          </a:p>
          <a:p>
            <a:r>
              <a:rPr lang="sl-SI" dirty="0"/>
              <a:t>določimo lahko stopnjo zastopanosti</a:t>
            </a:r>
          </a:p>
          <a:p>
            <a:r>
              <a:rPr lang="sl-SI" dirty="0"/>
              <a:t>primerjava med ljudmi</a:t>
            </a:r>
          </a:p>
        </p:txBody>
      </p:sp>
    </p:spTree>
    <p:extLst>
      <p:ext uri="{BB962C8B-B14F-4D97-AF65-F5344CB8AC3E}">
        <p14:creationId xmlns:p14="http://schemas.microsoft.com/office/powerpoint/2010/main" val="269249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C7A175-4E78-4638-A761-3098FEB8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Psihološki test (vprašalnik) osebnosti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6F20D80-A643-476A-894A-0A9E4D74A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https://personalitytest.net/ipip/ipipneo120.html</a:t>
            </a:r>
            <a:r>
              <a:rPr lang="sl-SI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7087B-1144-4CFF-89B6-00296FFA4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68" y="2180561"/>
            <a:ext cx="3515639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8C5458-1B1E-4D6C-AC39-006D0C3A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Velikih 5 dimenzij osebnosti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4F29F110-A1FA-4DD8-9309-0A8C3367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Leksična hipoteza</a:t>
            </a:r>
          </a:p>
          <a:p>
            <a:r>
              <a:rPr lang="sl-SI" dirty="0"/>
              <a:t>S statistično metodo pridobljene dimenzije:</a:t>
            </a:r>
          </a:p>
          <a:p>
            <a:pPr lvl="1"/>
            <a:r>
              <a:rPr lang="sl-SI" dirty="0" err="1"/>
              <a:t>Ekstravertnost</a:t>
            </a:r>
            <a:endParaRPr lang="sl-SI" dirty="0"/>
          </a:p>
          <a:p>
            <a:pPr lvl="1"/>
            <a:r>
              <a:rPr lang="sl-SI" dirty="0"/>
              <a:t>Vestnost</a:t>
            </a:r>
          </a:p>
          <a:p>
            <a:pPr lvl="1"/>
            <a:r>
              <a:rPr lang="sl-SI" dirty="0"/>
              <a:t>Čustvena stabilnost</a:t>
            </a:r>
          </a:p>
          <a:p>
            <a:pPr lvl="1"/>
            <a:r>
              <a:rPr lang="sl-SI" dirty="0"/>
              <a:t>Sprejemljivost</a:t>
            </a:r>
          </a:p>
          <a:p>
            <a:pPr lvl="1"/>
            <a:r>
              <a:rPr lang="sl-SI" dirty="0"/>
              <a:t>Odprtost</a:t>
            </a:r>
          </a:p>
          <a:p>
            <a:pPr marL="324000" lvl="1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8409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10F079-A3DD-4DE1-B427-AC377B20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Ekstravertnost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FC1A5E8-503D-4501-B511-AAECC7FF2A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l-SI" dirty="0"/>
          </a:p>
          <a:p>
            <a:pPr marL="0" indent="0">
              <a:buNone/>
            </a:pPr>
            <a:r>
              <a:rPr lang="sl-SI" b="1" dirty="0"/>
              <a:t>Značilnosti </a:t>
            </a:r>
            <a:r>
              <a:rPr lang="sl-SI" b="1" dirty="0" err="1"/>
              <a:t>ekstravertnih</a:t>
            </a:r>
            <a:r>
              <a:rPr lang="sl-SI" b="1" dirty="0"/>
              <a:t> ljudi: </a:t>
            </a:r>
            <a:r>
              <a:rPr lang="sl-SI" dirty="0"/>
              <a:t>zgovornost, toplina, energičnost, glasnost, aktivnost, družabnost, dominantnost, živahnost, optimističnost, veselost, vihravost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b="1" dirty="0"/>
              <a:t>Značilnosti introvertnih ljudi:</a:t>
            </a:r>
            <a:r>
              <a:rPr lang="sl-SI" dirty="0"/>
              <a:t> zadržanost, hladnost, odmaknjenost, uživanje v samoti, resnost, treznost, kritičnost, pesimističnost, zanesljivost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2186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9C7DE6-00FC-45B0-B9AD-A944CD85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Sprejemljivost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7E3852C-13A1-4781-9BCD-2B72F0086C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r>
              <a:rPr lang="sl-SI" b="1" dirty="0"/>
              <a:t>Značilnosti sprejemljivih ljudi</a:t>
            </a:r>
            <a:r>
              <a:rPr lang="sl-SI" dirty="0"/>
              <a:t>: </a:t>
            </a:r>
            <a:r>
              <a:rPr lang="sl-SI" dirty="0" err="1"/>
              <a:t>sodelovalnost</a:t>
            </a:r>
            <a:r>
              <a:rPr lang="sl-SI" dirty="0"/>
              <a:t>, ljubeznivost, </a:t>
            </a:r>
            <a:r>
              <a:rPr lang="sl-SI" dirty="0" err="1"/>
              <a:t>altruističnost</a:t>
            </a:r>
            <a:r>
              <a:rPr lang="sl-SI" dirty="0"/>
              <a:t>, ustrežljivost, skromnost, naklonjenost, zaupljivost, moralnost, blagost</a:t>
            </a:r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r>
              <a:rPr lang="sl-SI" b="1" dirty="0"/>
              <a:t>Značilnosti nesprejemljivih ljudi:</a:t>
            </a:r>
            <a:r>
              <a:rPr lang="sl-SI" dirty="0"/>
              <a:t> tekmovalnost, egocentričnost, sumničavost, nezaupljivost, grobost, </a:t>
            </a:r>
            <a:r>
              <a:rPr lang="sl-SI" dirty="0" err="1"/>
              <a:t>nesodelovalnost</a:t>
            </a:r>
            <a:r>
              <a:rPr lang="sl-SI" dirty="0"/>
              <a:t>, odrezavost, neprijaznost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1388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13" y="875636"/>
            <a:ext cx="4716016" cy="3144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SOCIALNO ZAZNAVANJE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l-SI" sz="2400" dirty="0"/>
          </a:p>
          <a:p>
            <a:pPr marL="0" indent="0">
              <a:buNone/>
            </a:pPr>
            <a:endParaRPr lang="sl-SI" sz="2400" dirty="0"/>
          </a:p>
          <a:p>
            <a:pPr marL="0" indent="0">
              <a:buNone/>
            </a:pPr>
            <a:endParaRPr lang="sl-SI" sz="2400" dirty="0"/>
          </a:p>
          <a:p>
            <a:pPr marL="0" indent="0">
              <a:buNone/>
            </a:pPr>
            <a:endParaRPr lang="sl-SI" sz="2400" dirty="0"/>
          </a:p>
          <a:p>
            <a:pPr marL="0" indent="0">
              <a:buNone/>
            </a:pPr>
            <a:r>
              <a:rPr lang="sl-SI" sz="2400" dirty="0"/>
              <a:t>Opredelitev</a:t>
            </a:r>
            <a:r>
              <a:rPr lang="sl-SI" dirty="0"/>
              <a:t>:</a:t>
            </a:r>
          </a:p>
          <a:p>
            <a:pPr marL="0" indent="0">
              <a:buNone/>
            </a:pPr>
            <a:r>
              <a:rPr lang="sl-SI" sz="2800" dirty="0"/>
              <a:t>Socialno zaznavanje je proces zaznavanja in presojanja drugih ljudi, samih sebe, socialnih odnosov in socialnih situacij. </a:t>
            </a:r>
          </a:p>
        </p:txBody>
      </p:sp>
    </p:spTree>
    <p:extLst>
      <p:ext uri="{BB962C8B-B14F-4D97-AF65-F5344CB8AC3E}">
        <p14:creationId xmlns:p14="http://schemas.microsoft.com/office/powerpoint/2010/main" val="711390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4B9359-E393-4E88-AB36-8CCC304B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Vestnost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19B662E-407A-427C-805C-DEE18BD2B4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r>
              <a:rPr lang="sl-SI" b="1" dirty="0"/>
              <a:t>Značilnosti vestnih ljudi</a:t>
            </a:r>
            <a:r>
              <a:rPr lang="sl-SI" dirty="0"/>
              <a:t>: zanesljivost, storilnost, samonadzor (kontrola impulzov), samodisciplina, odgovornost, urejenost, učinkovitost, organiziranost, natančnost, točnost, redoljubnost, konvencionalnost, preudarnost, ...</a:t>
            </a:r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r>
              <a:rPr lang="sl-SI" b="1" dirty="0"/>
              <a:t>Značilnosti nevestnih ljudi</a:t>
            </a:r>
            <a:r>
              <a:rPr lang="sl-SI" dirty="0"/>
              <a:t>: brezbrižnost, nezanesljivost, neurejenost, nemarnost, neodločnost, ležernost, odlaganje dolžnosti, popuščanje impulzom, nezaupanje vase, ...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7616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B46D3E-58B1-431C-A006-DC1ECB8B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Čustvena stabilnost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6BC978D-3AAC-403C-A8EC-9055D3511F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r>
              <a:rPr lang="sl-SI" b="1" dirty="0"/>
              <a:t>Značilnosti čustveno stabilnih ljudi:</a:t>
            </a:r>
            <a:r>
              <a:rPr lang="sl-SI" dirty="0"/>
              <a:t> mirnost, sproščenost, zadovoljstvo, kontrola čustev, gotovost, odpornost na stres, visoka </a:t>
            </a:r>
            <a:r>
              <a:rPr lang="sl-SI" dirty="0" err="1"/>
              <a:t>frustracijska</a:t>
            </a:r>
            <a:r>
              <a:rPr lang="sl-SI" dirty="0"/>
              <a:t> toleranca</a:t>
            </a:r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r>
              <a:rPr lang="sl-SI" b="1" dirty="0"/>
              <a:t>Značilnosti čustveno nestabilnih oz. </a:t>
            </a:r>
            <a:r>
              <a:rPr lang="sl-SI" b="1" dirty="0" err="1"/>
              <a:t>nevroticističnih</a:t>
            </a:r>
            <a:r>
              <a:rPr lang="sl-SI" b="1" dirty="0"/>
              <a:t> ljudi</a:t>
            </a:r>
            <a:r>
              <a:rPr lang="sl-SI" dirty="0"/>
              <a:t>: napetost, tesnobnost, zavrtost, ranljivost, zaskrbljenost, preobčutljivost na stres, iskanje podpore, iskanje potrditve, doživljanje krivde, nizka </a:t>
            </a:r>
            <a:r>
              <a:rPr lang="sl-SI" dirty="0" err="1"/>
              <a:t>frustracijska</a:t>
            </a:r>
            <a:r>
              <a:rPr lang="sl-SI" dirty="0"/>
              <a:t> toleranca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9807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8CECD8E-3AF1-410E-9DFF-9C7EEBA8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Odprtost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744932C-BF81-4C7B-B079-88D850333C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r>
              <a:rPr lang="sl-SI" b="1" dirty="0"/>
              <a:t>Značilnosti odprtih ljudi: </a:t>
            </a:r>
            <a:r>
              <a:rPr lang="sl-SI" dirty="0"/>
              <a:t>radovednost, razgledanost, </a:t>
            </a:r>
            <a:r>
              <a:rPr lang="sl-SI" dirty="0" err="1"/>
              <a:t>pustolovskost</a:t>
            </a:r>
            <a:r>
              <a:rPr lang="sl-SI" dirty="0"/>
              <a:t>, ustvarjalnost, domiselnost, zanimanje, intelektualna aktivnost, razpravljanje, sprejemanje razlik in sprememb </a:t>
            </a:r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r>
              <a:rPr lang="sl-SI" b="1" dirty="0"/>
              <a:t>Značilnosti ljudi, ki so manj odprti:</a:t>
            </a:r>
            <a:r>
              <a:rPr lang="sl-SI" dirty="0"/>
              <a:t> pomanjkanje domišljije, vztrajanje pri rutini, tradiciji, konformizem, praktičnost, manj zanimanja za informacije, novosti, znanje in kulturo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3966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SAMOPODOBA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40" y="777023"/>
            <a:ext cx="4680520" cy="28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9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Opredelitev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l-SI" sz="2400" dirty="0"/>
              <a:t>= celota predstav, stališč in sodb o samem sebi.</a:t>
            </a:r>
          </a:p>
          <a:p>
            <a:pPr marL="0" indent="0">
              <a:buNone/>
            </a:pPr>
            <a:r>
              <a:rPr lang="sl-SI" sz="2400" dirty="0"/>
              <a:t>Kako doživljamo sebe?</a:t>
            </a:r>
          </a:p>
          <a:p>
            <a:pPr marL="0" indent="0">
              <a:buNone/>
            </a:pPr>
            <a:endParaRPr lang="sl-SI" sz="2400" dirty="0"/>
          </a:p>
          <a:p>
            <a:pPr marL="0" indent="0">
              <a:buNone/>
            </a:pPr>
            <a:r>
              <a:rPr lang="sl-SI" sz="2400" dirty="0"/>
              <a:t>Ključna področja samopodobe:</a:t>
            </a:r>
          </a:p>
          <a:p>
            <a:r>
              <a:rPr lang="sl-SI" sz="2400" dirty="0"/>
              <a:t>šolska</a:t>
            </a:r>
          </a:p>
          <a:p>
            <a:r>
              <a:rPr lang="sl-SI" sz="2400" dirty="0"/>
              <a:t>telesna</a:t>
            </a:r>
          </a:p>
          <a:p>
            <a:r>
              <a:rPr lang="sl-SI" sz="2400" dirty="0"/>
              <a:t>socialna</a:t>
            </a:r>
          </a:p>
          <a:p>
            <a:r>
              <a:rPr lang="sl-SI" sz="2400" dirty="0"/>
              <a:t>čustvena</a:t>
            </a:r>
          </a:p>
        </p:txBody>
      </p:sp>
    </p:spTree>
    <p:extLst>
      <p:ext uri="{BB962C8B-B14F-4D97-AF65-F5344CB8AC3E}">
        <p14:creationId xmlns:p14="http://schemas.microsoft.com/office/powerpoint/2010/main" val="2456526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Ustrezna samopodoba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Zakaj je pomembna?</a:t>
            </a:r>
          </a:p>
          <a:p>
            <a:r>
              <a:rPr lang="sl-SI" sz="2400" dirty="0"/>
              <a:t>ker na podlagi samopodobe uravnavamo in usmerjamo svoje delovanje</a:t>
            </a:r>
          </a:p>
          <a:p>
            <a:r>
              <a:rPr lang="sl-SI" sz="2400" dirty="0"/>
              <a:t>ker želimo ohranjati pozitivno samopodobo (spomnite se OM)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Kakšna pa je?</a:t>
            </a:r>
          </a:p>
          <a:p>
            <a:r>
              <a:rPr lang="sl-SI" sz="2400" dirty="0"/>
              <a:t>realna; pozitivna, ampak ne domišljava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3429000"/>
            <a:ext cx="228600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1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Človek s pozitivno samopodobo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konstruktivno spoprijemanje z duševnimi obremenitvami</a:t>
            </a:r>
          </a:p>
          <a:p>
            <a:r>
              <a:rPr lang="sl-SI" sz="2400" dirty="0"/>
              <a:t>boljši medosebni odnosi, sodelovalnost</a:t>
            </a:r>
          </a:p>
          <a:p>
            <a:r>
              <a:rPr lang="sl-SI" sz="2400" dirty="0"/>
              <a:t>sočutnost</a:t>
            </a:r>
          </a:p>
          <a:p>
            <a:r>
              <a:rPr lang="sl-SI" sz="2400" dirty="0"/>
              <a:t>neodvisnost (ne potrebuje nenehnega odobravanja)</a:t>
            </a:r>
          </a:p>
          <a:p>
            <a:r>
              <a:rPr lang="sl-SI" sz="2400" dirty="0"/>
              <a:t>odgovornost</a:t>
            </a:r>
          </a:p>
          <a:p>
            <a:r>
              <a:rPr lang="sl-SI" sz="2400" dirty="0"/>
              <a:t>pogum in radovednost</a:t>
            </a:r>
          </a:p>
          <a:p>
            <a:r>
              <a:rPr lang="sl-SI" sz="2400" dirty="0"/>
              <a:t>visoki, a dosegljivi cilji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957" y="2876491"/>
            <a:ext cx="3908850" cy="33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1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3600" dirty="0"/>
              <a:t>Kaj vpliva na oblikovanje samopodobe?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lastne izkušnje s samim sabo</a:t>
            </a:r>
          </a:p>
          <a:p>
            <a:r>
              <a:rPr lang="sl-SI" sz="2400" dirty="0"/>
              <a:t>odnosi z drugimi ljudmi</a:t>
            </a:r>
          </a:p>
          <a:p>
            <a:r>
              <a:rPr lang="sl-SI" sz="2400" dirty="0"/>
              <a:t>kako nas drugi vrednotijo:</a:t>
            </a:r>
          </a:p>
          <a:p>
            <a:pPr lvl="1"/>
            <a:r>
              <a:rPr lang="sl-SI" sz="2000" dirty="0"/>
              <a:t>besedno: odzivi, komentarji, povratne informacije</a:t>
            </a:r>
          </a:p>
          <a:p>
            <a:pPr lvl="1"/>
            <a:r>
              <a:rPr lang="sl-SI" sz="2000" dirty="0"/>
              <a:t>nebesedno: pozornost, pogovarjanje, druženje, sprejemanje, zaupanje</a:t>
            </a:r>
          </a:p>
          <a:p>
            <a:pPr lvl="1"/>
            <a:r>
              <a:rPr lang="sl-SI" sz="2000" dirty="0"/>
              <a:t>kateri ljudje?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62" y="1977407"/>
            <a:ext cx="495759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5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Dejavniki socialnega zaznavanja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/>
              <a:t>količina in vrsta informacij o drugih</a:t>
            </a:r>
          </a:p>
          <a:p>
            <a:r>
              <a:rPr lang="sl-SI" dirty="0"/>
              <a:t>naša čustva, razpoloženja, pričakovanja, vrednote</a:t>
            </a:r>
          </a:p>
          <a:p>
            <a:r>
              <a:rPr lang="sl-SI" dirty="0"/>
              <a:t>družbene norme</a:t>
            </a:r>
          </a:p>
          <a:p>
            <a:endParaRPr lang="sl-SI" dirty="0"/>
          </a:p>
          <a:p>
            <a:pPr marL="0" indent="0">
              <a:buNone/>
            </a:pPr>
            <a:r>
              <a:rPr lang="sl-SI" dirty="0"/>
              <a:t>... vendar pa niso vse informacije enako pomembne.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06" y="3422187"/>
            <a:ext cx="3255546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9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Prvi vtis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8027" y="1209056"/>
            <a:ext cx="11029615" cy="3678303"/>
          </a:xfrm>
        </p:spPr>
        <p:txBody>
          <a:bodyPr>
            <a:normAutofit/>
          </a:bodyPr>
          <a:lstStyle/>
          <a:p>
            <a:r>
              <a:rPr lang="sl-SI" sz="2000" dirty="0"/>
              <a:t>prvo srečanje ali prve informacije o osebi</a:t>
            </a:r>
          </a:p>
          <a:p>
            <a:r>
              <a:rPr lang="sl-SI" sz="2000" dirty="0"/>
              <a:t>ohrani se in vpliva na zaznavanje in presojanje ob ponovnih srečanjih ali novih informacijah</a:t>
            </a:r>
          </a:p>
          <a:p>
            <a:r>
              <a:rPr lang="sl-SI" sz="2000" dirty="0"/>
              <a:t>tudi, ko mu nove informacije nasprotujejo, prvega vtisa običajno ne spremenimo (razen veliko prepričljivih info)</a:t>
            </a:r>
          </a:p>
          <a:p>
            <a:r>
              <a:rPr lang="sl-SI" sz="2000" dirty="0"/>
              <a:t>pomembnost zunanjega videza (pripisovanje ostalih lastnosti)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4365104"/>
            <a:ext cx="2929880" cy="192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4177977"/>
            <a:ext cx="3165359" cy="21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Halo učinek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Opredelitev:</a:t>
            </a:r>
          </a:p>
          <a:p>
            <a:pPr marL="0" indent="0">
              <a:buNone/>
            </a:pPr>
            <a:r>
              <a:rPr lang="sl-SI" dirty="0"/>
              <a:t>Na temelju poznavanja ene lastnosti ocenjujemo tudi druge lastnosti oz. osebnost v celoti.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Kdaj je najmočnejši?</a:t>
            </a:r>
          </a:p>
          <a:p>
            <a:pPr>
              <a:buFontTx/>
              <a:buChar char="-"/>
            </a:pPr>
            <a:r>
              <a:rPr lang="sl-SI" dirty="0"/>
              <a:t>kadar ‚ocenjevalec‘ malo ve o osebi</a:t>
            </a:r>
          </a:p>
          <a:p>
            <a:pPr>
              <a:buFontTx/>
              <a:buChar char="-"/>
            </a:pPr>
            <a:r>
              <a:rPr lang="sl-SI" dirty="0"/>
              <a:t>kadar presoja o moralnih lastnostih</a:t>
            </a:r>
          </a:p>
        </p:txBody>
      </p:sp>
    </p:spTree>
    <p:extLst>
      <p:ext uri="{BB962C8B-B14F-4D97-AF65-F5344CB8AC3E}">
        <p14:creationId xmlns:p14="http://schemas.microsoft.com/office/powerpoint/2010/main" val="345355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Halo učinek: raziskave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E. L. Thorndike</a:t>
            </a:r>
          </a:p>
          <a:p>
            <a:pPr marL="0" indent="0">
              <a:buNone/>
            </a:pPr>
            <a:r>
              <a:rPr lang="sl-SI" sz="2000" dirty="0"/>
              <a:t>prijaznost, radodarnost </a:t>
            </a:r>
            <a:r>
              <a:rPr lang="sl-SI" sz="2000" dirty="0">
                <a:sym typeface="Wingdings" panose="05000000000000000000" pitchFamily="2" charset="2"/>
              </a:rPr>
              <a:t> oseba v celoti dobra</a:t>
            </a:r>
          </a:p>
          <a:p>
            <a:pPr marL="0" indent="0">
              <a:buNone/>
            </a:pPr>
            <a:r>
              <a:rPr lang="sl-SI" sz="2000" dirty="0">
                <a:sym typeface="Wingdings" panose="05000000000000000000" pitchFamily="2" charset="2"/>
              </a:rPr>
              <a:t>krutost  oseba v celoti slaba</a:t>
            </a:r>
          </a:p>
          <a:p>
            <a:pPr marL="0" indent="0">
              <a:buNone/>
            </a:pPr>
            <a:endParaRPr lang="sl-SI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l-SI" dirty="0">
                <a:sym typeface="Wingdings" panose="05000000000000000000" pitchFamily="2" charset="2"/>
              </a:rPr>
              <a:t>S. Asch</a:t>
            </a:r>
          </a:p>
          <a:p>
            <a:pPr marL="0" indent="0">
              <a:buNone/>
            </a:pPr>
            <a:r>
              <a:rPr lang="sl-SI" sz="2400" dirty="0">
                <a:sym typeface="Wingdings" panose="05000000000000000000" pitchFamily="2" charset="2"/>
              </a:rPr>
              <a:t>središčne lastnosti (npr. topla – hladna)</a:t>
            </a:r>
          </a:p>
          <a:p>
            <a:pPr marL="0" indent="0">
              <a:buNone/>
            </a:pPr>
            <a:r>
              <a:rPr lang="sl-SI" sz="2400" dirty="0">
                <a:sym typeface="Wingdings" panose="05000000000000000000" pitchFamily="2" charset="2"/>
              </a:rPr>
              <a:t>obrobne lastnosti (vljudna – osorna)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14" y="2091953"/>
            <a:ext cx="3059832" cy="1927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14" y="4509120"/>
            <a:ext cx="3087608" cy="16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4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Napaka simpatije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1394" y="14637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Opredelitev:</a:t>
            </a:r>
          </a:p>
          <a:p>
            <a:pPr marL="0" indent="0">
              <a:buNone/>
            </a:pPr>
            <a:r>
              <a:rPr lang="sl-SI" dirty="0"/>
              <a:t>Napako simpatije naredimo takrat, ko nekoga presojamo bolj pozitivno izključno zato, ker nam je simpatičen (ali bolj negativno, ker nam je antipatičen).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Napake ljudi, ki so nam všeč, </a:t>
            </a:r>
          </a:p>
          <a:p>
            <a:pPr marL="0" indent="0">
              <a:buNone/>
            </a:pPr>
            <a:r>
              <a:rPr lang="sl-SI" dirty="0"/>
              <a:t>lažje spregledamo.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54" y="3054318"/>
            <a:ext cx="4713055" cy="3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Vzajemnost socialnega zaznavanja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naše presoje vplivajo na naše vedenje</a:t>
            </a:r>
          </a:p>
          <a:p>
            <a:r>
              <a:rPr lang="sl-SI" sz="2400" dirty="0"/>
              <a:t>z vedenjem vplivamo tudi na druge</a:t>
            </a:r>
          </a:p>
          <a:p>
            <a:r>
              <a:rPr lang="sl-SI" sz="2400" dirty="0"/>
              <a:t>učinek pričakovanja</a:t>
            </a:r>
          </a:p>
          <a:p>
            <a:endParaRPr lang="sl-SI" sz="2400" dirty="0"/>
          </a:p>
          <a:p>
            <a:pPr marL="0" indent="0">
              <a:buNone/>
            </a:pPr>
            <a:r>
              <a:rPr lang="sl-SI" sz="2800" dirty="0"/>
              <a:t>Posledice napak:</a:t>
            </a:r>
          </a:p>
          <a:p>
            <a:pPr>
              <a:buFontTx/>
              <a:buChar char="-"/>
            </a:pPr>
            <a:r>
              <a:rPr lang="sl-SI" sz="2400" dirty="0"/>
              <a:t>za nas – neustrezno slaba samopodoba, nezadovoljstvo s sabo, precenjevanje sebe</a:t>
            </a:r>
          </a:p>
          <a:p>
            <a:pPr>
              <a:buFontTx/>
              <a:buChar char="-"/>
            </a:pPr>
            <a:r>
              <a:rPr lang="sl-SI" sz="2400" dirty="0"/>
              <a:t>za druge – pretirano zaupljivi, neutemeljeno sovražni</a:t>
            </a:r>
          </a:p>
        </p:txBody>
      </p:sp>
    </p:spTree>
    <p:extLst>
      <p:ext uri="{BB962C8B-B14F-4D97-AF65-F5344CB8AC3E}">
        <p14:creationId xmlns:p14="http://schemas.microsoft.com/office/powerpoint/2010/main" val="45365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F76B18-185C-448D-A491-E1DF692A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Preučevanje osebnosti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3DCA40-4E1A-4D00-B60C-8A1F77F0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Ker je, tudi zaradi nagnjenosti k napakam socialnega zaznavanja (prvi vtis, halo učinek, idr.), osebnost nemogoče presojati brez ustreznega znanstvenega pristopa.</a:t>
            </a:r>
          </a:p>
          <a:p>
            <a:r>
              <a:rPr lang="sl-SI" dirty="0"/>
              <a:t>poznavanje osebnosti povezano z mnogimi drugimi spoznanji </a:t>
            </a:r>
            <a:r>
              <a:rPr lang="sl-SI" dirty="0">
                <a:sym typeface="Wingdings" panose="05000000000000000000" pitchFamily="2" charset="2"/>
              </a:rPr>
              <a:t> mora biti zanesljivo in uporabno</a:t>
            </a:r>
          </a:p>
          <a:p>
            <a:r>
              <a:rPr lang="sl-SI" dirty="0">
                <a:sym typeface="Wingdings" panose="05000000000000000000" pitchFamily="2" charset="2"/>
              </a:rPr>
              <a:t>prvi korak je opredelitev (razmeroma trajna...)</a:t>
            </a:r>
          </a:p>
          <a:p>
            <a:r>
              <a:rPr lang="sl-SI" dirty="0">
                <a:sym typeface="Wingdings" panose="05000000000000000000" pitchFamily="2" charset="2"/>
              </a:rPr>
              <a:t>korak naprej so </a:t>
            </a:r>
            <a:r>
              <a:rPr lang="sl-SI" b="1" dirty="0">
                <a:sym typeface="Wingdings" panose="05000000000000000000" pitchFamily="2" charset="2"/>
              </a:rPr>
              <a:t>sistematično povezana spoznanja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3013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ljeno">
  <a:themeElements>
    <a:clrScheme name="Deljen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eljen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ljen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TM03457464[[fn=Deljeno]]</Template>
  <TotalTime>89</TotalTime>
  <Words>1047</Words>
  <Application>Microsoft Office PowerPoint</Application>
  <PresentationFormat>Širokozaslonsko</PresentationFormat>
  <Paragraphs>174</Paragraphs>
  <Slides>27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27</vt:i4>
      </vt:variant>
    </vt:vector>
  </HeadingPairs>
  <TitlesOfParts>
    <vt:vector size="31" baseType="lpstr">
      <vt:lpstr>Gill Sans MT</vt:lpstr>
      <vt:lpstr>Wingdings</vt:lpstr>
      <vt:lpstr>Wingdings 2</vt:lpstr>
      <vt:lpstr>Deljeno</vt:lpstr>
      <vt:lpstr>OSEBNOST</vt:lpstr>
      <vt:lpstr>SOCIALNO ZAZNAVANJE</vt:lpstr>
      <vt:lpstr>Dejavniki socialnega zaznavanja</vt:lpstr>
      <vt:lpstr>Prvi vtis</vt:lpstr>
      <vt:lpstr>Halo učinek</vt:lpstr>
      <vt:lpstr>Halo učinek: raziskave</vt:lpstr>
      <vt:lpstr>Napaka simpatije</vt:lpstr>
      <vt:lpstr>Vzajemnost socialnega zaznavanja</vt:lpstr>
      <vt:lpstr>Preučevanje osebnosti</vt:lpstr>
      <vt:lpstr>OSEBNOST</vt:lpstr>
      <vt:lpstr>Tipološke in dimenzionalne teorije</vt:lpstr>
      <vt:lpstr>Hipokrat-Galenova (tipološka) teorija osebnosti</vt:lpstr>
      <vt:lpstr>Hipokrat-Galenova tipologija</vt:lpstr>
      <vt:lpstr>Tipologije</vt:lpstr>
      <vt:lpstr>Dimenzionalno pojmovanje osebnosti</vt:lpstr>
      <vt:lpstr>Psihološki test (vprašalnik) osebnosti</vt:lpstr>
      <vt:lpstr>Velikih 5 dimenzij osebnosti</vt:lpstr>
      <vt:lpstr>Ekstravertnost</vt:lpstr>
      <vt:lpstr>Sprejemljivost</vt:lpstr>
      <vt:lpstr>Vestnost</vt:lpstr>
      <vt:lpstr>Čustvena stabilnost</vt:lpstr>
      <vt:lpstr>Odprtost</vt:lpstr>
      <vt:lpstr>SAMOPODOBA</vt:lpstr>
      <vt:lpstr>Opredelitev</vt:lpstr>
      <vt:lpstr>Ustrezna samopodoba</vt:lpstr>
      <vt:lpstr>Človek s pozitivno samopodobo</vt:lpstr>
      <vt:lpstr>Kaj vpliva na oblikovanje samopodobe?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OSEBNOST</dc:title>
  <dc:creator>Sanja</dc:creator>
  <cp:lastModifiedBy>Sanja Ćorič</cp:lastModifiedBy>
  <cp:revision>10</cp:revision>
  <dcterms:created xsi:type="dcterms:W3CDTF">2020-02-04T20:59:06Z</dcterms:created>
  <dcterms:modified xsi:type="dcterms:W3CDTF">2024-03-13T07:09:13Z</dcterms:modified>
</cp:coreProperties>
</file>