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57" r:id="rId3"/>
    <p:sldId id="258" r:id="rId4"/>
    <p:sldId id="260" r:id="rId5"/>
    <p:sldId id="262" r:id="rId6"/>
    <p:sldId id="263" r:id="rId7"/>
    <p:sldId id="267" r:id="rId8"/>
    <p:sldId id="268" r:id="rId9"/>
    <p:sldId id="269" r:id="rId10"/>
    <p:sldId id="270" r:id="rId11"/>
    <p:sldId id="271" r:id="rId12"/>
    <p:sldId id="272" r:id="rId13"/>
    <p:sldId id="273" r:id="rId14"/>
    <p:sldId id="274" r:id="rId15"/>
    <p:sldId id="278" r:id="rId16"/>
    <p:sldId id="276" r:id="rId17"/>
    <p:sldId id="27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0C948D-49B0-41C9-A10C-8FCE98DA0515}" type="datetimeFigureOut">
              <a:rPr lang="en-US" smtClean="0"/>
              <a:t>3/15/2024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ABAE1C-3925-4BEC-9449-B05F44505623}" type="slidenum">
              <a:rPr lang="en-US" smtClean="0"/>
              <a:t>‹#›</a:t>
            </a:fld>
            <a:endParaRPr lang="en-US"/>
          </a:p>
        </p:txBody>
      </p:sp>
    </p:spTree>
    <p:extLst>
      <p:ext uri="{BB962C8B-B14F-4D97-AF65-F5344CB8AC3E}">
        <p14:creationId xmlns:p14="http://schemas.microsoft.com/office/powerpoint/2010/main" val="3450813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3/15/2024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3/15/2024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17" name="Rectangle 16"/>
          <p:cNvSpPr/>
          <p:nvPr/>
        </p:nvSpPr>
        <p:spPr>
          <a:xfrm rot="19676626">
            <a:off x="-1481297" y="1317461"/>
            <a:ext cx="8951892" cy="3971539"/>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698164" y="61075"/>
            <a:ext cx="3525780" cy="1080905"/>
          </a:xfrm>
        </p:spPr>
        <p:txBody>
          <a:bodyPr>
            <a:normAutofit/>
          </a:bodyPr>
          <a:lstStyle/>
          <a:p>
            <a:r>
              <a:rPr lang="en-US" sz="4000"/>
              <a:t>Group ace</a:t>
            </a:r>
            <a:endParaRPr lang="en-US" sz="4000" dirty="0"/>
          </a:p>
        </p:txBody>
      </p:sp>
      <p:sp>
        <p:nvSpPr>
          <p:cNvPr id="3" name="Subtitle 2"/>
          <p:cNvSpPr>
            <a:spLocks noGrp="1"/>
          </p:cNvSpPr>
          <p:nvPr>
            <p:ph type="subTitle" idx="1"/>
          </p:nvPr>
        </p:nvSpPr>
        <p:spPr>
          <a:xfrm>
            <a:off x="2525743" y="1294268"/>
            <a:ext cx="8791575" cy="1655762"/>
          </a:xfrm>
          <a:noFill/>
        </p:spPr>
        <p:txBody>
          <a:bodyPr>
            <a:noAutofit/>
          </a:bodyPr>
          <a:lstStyle/>
          <a:p>
            <a:r>
              <a:rPr lang="en-US"/>
              <a:t>Ismael kipkoech</a:t>
            </a:r>
          </a:p>
          <a:p>
            <a:r>
              <a:rPr lang="en-US"/>
              <a:t>Samira mohammed</a:t>
            </a:r>
          </a:p>
          <a:p>
            <a:r>
              <a:rPr lang="en-US"/>
              <a:t>Philip mwasi</a:t>
            </a:r>
          </a:p>
          <a:p>
            <a:r>
              <a:rPr lang="en-US"/>
              <a:t>Violet momanyi</a:t>
            </a:r>
          </a:p>
          <a:p>
            <a:r>
              <a:rPr lang="en-US"/>
              <a:t>Fredrick ndenga</a:t>
            </a:r>
            <a:endParaRPr lang="en-US" dirty="0"/>
          </a:p>
        </p:txBody>
      </p:sp>
      <p:grpSp>
        <p:nvGrpSpPr>
          <p:cNvPr id="16" name="Group 15"/>
          <p:cNvGrpSpPr/>
          <p:nvPr/>
        </p:nvGrpSpPr>
        <p:grpSpPr>
          <a:xfrm>
            <a:off x="6537897" y="-221382"/>
            <a:ext cx="7791398" cy="3390557"/>
            <a:chOff x="6894032" y="-488717"/>
            <a:chExt cx="7791398" cy="3378759"/>
          </a:xfrm>
          <a:blipFill dpi="0" rotWithShape="1">
            <a:blip r:embed="rId3"/>
            <a:srcRect/>
            <a:tile tx="-419100" ty="-374650" sx="50000" sy="62000" flip="none" algn="tl"/>
          </a:blipFill>
        </p:grpSpPr>
        <p:sp>
          <p:nvSpPr>
            <p:cNvPr id="9" name="Rectangle 8"/>
            <p:cNvSpPr/>
            <p:nvPr/>
          </p:nvSpPr>
          <p:spPr>
            <a:xfrm rot="19672615">
              <a:off x="6945756" y="855633"/>
              <a:ext cx="6456217" cy="14667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19672615">
              <a:off x="6894032" y="-488717"/>
              <a:ext cx="6023954" cy="114775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19672615">
              <a:off x="8661476" y="1742283"/>
              <a:ext cx="6023954" cy="114775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58093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0-#ppt_w/2"/>
                                          </p:val>
                                        </p:tav>
                                        <p:tav tm="100000">
                                          <p:val>
                                            <p:strVal val="#ppt_x"/>
                                          </p:val>
                                        </p:tav>
                                      </p:tavLst>
                                    </p:anim>
                                    <p:anim calcmode="lin" valueType="num">
                                      <p:cBhvr additive="base">
                                        <p:cTn id="13"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0711057-A2BE-4281-BDC7-0CC20E784283}"/>
              </a:ext>
            </a:extLst>
          </p:cNvPr>
          <p:cNvSpPr/>
          <p:nvPr/>
        </p:nvSpPr>
        <p:spPr>
          <a:xfrm>
            <a:off x="232229" y="1541939"/>
            <a:ext cx="3312507" cy="4568574"/>
          </a:xfrm>
          <a:prstGeom prst="rect">
            <a:avLst/>
          </a:prstGeom>
          <a:solidFill>
            <a:schemeClr val="tx1">
              <a:alpha val="18000"/>
            </a:schemeClr>
          </a:solidFill>
          <a:ln w="38100">
            <a:noFill/>
          </a:ln>
          <a:effectLst>
            <a:softEdge rad="279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Triangle 20">
            <a:extLst>
              <a:ext uri="{FF2B5EF4-FFF2-40B4-BE49-F238E27FC236}">
                <a16:creationId xmlns:a16="http://schemas.microsoft.com/office/drawing/2014/main" id="{502CA216-D932-4574-946A-8E2CF375923E}"/>
              </a:ext>
            </a:extLst>
          </p:cNvPr>
          <p:cNvSpPr/>
          <p:nvPr/>
        </p:nvSpPr>
        <p:spPr>
          <a:xfrm flipH="1" flipV="1">
            <a:off x="560623" y="2112430"/>
            <a:ext cx="295976" cy="148167"/>
          </a:xfrm>
          <a:prstGeom prst="rtTriangle">
            <a:avLst/>
          </a:prstGeom>
          <a:solidFill>
            <a:srgbClr val="C8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42D8982-8CB1-4979-8467-AEB2CBE14381}"/>
              </a:ext>
            </a:extLst>
          </p:cNvPr>
          <p:cNvSpPr/>
          <p:nvPr/>
        </p:nvSpPr>
        <p:spPr>
          <a:xfrm>
            <a:off x="902544" y="1227052"/>
            <a:ext cx="2341371" cy="4240779"/>
          </a:xfrm>
          <a:prstGeom prst="rect">
            <a:avLst/>
          </a:prstGeom>
          <a:solidFill>
            <a:srgbClr val="F4F4F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9DB5929-1DE1-497C-B2CB-6B37C851C2AF}"/>
              </a:ext>
            </a:extLst>
          </p:cNvPr>
          <p:cNvSpPr/>
          <p:nvPr/>
        </p:nvSpPr>
        <p:spPr>
          <a:xfrm>
            <a:off x="560623" y="1524000"/>
            <a:ext cx="1329872" cy="59436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E1B40E19-B876-4EE4-A007-477E9463D411}"/>
              </a:ext>
            </a:extLst>
          </p:cNvPr>
          <p:cNvSpPr txBox="1"/>
          <p:nvPr/>
        </p:nvSpPr>
        <p:spPr>
          <a:xfrm>
            <a:off x="968241" y="2379619"/>
            <a:ext cx="2130881" cy="2308324"/>
          </a:xfrm>
          <a:prstGeom prst="rect">
            <a:avLst/>
          </a:prstGeom>
          <a:noFill/>
        </p:spPr>
        <p:txBody>
          <a:bodyPr wrap="square" rtlCol="0">
            <a:spAutoFit/>
          </a:bodyPr>
          <a:lstStyle/>
          <a:p>
            <a:pPr algn="ctr"/>
            <a:r>
              <a:rPr lang="en-US" sz="1800" b="1" kern="0" dirty="0">
                <a:solidFill>
                  <a:srgbClr val="202124"/>
                </a:solidFill>
                <a:effectLst/>
                <a:latin typeface="docs-Roboto"/>
                <a:ea typeface="Times New Roman" panose="02020603050405020304" pitchFamily="18" charset="0"/>
                <a:cs typeface="Times New Roman" panose="02020603050405020304" pitchFamily="18" charset="0"/>
              </a:rPr>
              <a:t>Feedforward Neural Network:</a:t>
            </a:r>
          </a:p>
          <a:p>
            <a:pPr algn="ctr"/>
            <a:r>
              <a:rPr lang="en-US" kern="0" dirty="0">
                <a:solidFill>
                  <a:srgbClr val="202124"/>
                </a:solidFill>
                <a:latin typeface="docs-Roboto"/>
                <a:ea typeface="Times New Roman" panose="02020603050405020304" pitchFamily="18" charset="0"/>
                <a:cs typeface="Times New Roman" panose="02020603050405020304" pitchFamily="18" charset="0"/>
              </a:rPr>
              <a:t> It l</a:t>
            </a:r>
            <a:r>
              <a:rPr lang="en-US" sz="1800" kern="0" dirty="0">
                <a:solidFill>
                  <a:srgbClr val="202124"/>
                </a:solidFill>
                <a:effectLst/>
                <a:latin typeface="docs-Roboto"/>
                <a:ea typeface="Times New Roman" panose="02020603050405020304" pitchFamily="18" charset="0"/>
                <a:cs typeface="Times New Roman" panose="02020603050405020304" pitchFamily="18" charset="0"/>
              </a:rPr>
              <a:t>earns complex relationships in the data. It's suitable for capturing non-linear patterns and dependencies</a:t>
            </a:r>
            <a:endParaRPr lang="en-US" sz="105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TextBox 25">
            <a:extLst>
              <a:ext uri="{FF2B5EF4-FFF2-40B4-BE49-F238E27FC236}">
                <a16:creationId xmlns:a16="http://schemas.microsoft.com/office/drawing/2014/main" id="{CD4A5A4C-B5C4-4382-8E61-37AC165207E9}"/>
              </a:ext>
            </a:extLst>
          </p:cNvPr>
          <p:cNvSpPr txBox="1"/>
          <p:nvPr/>
        </p:nvSpPr>
        <p:spPr>
          <a:xfrm>
            <a:off x="784028" y="1524496"/>
            <a:ext cx="1092213" cy="584775"/>
          </a:xfrm>
          <a:prstGeom prst="rect">
            <a:avLst/>
          </a:prstGeom>
          <a:no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01</a:t>
            </a:r>
          </a:p>
        </p:txBody>
      </p:sp>
      <p:sp>
        <p:nvSpPr>
          <p:cNvPr id="27" name="Rectangle 26">
            <a:extLst>
              <a:ext uri="{FF2B5EF4-FFF2-40B4-BE49-F238E27FC236}">
                <a16:creationId xmlns:a16="http://schemas.microsoft.com/office/drawing/2014/main" id="{0EB84E60-24CB-4EAE-B98B-BBF496C9A4F9}"/>
              </a:ext>
            </a:extLst>
          </p:cNvPr>
          <p:cNvSpPr/>
          <p:nvPr/>
        </p:nvSpPr>
        <p:spPr>
          <a:xfrm>
            <a:off x="3185642" y="1541939"/>
            <a:ext cx="3179696" cy="4568574"/>
          </a:xfrm>
          <a:prstGeom prst="rect">
            <a:avLst/>
          </a:prstGeom>
          <a:solidFill>
            <a:schemeClr val="tx1">
              <a:alpha val="18000"/>
            </a:schemeClr>
          </a:solidFill>
          <a:ln w="38100">
            <a:noFill/>
          </a:ln>
          <a:effectLst>
            <a:softEdge rad="279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Triangle 27">
            <a:extLst>
              <a:ext uri="{FF2B5EF4-FFF2-40B4-BE49-F238E27FC236}">
                <a16:creationId xmlns:a16="http://schemas.microsoft.com/office/drawing/2014/main" id="{4CE9F55C-AD7A-4056-960F-66122F38BBC4}"/>
              </a:ext>
            </a:extLst>
          </p:cNvPr>
          <p:cNvSpPr/>
          <p:nvPr/>
        </p:nvSpPr>
        <p:spPr>
          <a:xfrm flipH="1" flipV="1">
            <a:off x="3381225" y="2112430"/>
            <a:ext cx="295976" cy="148167"/>
          </a:xfrm>
          <a:prstGeom prst="rtTriangle">
            <a:avLst/>
          </a:prstGeom>
          <a:solidFill>
            <a:srgbClr val="004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A6106EE-5433-4D40-A549-CFD8209E145B}"/>
              </a:ext>
            </a:extLst>
          </p:cNvPr>
          <p:cNvSpPr/>
          <p:nvPr/>
        </p:nvSpPr>
        <p:spPr>
          <a:xfrm>
            <a:off x="3677201" y="1262741"/>
            <a:ext cx="2341371" cy="4240779"/>
          </a:xfrm>
          <a:prstGeom prst="rect">
            <a:avLst/>
          </a:prstGeom>
          <a:solidFill>
            <a:srgbClr val="F4F4F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DA9ADED3-208C-4E1C-83EB-6803A6DD771A}"/>
              </a:ext>
            </a:extLst>
          </p:cNvPr>
          <p:cNvSpPr/>
          <p:nvPr/>
        </p:nvSpPr>
        <p:spPr>
          <a:xfrm>
            <a:off x="3381225" y="1524000"/>
            <a:ext cx="1329872" cy="5943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37FD9B16-3A1F-4CA0-9BF0-0197E365B158}"/>
              </a:ext>
            </a:extLst>
          </p:cNvPr>
          <p:cNvSpPr txBox="1"/>
          <p:nvPr/>
        </p:nvSpPr>
        <p:spPr>
          <a:xfrm>
            <a:off x="3604630" y="1524496"/>
            <a:ext cx="1092213" cy="584775"/>
          </a:xfrm>
          <a:prstGeom prst="rect">
            <a:avLst/>
          </a:prstGeom>
          <a:no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02</a:t>
            </a:r>
          </a:p>
        </p:txBody>
      </p:sp>
      <p:sp>
        <p:nvSpPr>
          <p:cNvPr id="35" name="Rectangle 34">
            <a:extLst>
              <a:ext uri="{FF2B5EF4-FFF2-40B4-BE49-F238E27FC236}">
                <a16:creationId xmlns:a16="http://schemas.microsoft.com/office/drawing/2014/main" id="{7B13EB64-EA06-45BA-A85B-210E043EE903}"/>
              </a:ext>
            </a:extLst>
          </p:cNvPr>
          <p:cNvSpPr/>
          <p:nvPr/>
        </p:nvSpPr>
        <p:spPr>
          <a:xfrm>
            <a:off x="5977217" y="1541939"/>
            <a:ext cx="3162778" cy="4568574"/>
          </a:xfrm>
          <a:prstGeom prst="rect">
            <a:avLst/>
          </a:prstGeom>
          <a:solidFill>
            <a:schemeClr val="tx1">
              <a:alpha val="18000"/>
            </a:schemeClr>
          </a:solidFill>
          <a:ln w="38100">
            <a:noFill/>
          </a:ln>
          <a:effectLst>
            <a:softEdge rad="279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Triangle 35">
            <a:extLst>
              <a:ext uri="{FF2B5EF4-FFF2-40B4-BE49-F238E27FC236}">
                <a16:creationId xmlns:a16="http://schemas.microsoft.com/office/drawing/2014/main" id="{34D95D0C-7690-48CE-B5E7-D0929337287E}"/>
              </a:ext>
            </a:extLst>
          </p:cNvPr>
          <p:cNvSpPr/>
          <p:nvPr/>
        </p:nvSpPr>
        <p:spPr>
          <a:xfrm flipH="1" flipV="1">
            <a:off x="6155882" y="2112430"/>
            <a:ext cx="295976" cy="148167"/>
          </a:xfrm>
          <a:prstGeom prst="rtTriangle">
            <a:avLst/>
          </a:prstGeom>
          <a:solidFill>
            <a:srgbClr val="008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B8BEF998-1F66-4E27-92B1-7C4F8C48D46D}"/>
              </a:ext>
            </a:extLst>
          </p:cNvPr>
          <p:cNvSpPr/>
          <p:nvPr/>
        </p:nvSpPr>
        <p:spPr>
          <a:xfrm>
            <a:off x="6451858" y="1262741"/>
            <a:ext cx="2341371" cy="4240779"/>
          </a:xfrm>
          <a:prstGeom prst="rect">
            <a:avLst/>
          </a:prstGeom>
          <a:solidFill>
            <a:srgbClr val="F4F4F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2ACB74FC-D68B-4690-A844-CBA1F58D8971}"/>
              </a:ext>
            </a:extLst>
          </p:cNvPr>
          <p:cNvSpPr/>
          <p:nvPr/>
        </p:nvSpPr>
        <p:spPr>
          <a:xfrm>
            <a:off x="6155882" y="1524000"/>
            <a:ext cx="1329872" cy="59436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37BBDED6-226D-4E00-A92A-259EA2F00E20}"/>
              </a:ext>
            </a:extLst>
          </p:cNvPr>
          <p:cNvSpPr txBox="1"/>
          <p:nvPr/>
        </p:nvSpPr>
        <p:spPr>
          <a:xfrm>
            <a:off x="6379287" y="1524496"/>
            <a:ext cx="1092213" cy="584775"/>
          </a:xfrm>
          <a:prstGeom prst="rect">
            <a:avLst/>
          </a:prstGeom>
          <a:no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03</a:t>
            </a:r>
          </a:p>
        </p:txBody>
      </p:sp>
      <p:sp>
        <p:nvSpPr>
          <p:cNvPr id="43" name="Rectangle 42">
            <a:extLst>
              <a:ext uri="{FF2B5EF4-FFF2-40B4-BE49-F238E27FC236}">
                <a16:creationId xmlns:a16="http://schemas.microsoft.com/office/drawing/2014/main" id="{10D43FC7-3DF5-4E21-B401-64BE9EEC0098}"/>
              </a:ext>
            </a:extLst>
          </p:cNvPr>
          <p:cNvSpPr/>
          <p:nvPr/>
        </p:nvSpPr>
        <p:spPr>
          <a:xfrm>
            <a:off x="8780901" y="1541939"/>
            <a:ext cx="3171197" cy="4568574"/>
          </a:xfrm>
          <a:prstGeom prst="rect">
            <a:avLst/>
          </a:prstGeom>
          <a:solidFill>
            <a:schemeClr val="tx1">
              <a:alpha val="18000"/>
            </a:schemeClr>
          </a:solidFill>
          <a:ln w="38100">
            <a:noFill/>
          </a:ln>
          <a:effectLst>
            <a:softEdge rad="279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ight Triangle 43">
            <a:extLst>
              <a:ext uri="{FF2B5EF4-FFF2-40B4-BE49-F238E27FC236}">
                <a16:creationId xmlns:a16="http://schemas.microsoft.com/office/drawing/2014/main" id="{DE28B662-010A-455F-B304-BC50CBFA44A3}"/>
              </a:ext>
            </a:extLst>
          </p:cNvPr>
          <p:cNvSpPr/>
          <p:nvPr/>
        </p:nvSpPr>
        <p:spPr>
          <a:xfrm flipH="1" flipV="1">
            <a:off x="8967986" y="2112430"/>
            <a:ext cx="295976" cy="148167"/>
          </a:xfrm>
          <a:prstGeom prst="rtTriangle">
            <a:avLst/>
          </a:prstGeom>
          <a:solidFill>
            <a:srgbClr val="461E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BA1E8E29-77E3-4402-9170-43B571F5D5F8}"/>
              </a:ext>
            </a:extLst>
          </p:cNvPr>
          <p:cNvSpPr/>
          <p:nvPr/>
        </p:nvSpPr>
        <p:spPr>
          <a:xfrm>
            <a:off x="9263962" y="1262741"/>
            <a:ext cx="2341371" cy="4240779"/>
          </a:xfrm>
          <a:prstGeom prst="rect">
            <a:avLst/>
          </a:prstGeom>
          <a:solidFill>
            <a:srgbClr val="F4F4F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55106BF0-4152-4410-9F8C-7BDAB5AED557}"/>
              </a:ext>
            </a:extLst>
          </p:cNvPr>
          <p:cNvSpPr/>
          <p:nvPr/>
        </p:nvSpPr>
        <p:spPr>
          <a:xfrm>
            <a:off x="8967986" y="1524000"/>
            <a:ext cx="1329872" cy="59436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217F2442-4073-4FDE-A23C-3AC14F90B3B0}"/>
              </a:ext>
            </a:extLst>
          </p:cNvPr>
          <p:cNvSpPr txBox="1"/>
          <p:nvPr/>
        </p:nvSpPr>
        <p:spPr>
          <a:xfrm>
            <a:off x="9191391" y="1524496"/>
            <a:ext cx="1092213" cy="584775"/>
          </a:xfrm>
          <a:prstGeom prst="rect">
            <a:avLst/>
          </a:prstGeom>
          <a:no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04</a:t>
            </a:r>
          </a:p>
        </p:txBody>
      </p:sp>
      <p:sp>
        <p:nvSpPr>
          <p:cNvPr id="59" name="Rectangle 58">
            <a:extLst>
              <a:ext uri="{FF2B5EF4-FFF2-40B4-BE49-F238E27FC236}">
                <a16:creationId xmlns:a16="http://schemas.microsoft.com/office/drawing/2014/main" id="{35862DDE-F79F-4D1F-97FB-0CCD12186C14}"/>
              </a:ext>
            </a:extLst>
          </p:cNvPr>
          <p:cNvSpPr/>
          <p:nvPr/>
        </p:nvSpPr>
        <p:spPr>
          <a:xfrm>
            <a:off x="865098" y="5398602"/>
            <a:ext cx="2320544" cy="850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59">
            <a:extLst>
              <a:ext uri="{FF2B5EF4-FFF2-40B4-BE49-F238E27FC236}">
                <a16:creationId xmlns:a16="http://schemas.microsoft.com/office/drawing/2014/main" id="{CFCF5934-E417-407F-8589-52282034E559}"/>
              </a:ext>
            </a:extLst>
          </p:cNvPr>
          <p:cNvSpPr/>
          <p:nvPr/>
        </p:nvSpPr>
        <p:spPr>
          <a:xfrm>
            <a:off x="3692723" y="5394347"/>
            <a:ext cx="2320544" cy="8507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a:extLst>
              <a:ext uri="{FF2B5EF4-FFF2-40B4-BE49-F238E27FC236}">
                <a16:creationId xmlns:a16="http://schemas.microsoft.com/office/drawing/2014/main" id="{4B7C5388-BDE0-439E-BBDA-DCE4905F2D1A}"/>
              </a:ext>
            </a:extLst>
          </p:cNvPr>
          <p:cNvSpPr/>
          <p:nvPr/>
        </p:nvSpPr>
        <p:spPr>
          <a:xfrm>
            <a:off x="6462271" y="5395437"/>
            <a:ext cx="2320544" cy="8507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id="{9A602CBF-2A62-4D7E-B352-FA764E6934CB}"/>
              </a:ext>
            </a:extLst>
          </p:cNvPr>
          <p:cNvSpPr/>
          <p:nvPr/>
        </p:nvSpPr>
        <p:spPr>
          <a:xfrm>
            <a:off x="9279624" y="5394347"/>
            <a:ext cx="2320544" cy="8507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E26F2CE0-0BE0-6909-19FD-1C8A522E3969}"/>
              </a:ext>
            </a:extLst>
          </p:cNvPr>
          <p:cNvSpPr txBox="1"/>
          <p:nvPr/>
        </p:nvSpPr>
        <p:spPr>
          <a:xfrm>
            <a:off x="4595573" y="424913"/>
            <a:ext cx="3044423" cy="461665"/>
          </a:xfrm>
          <a:prstGeom prst="rect">
            <a:avLst/>
          </a:prstGeom>
          <a:solidFill>
            <a:schemeClr val="tx1">
              <a:lumMod val="85000"/>
            </a:schemeClr>
          </a:solidFill>
          <a:ln>
            <a:solidFill>
              <a:schemeClr val="tx1"/>
            </a:solidFill>
          </a:ln>
          <a:effectLst>
            <a:innerShdw blurRad="114300">
              <a:prstClr val="black"/>
            </a:innerShdw>
          </a:effectLst>
        </p:spPr>
        <p:txBody>
          <a:bodyPr wrap="none" rtlCol="0">
            <a:spAutoFit/>
          </a:bodyPr>
          <a:lstStyle/>
          <a:p>
            <a:r>
              <a:rPr lang="en-US" sz="2400" b="1" dirty="0"/>
              <a:t>Deep Learning Models</a:t>
            </a:r>
          </a:p>
        </p:txBody>
      </p:sp>
      <p:sp>
        <p:nvSpPr>
          <p:cNvPr id="3" name="TextBox 2">
            <a:extLst>
              <a:ext uri="{FF2B5EF4-FFF2-40B4-BE49-F238E27FC236}">
                <a16:creationId xmlns:a16="http://schemas.microsoft.com/office/drawing/2014/main" id="{8C21A2C4-1E7A-C8F1-B1D5-A60514CB34F0}"/>
              </a:ext>
            </a:extLst>
          </p:cNvPr>
          <p:cNvSpPr txBox="1"/>
          <p:nvPr/>
        </p:nvSpPr>
        <p:spPr>
          <a:xfrm>
            <a:off x="3752029" y="2272843"/>
            <a:ext cx="2130881" cy="2308324"/>
          </a:xfrm>
          <a:prstGeom prst="rect">
            <a:avLst/>
          </a:prstGeom>
          <a:noFill/>
        </p:spPr>
        <p:txBody>
          <a:bodyPr wrap="square" rtlCol="0">
            <a:spAutoFit/>
          </a:bodyPr>
          <a:lstStyle/>
          <a:p>
            <a:pPr algn="ctr"/>
            <a:r>
              <a:rPr lang="en-US" sz="1800" b="1" kern="0" dirty="0">
                <a:solidFill>
                  <a:srgbClr val="202124"/>
                </a:solidFill>
                <a:effectLst/>
                <a:latin typeface="docs-Roboto"/>
                <a:ea typeface="Times New Roman" panose="02020603050405020304" pitchFamily="18" charset="0"/>
                <a:cs typeface="Times New Roman" panose="02020603050405020304" pitchFamily="18" charset="0"/>
              </a:rPr>
              <a:t>Convolutional Neural Network:</a:t>
            </a:r>
          </a:p>
          <a:p>
            <a:pPr algn="ctr"/>
            <a:r>
              <a:rPr lang="en-US" sz="1800" kern="0" dirty="0">
                <a:solidFill>
                  <a:srgbClr val="202124"/>
                </a:solidFill>
                <a:effectLst/>
                <a:latin typeface="docs-Roboto"/>
                <a:ea typeface="Times New Roman" panose="02020603050405020304" pitchFamily="18" charset="0"/>
                <a:cs typeface="Times New Roman" panose="02020603050405020304" pitchFamily="18" charset="0"/>
              </a:rPr>
              <a:t> </a:t>
            </a:r>
            <a:r>
              <a:rPr lang="en-US" kern="0" dirty="0">
                <a:solidFill>
                  <a:srgbClr val="202124"/>
                </a:solidFill>
                <a:latin typeface="docs-Roboto"/>
                <a:ea typeface="Times New Roman" panose="02020603050405020304" pitchFamily="18" charset="0"/>
                <a:cs typeface="Times New Roman" panose="02020603050405020304" pitchFamily="18" charset="0"/>
              </a:rPr>
              <a:t>Automatically </a:t>
            </a:r>
            <a:r>
              <a:rPr lang="en-US" sz="1800" kern="0" dirty="0">
                <a:solidFill>
                  <a:srgbClr val="202124"/>
                </a:solidFill>
                <a:effectLst/>
                <a:latin typeface="docs-Roboto"/>
                <a:ea typeface="Times New Roman" panose="02020603050405020304" pitchFamily="18" charset="0"/>
                <a:cs typeface="Times New Roman" panose="02020603050405020304" pitchFamily="18" charset="0"/>
              </a:rPr>
              <a:t>learns hierarchical features</a:t>
            </a:r>
            <a:r>
              <a:rPr lang="en-US" kern="0" dirty="0">
                <a:solidFill>
                  <a:srgbClr val="202124"/>
                </a:solidFill>
                <a:latin typeface="docs-Roboto"/>
                <a:ea typeface="Times New Roman" panose="02020603050405020304" pitchFamily="18" charset="0"/>
                <a:cs typeface="Times New Roman" panose="02020603050405020304" pitchFamily="18" charset="0"/>
              </a:rPr>
              <a:t> if the dataset involves any form of spatial data(images)</a:t>
            </a:r>
            <a:r>
              <a:rPr lang="en-US" sz="1800" kern="0" dirty="0">
                <a:solidFill>
                  <a:srgbClr val="202124"/>
                </a:solidFill>
                <a:effectLst/>
                <a:latin typeface="docs-Roboto"/>
                <a:ea typeface="Times New Roman" panose="02020603050405020304" pitchFamily="18" charset="0"/>
                <a:cs typeface="Times New Roman" panose="02020603050405020304" pitchFamily="18" charset="0"/>
              </a:rPr>
              <a:t> </a:t>
            </a:r>
            <a:endParaRPr lang="en-US" sz="105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TextBox 3">
            <a:extLst>
              <a:ext uri="{FF2B5EF4-FFF2-40B4-BE49-F238E27FC236}">
                <a16:creationId xmlns:a16="http://schemas.microsoft.com/office/drawing/2014/main" id="{62E4C5EB-1D83-90A5-6375-21F42DC54E81}"/>
              </a:ext>
            </a:extLst>
          </p:cNvPr>
          <p:cNvSpPr txBox="1"/>
          <p:nvPr/>
        </p:nvSpPr>
        <p:spPr>
          <a:xfrm>
            <a:off x="6601342" y="2344531"/>
            <a:ext cx="2130881" cy="3139321"/>
          </a:xfrm>
          <a:prstGeom prst="rect">
            <a:avLst/>
          </a:prstGeom>
          <a:noFill/>
        </p:spPr>
        <p:txBody>
          <a:bodyPr wrap="square" rtlCol="0">
            <a:spAutoFit/>
          </a:bodyPr>
          <a:lstStyle/>
          <a:p>
            <a:pPr algn="ctr"/>
            <a:r>
              <a:rPr lang="en-US" sz="1800" b="1" kern="0" dirty="0">
                <a:solidFill>
                  <a:srgbClr val="202124"/>
                </a:solidFill>
                <a:effectLst/>
                <a:latin typeface="docs-Roboto"/>
                <a:ea typeface="Times New Roman" panose="02020603050405020304" pitchFamily="18" charset="0"/>
                <a:cs typeface="Times New Roman" panose="02020603050405020304" pitchFamily="18" charset="0"/>
              </a:rPr>
              <a:t>Recurrent Neural Network :</a:t>
            </a:r>
          </a:p>
          <a:p>
            <a:pPr algn="ctr"/>
            <a:r>
              <a:rPr lang="en-US" kern="0" dirty="0">
                <a:solidFill>
                  <a:srgbClr val="202124"/>
                </a:solidFill>
                <a:latin typeface="docs-Roboto"/>
                <a:ea typeface="Times New Roman" panose="02020603050405020304" pitchFamily="18" charset="0"/>
                <a:cs typeface="Times New Roman" panose="02020603050405020304" pitchFamily="18" charset="0"/>
              </a:rPr>
              <a:t>C</a:t>
            </a:r>
            <a:r>
              <a:rPr lang="en-US" sz="1800" kern="0" dirty="0">
                <a:solidFill>
                  <a:srgbClr val="202124"/>
                </a:solidFill>
                <a:effectLst/>
                <a:latin typeface="docs-Roboto"/>
                <a:ea typeface="Times New Roman" panose="02020603050405020304" pitchFamily="18" charset="0"/>
                <a:cs typeface="Times New Roman" panose="02020603050405020304" pitchFamily="18" charset="0"/>
              </a:rPr>
              <a:t>aptures sequential dependencies if there is temporal aspect </a:t>
            </a:r>
            <a:r>
              <a:rPr lang="en-US" kern="0" dirty="0">
                <a:solidFill>
                  <a:srgbClr val="202124"/>
                </a:solidFill>
                <a:latin typeface="docs-Roboto"/>
                <a:ea typeface="Times New Roman" panose="02020603050405020304" pitchFamily="18" charset="0"/>
                <a:cs typeface="Times New Roman" panose="02020603050405020304" pitchFamily="18" charset="0"/>
              </a:rPr>
              <a:t>to the </a:t>
            </a:r>
            <a:r>
              <a:rPr lang="en-US" sz="1800" kern="0" dirty="0">
                <a:solidFill>
                  <a:srgbClr val="202124"/>
                </a:solidFill>
                <a:effectLst/>
                <a:latin typeface="docs-Roboto"/>
                <a:ea typeface="Times New Roman" panose="02020603050405020304" pitchFamily="18" charset="0"/>
                <a:cs typeface="Times New Roman" panose="02020603050405020304" pitchFamily="18" charset="0"/>
              </a:rPr>
              <a:t>data, providing insights into how changes over time influence the likelihood of discontinuation.</a:t>
            </a:r>
            <a:endParaRPr lang="en-US" sz="105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TextBox 4">
            <a:extLst>
              <a:ext uri="{FF2B5EF4-FFF2-40B4-BE49-F238E27FC236}">
                <a16:creationId xmlns:a16="http://schemas.microsoft.com/office/drawing/2014/main" id="{21DBA1CF-8B0C-B5F0-2516-262FAE617D0A}"/>
              </a:ext>
            </a:extLst>
          </p:cNvPr>
          <p:cNvSpPr txBox="1"/>
          <p:nvPr/>
        </p:nvSpPr>
        <p:spPr>
          <a:xfrm>
            <a:off x="9338157" y="2272843"/>
            <a:ext cx="2130881" cy="2585323"/>
          </a:xfrm>
          <a:prstGeom prst="rect">
            <a:avLst/>
          </a:prstGeom>
          <a:noFill/>
        </p:spPr>
        <p:txBody>
          <a:bodyPr wrap="square" rtlCol="0">
            <a:spAutoFit/>
          </a:bodyPr>
          <a:lstStyle/>
          <a:p>
            <a:pPr algn="ctr"/>
            <a:r>
              <a:rPr lang="en-US" sz="1800" b="1" kern="0" dirty="0">
                <a:solidFill>
                  <a:srgbClr val="202124"/>
                </a:solidFill>
                <a:effectLst/>
                <a:latin typeface="docs-Roboto"/>
                <a:ea typeface="Times New Roman" panose="02020603050405020304" pitchFamily="18" charset="0"/>
                <a:cs typeface="Times New Roman" panose="02020603050405020304" pitchFamily="18" charset="0"/>
              </a:rPr>
              <a:t>Ensemble Models :</a:t>
            </a:r>
          </a:p>
          <a:p>
            <a:pPr algn="ctr"/>
            <a:r>
              <a:rPr lang="en-US" sz="1800" kern="0" dirty="0">
                <a:solidFill>
                  <a:srgbClr val="202124"/>
                </a:solidFill>
                <a:effectLst/>
                <a:latin typeface="docs-Roboto"/>
                <a:ea typeface="Times New Roman" panose="02020603050405020304" pitchFamily="18" charset="0"/>
                <a:cs typeface="Times New Roman" panose="02020603050405020304" pitchFamily="18" charset="0"/>
              </a:rPr>
              <a:t>Combining predictions from various </a:t>
            </a:r>
            <a:r>
              <a:rPr lang="en-US" sz="1800" kern="0" dirty="0" err="1">
                <a:solidFill>
                  <a:srgbClr val="202124"/>
                </a:solidFill>
                <a:effectLst/>
                <a:latin typeface="docs-Roboto"/>
                <a:ea typeface="Times New Roman" panose="02020603050405020304" pitchFamily="18" charset="0"/>
                <a:cs typeface="Times New Roman" panose="02020603050405020304" pitchFamily="18" charset="0"/>
              </a:rPr>
              <a:t>modelsfor</a:t>
            </a:r>
            <a:r>
              <a:rPr lang="en-US" sz="1800" kern="0" dirty="0">
                <a:solidFill>
                  <a:srgbClr val="202124"/>
                </a:solidFill>
                <a:effectLst/>
                <a:latin typeface="docs-Roboto"/>
                <a:ea typeface="Times New Roman" panose="02020603050405020304" pitchFamily="18" charset="0"/>
                <a:cs typeface="Times New Roman" panose="02020603050405020304" pitchFamily="18" charset="0"/>
              </a:rPr>
              <a:t> example  machine learning and deep learning models often yields superior results. </a:t>
            </a:r>
            <a:endParaRPr lang="en-US" sz="105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786305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FC9989-089F-4EF3-2914-8299FCC89344}"/>
              </a:ext>
            </a:extLst>
          </p:cNvPr>
          <p:cNvSpPr txBox="1"/>
          <p:nvPr/>
        </p:nvSpPr>
        <p:spPr>
          <a:xfrm>
            <a:off x="4692267" y="0"/>
            <a:ext cx="1920969" cy="369332"/>
          </a:xfrm>
          <a:prstGeom prst="rect">
            <a:avLst/>
          </a:prstGeom>
          <a:solidFill>
            <a:schemeClr val="bg1">
              <a:lumMod val="85000"/>
              <a:lumOff val="15000"/>
            </a:schemeClr>
          </a:solidFill>
        </p:spPr>
        <p:txBody>
          <a:bodyPr wrap="square" rtlCol="0">
            <a:spAutoFit/>
          </a:bodyPr>
          <a:lstStyle/>
          <a:p>
            <a:r>
              <a:rPr lang="en-US" b="1" dirty="0"/>
              <a:t>BASELINE MODEL</a:t>
            </a:r>
          </a:p>
        </p:txBody>
      </p:sp>
      <p:pic>
        <p:nvPicPr>
          <p:cNvPr id="6" name="Picture 5">
            <a:extLst>
              <a:ext uri="{FF2B5EF4-FFF2-40B4-BE49-F238E27FC236}">
                <a16:creationId xmlns:a16="http://schemas.microsoft.com/office/drawing/2014/main" id="{999867A2-B096-3C3E-733B-2FE52043A2FE}"/>
              </a:ext>
            </a:extLst>
          </p:cNvPr>
          <p:cNvPicPr>
            <a:picLocks noChangeAspect="1"/>
          </p:cNvPicPr>
          <p:nvPr/>
        </p:nvPicPr>
        <p:blipFill>
          <a:blip r:embed="rId2"/>
          <a:stretch>
            <a:fillRect/>
          </a:stretch>
        </p:blipFill>
        <p:spPr>
          <a:xfrm>
            <a:off x="93944" y="544823"/>
            <a:ext cx="5296404" cy="4744112"/>
          </a:xfrm>
          <a:prstGeom prst="rect">
            <a:avLst/>
          </a:prstGeom>
        </p:spPr>
      </p:pic>
      <p:sp>
        <p:nvSpPr>
          <p:cNvPr id="2" name="TextBox 1"/>
          <p:cNvSpPr txBox="1"/>
          <p:nvPr/>
        </p:nvSpPr>
        <p:spPr>
          <a:xfrm>
            <a:off x="5823189" y="369332"/>
            <a:ext cx="5820076" cy="5386090"/>
          </a:xfrm>
          <a:prstGeom prst="rect">
            <a:avLst/>
          </a:prstGeom>
          <a:noFill/>
        </p:spPr>
        <p:txBody>
          <a:bodyPr wrap="square" rtlCol="0">
            <a:spAutoFit/>
          </a:bodyPr>
          <a:lstStyle/>
          <a:p>
            <a:r>
              <a:rPr lang="en-US" sz="2000" dirty="0" smtClean="0"/>
              <a:t>This model has an accuracy of 94.44% which means that the model correctly predicts the discontinuation likelihood for the vast majority of the cases in the data set.</a:t>
            </a:r>
          </a:p>
          <a:p>
            <a:r>
              <a:rPr lang="en-US" sz="2000" dirty="0" smtClean="0"/>
              <a:t>The business implication is that the model can potentially assist businesses in identifying cases where discontinuation is probable. By leveraging the predictions provided, businesses can take proactive measures to mitigate the factors contributing to discontinuation thereby enhancing customer satisfaction.</a:t>
            </a:r>
          </a:p>
          <a:p>
            <a:endParaRPr lang="en-US" sz="2000" u="sng" dirty="0"/>
          </a:p>
          <a:p>
            <a:r>
              <a:rPr lang="en-US" sz="2400" u="sng" dirty="0" smtClean="0"/>
              <a:t>Limitations of the model</a:t>
            </a:r>
          </a:p>
          <a:p>
            <a:r>
              <a:rPr lang="en-US" sz="2000" dirty="0" smtClean="0"/>
              <a:t>While the accuracy is very high, there may be some cases where the predictions are incorrect. Further analysis of misclassified cases(false positives and false negatives), can provide more insights into areas where the model struggles.</a:t>
            </a:r>
            <a:endParaRPr lang="en-US" sz="2000" dirty="0"/>
          </a:p>
        </p:txBody>
      </p:sp>
    </p:spTree>
    <p:extLst>
      <p:ext uri="{BB962C8B-B14F-4D97-AF65-F5344CB8AC3E}">
        <p14:creationId xmlns:p14="http://schemas.microsoft.com/office/powerpoint/2010/main" val="81306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4649002" cy="498013"/>
          </a:xfrm>
          <a:solidFill>
            <a:schemeClr val="bg1">
              <a:lumMod val="85000"/>
              <a:lumOff val="15000"/>
            </a:schemeClr>
          </a:solidFill>
        </p:spPr>
        <p:txBody>
          <a:bodyPr>
            <a:normAutofit/>
          </a:bodyPr>
          <a:lstStyle/>
          <a:p>
            <a:r>
              <a:rPr lang="en-US" sz="2400" dirty="0" smtClean="0"/>
              <a:t>Feedforward neural network</a:t>
            </a:r>
            <a:endParaRPr lang="en-US"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7141"/>
            <a:ext cx="6271383" cy="4649002"/>
          </a:xfrm>
          <a:prstGeom prst="rect">
            <a:avLst/>
          </a:prstGeom>
        </p:spPr>
      </p:pic>
      <p:sp>
        <p:nvSpPr>
          <p:cNvPr id="6" name="TextBox 5"/>
          <p:cNvSpPr txBox="1"/>
          <p:nvPr/>
        </p:nvSpPr>
        <p:spPr>
          <a:xfrm>
            <a:off x="6554804" y="587141"/>
            <a:ext cx="5390147" cy="5447645"/>
          </a:xfrm>
          <a:prstGeom prst="rect">
            <a:avLst/>
          </a:prstGeom>
          <a:noFill/>
        </p:spPr>
        <p:txBody>
          <a:bodyPr wrap="square" rtlCol="0">
            <a:spAutoFit/>
          </a:bodyPr>
          <a:lstStyle/>
          <a:p>
            <a:r>
              <a:rPr lang="en-US" dirty="0" smtClean="0"/>
              <a:t>This model has an accuracy of 93.31%, therefore indicates that it performs well in classifying the data. This accuracy suggests that the model is effective in predicting the target variable(discontinuation likelihood), which in business context means that it can identify cases of potential discontinuation with high accuracy.</a:t>
            </a:r>
          </a:p>
          <a:p>
            <a:endParaRPr lang="en-US" dirty="0"/>
          </a:p>
          <a:p>
            <a:r>
              <a:rPr lang="en-US" sz="2400" u="sng" dirty="0" smtClean="0"/>
              <a:t>Limitations of the model</a:t>
            </a:r>
          </a:p>
          <a:p>
            <a:r>
              <a:rPr lang="en-US" dirty="0" smtClean="0"/>
              <a:t>It has a considerably high loss(22004.02), which indicates that the model might not be optimized effectively. A high loss value suggests that there is a discrepancy between the actual and predicted values which could affect the reliability of the models predictions.</a:t>
            </a:r>
          </a:p>
          <a:p>
            <a:r>
              <a:rPr lang="en-US" dirty="0" smtClean="0"/>
              <a:t>Compared to the LSTM &amp; GRU models which achieved much higher accuracy and lower loss, the performance of feedforward neural network model is relatively inferior and it may not be able to capture the complex relationships present in the data.</a:t>
            </a:r>
            <a:endParaRPr lang="en-US" dirty="0"/>
          </a:p>
        </p:txBody>
      </p:sp>
    </p:spTree>
    <p:extLst>
      <p:ext uri="{BB962C8B-B14F-4D97-AF65-F5344CB8AC3E}">
        <p14:creationId xmlns:p14="http://schemas.microsoft.com/office/powerpoint/2010/main" val="3416789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 y="0"/>
            <a:ext cx="10924674" cy="500514"/>
          </a:xfrm>
          <a:solidFill>
            <a:schemeClr val="bg1">
              <a:lumMod val="95000"/>
              <a:lumOff val="5000"/>
            </a:schemeClr>
          </a:solidFill>
        </p:spPr>
        <p:txBody>
          <a:bodyPr>
            <a:normAutofit/>
          </a:bodyPr>
          <a:lstStyle/>
          <a:p>
            <a:r>
              <a:rPr lang="en-US" sz="2400" dirty="0" smtClean="0"/>
              <a:t>Long short-term memory network(</a:t>
            </a:r>
            <a:r>
              <a:rPr lang="en-US" sz="2400" dirty="0" err="1" smtClean="0"/>
              <a:t>lstm</a:t>
            </a:r>
            <a:r>
              <a:rPr lang="en-US" sz="2400" dirty="0" smtClean="0"/>
              <a:t>) and a gated recurrent unit(</a:t>
            </a:r>
            <a:r>
              <a:rPr lang="en-US" sz="2400" dirty="0" err="1" smtClean="0"/>
              <a:t>gru</a:t>
            </a:r>
            <a:r>
              <a:rPr lang="en-US" sz="2400" dirty="0" smtClean="0"/>
              <a:t>)</a:t>
            </a:r>
            <a:endParaRPr lang="en-US"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630" y="596498"/>
            <a:ext cx="5534525" cy="356161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5789" y="596498"/>
            <a:ext cx="6042240" cy="3561615"/>
          </a:xfrm>
          <a:prstGeom prst="rect">
            <a:avLst/>
          </a:prstGeom>
        </p:spPr>
      </p:pic>
      <p:sp>
        <p:nvSpPr>
          <p:cNvPr id="8" name="TextBox 7"/>
          <p:cNvSpPr txBox="1"/>
          <p:nvPr/>
        </p:nvSpPr>
        <p:spPr>
          <a:xfrm>
            <a:off x="307618" y="4456495"/>
            <a:ext cx="4841507" cy="461665"/>
          </a:xfrm>
          <a:prstGeom prst="rect">
            <a:avLst/>
          </a:prstGeom>
          <a:noFill/>
        </p:spPr>
        <p:txBody>
          <a:bodyPr wrap="square" rtlCol="0">
            <a:spAutoFit/>
          </a:bodyPr>
          <a:lstStyle/>
          <a:p>
            <a:r>
              <a:rPr lang="en-US" sz="2400" dirty="0" smtClean="0"/>
              <a:t>Long Short-Term Memory Network </a:t>
            </a:r>
            <a:endParaRPr lang="en-US" sz="2400" dirty="0"/>
          </a:p>
        </p:txBody>
      </p:sp>
      <p:sp>
        <p:nvSpPr>
          <p:cNvPr id="9" name="TextBox 8"/>
          <p:cNvSpPr txBox="1"/>
          <p:nvPr/>
        </p:nvSpPr>
        <p:spPr>
          <a:xfrm>
            <a:off x="7546206" y="4456495"/>
            <a:ext cx="4899259" cy="461665"/>
          </a:xfrm>
          <a:prstGeom prst="rect">
            <a:avLst/>
          </a:prstGeom>
          <a:noFill/>
        </p:spPr>
        <p:txBody>
          <a:bodyPr wrap="square" rtlCol="0">
            <a:spAutoFit/>
          </a:bodyPr>
          <a:lstStyle/>
          <a:p>
            <a:r>
              <a:rPr lang="en-US" sz="2400" dirty="0" smtClean="0"/>
              <a:t>Gated Recurrent Unit</a:t>
            </a:r>
            <a:endParaRPr lang="en-US" sz="2400" dirty="0"/>
          </a:p>
        </p:txBody>
      </p:sp>
    </p:spTree>
    <p:extLst>
      <p:ext uri="{BB962C8B-B14F-4D97-AF65-F5344CB8AC3E}">
        <p14:creationId xmlns:p14="http://schemas.microsoft.com/office/powerpoint/2010/main" val="7065471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3418" y="572655"/>
            <a:ext cx="11047411" cy="5726546"/>
          </a:xfrm>
        </p:spPr>
        <p:txBody>
          <a:bodyPr>
            <a:normAutofit/>
          </a:bodyPr>
          <a:lstStyle/>
          <a:p>
            <a:pPr marL="0" indent="0">
              <a:buNone/>
            </a:pPr>
            <a:r>
              <a:rPr lang="en-US" sz="2000" dirty="0" smtClean="0"/>
              <a:t>The LSTM model has an accuracy of 99.92% and a loss value of 0.0023. The GRU has an accuracy of 99.92% and a loss value of 0.00229. </a:t>
            </a:r>
            <a:r>
              <a:rPr lang="en-US" sz="2000" dirty="0"/>
              <a:t>B</a:t>
            </a:r>
            <a:r>
              <a:rPr lang="en-US" sz="2000" dirty="0" smtClean="0"/>
              <a:t>oth have generally high accuracy, therefore they can accurately classify the data during validation.</a:t>
            </a:r>
          </a:p>
          <a:p>
            <a:pPr marL="0" indent="0">
              <a:buNone/>
            </a:pPr>
            <a:r>
              <a:rPr lang="en-US" sz="2000" dirty="0" smtClean="0"/>
              <a:t>They demonstrate strong generalization are likely to be reliable for making predictions in practice.</a:t>
            </a:r>
          </a:p>
          <a:p>
            <a:pPr marL="0" indent="0">
              <a:buNone/>
            </a:pPr>
            <a:r>
              <a:rPr lang="en-US" u="sng" dirty="0" smtClean="0"/>
              <a:t>Limitations of the LSTM &amp; GRU models.</a:t>
            </a:r>
          </a:p>
          <a:p>
            <a:pPr marL="0" indent="0">
              <a:buNone/>
            </a:pPr>
            <a:r>
              <a:rPr lang="en-US" sz="2000" dirty="0" smtClean="0"/>
              <a:t>Potential overfitting – the small difference between training and validation accuracy(99.92%) suggests  that there is little to no overfitting. However, low validation loss(0.0023) indicates that the models are not memorizing training data but instead capturing general patterns.</a:t>
            </a:r>
            <a:endParaRPr lang="en-US" sz="2000" dirty="0"/>
          </a:p>
        </p:txBody>
      </p:sp>
    </p:spTree>
    <p:extLst>
      <p:ext uri="{BB962C8B-B14F-4D97-AF65-F5344CB8AC3E}">
        <p14:creationId xmlns:p14="http://schemas.microsoft.com/office/powerpoint/2010/main" val="33224310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9049" y="128992"/>
            <a:ext cx="9905998" cy="508318"/>
          </a:xfrm>
        </p:spPr>
        <p:txBody>
          <a:bodyPr>
            <a:normAutofit fontScale="90000"/>
          </a:bodyPr>
          <a:lstStyle/>
          <a:p>
            <a:pPr algn="ctr"/>
            <a:r>
              <a:rPr lang="en-US" dirty="0" smtClean="0"/>
              <a:t>Overall limitations</a:t>
            </a:r>
            <a:endParaRPr lang="en-US" dirty="0"/>
          </a:p>
        </p:txBody>
      </p:sp>
      <p:sp>
        <p:nvSpPr>
          <p:cNvPr id="3" name="Content Placeholder 2"/>
          <p:cNvSpPr>
            <a:spLocks noGrp="1"/>
          </p:cNvSpPr>
          <p:nvPr>
            <p:ph idx="1"/>
          </p:nvPr>
        </p:nvSpPr>
        <p:spPr>
          <a:xfrm>
            <a:off x="358630" y="711200"/>
            <a:ext cx="11286836" cy="5495635"/>
          </a:xfrm>
        </p:spPr>
        <p:txBody>
          <a:bodyPr/>
          <a:lstStyle/>
          <a:p>
            <a:r>
              <a:rPr lang="en-US" sz="2000" dirty="0" smtClean="0"/>
              <a:t>Data quality -  we didn’t have enough data so we had to simulate others.</a:t>
            </a:r>
          </a:p>
          <a:p>
            <a:r>
              <a:rPr lang="en-US" sz="2000" dirty="0" smtClean="0"/>
              <a:t>Assumptions -  we made some assumptions in our dataset which may not fully capture the real world clinical scenarios.</a:t>
            </a:r>
          </a:p>
          <a:p>
            <a:r>
              <a:rPr lang="en-US" sz="2000" dirty="0" smtClean="0"/>
              <a:t>Ethical considerations and privacy issues.</a:t>
            </a:r>
          </a:p>
          <a:p>
            <a:r>
              <a:rPr lang="en-US" sz="2000" dirty="0" smtClean="0"/>
              <a:t>Generalizability -  our data is limited to the population represented in the dataset. </a:t>
            </a:r>
          </a:p>
          <a:p>
            <a:pPr marL="0" indent="0">
              <a:buNone/>
            </a:pPr>
            <a:r>
              <a:rPr lang="en-US" dirty="0" smtClean="0"/>
              <a:t>Recommendations </a:t>
            </a:r>
          </a:p>
          <a:p>
            <a:r>
              <a:rPr lang="en-US" sz="2000" dirty="0" smtClean="0"/>
              <a:t>More data so that we can make more accurate predictions about real world data.</a:t>
            </a:r>
          </a:p>
          <a:p>
            <a:r>
              <a:rPr lang="en-US" sz="2000" dirty="0" smtClean="0"/>
              <a:t>Using domain knowledge we need an expert in the field for guidance.</a:t>
            </a:r>
          </a:p>
          <a:p>
            <a:r>
              <a:rPr lang="en-US" sz="2000" dirty="0" smtClean="0"/>
              <a:t>More time to make consultations, to ensure that the model performs exceptionally.</a:t>
            </a:r>
          </a:p>
          <a:p>
            <a:r>
              <a:rPr lang="en-US" sz="2000" dirty="0" smtClean="0"/>
              <a:t>Longitudinal data analytics, techniques like temporal trends, time dependent covariates and sequential patterns in HIV treatment and disease progression.</a:t>
            </a:r>
          </a:p>
          <a:p>
            <a:pPr marL="0" indent="0">
              <a:buNone/>
            </a:pPr>
            <a:endParaRPr lang="en-US" dirty="0"/>
          </a:p>
        </p:txBody>
      </p:sp>
    </p:spTree>
    <p:extLst>
      <p:ext uri="{BB962C8B-B14F-4D97-AF65-F5344CB8AC3E}">
        <p14:creationId xmlns:p14="http://schemas.microsoft.com/office/powerpoint/2010/main" val="1156579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4655"/>
            <a:ext cx="9905998" cy="507999"/>
          </a:xfrm>
        </p:spPr>
        <p:txBody>
          <a:bodyPr>
            <a:normAutofit fontScale="90000"/>
          </a:bodyPr>
          <a:lstStyle/>
          <a:p>
            <a:pPr algn="ctr"/>
            <a:r>
              <a:rPr lang="en-US" dirty="0" smtClean="0"/>
              <a:t>Project outcomes</a:t>
            </a:r>
            <a:endParaRPr lang="en-US" dirty="0"/>
          </a:p>
        </p:txBody>
      </p:sp>
      <p:sp>
        <p:nvSpPr>
          <p:cNvPr id="3" name="Content Placeholder 2"/>
          <p:cNvSpPr>
            <a:spLocks noGrp="1"/>
          </p:cNvSpPr>
          <p:nvPr>
            <p:ph idx="1"/>
          </p:nvPr>
        </p:nvSpPr>
        <p:spPr>
          <a:xfrm>
            <a:off x="193963" y="637310"/>
            <a:ext cx="11804073" cy="5846618"/>
          </a:xfrm>
        </p:spPr>
        <p:txBody>
          <a:bodyPr/>
          <a:lstStyle/>
          <a:p>
            <a:pPr marL="0" indent="0">
              <a:buNone/>
            </a:pPr>
            <a:r>
              <a:rPr lang="en-US" sz="2800" dirty="0" smtClean="0"/>
              <a:t>Stakeholder outcomes:</a:t>
            </a:r>
          </a:p>
          <a:p>
            <a:r>
              <a:rPr lang="en-US" sz="2000" dirty="0" smtClean="0"/>
              <a:t>Enable health care providers to deliver more personalized and targeted interventions, enhancing the quality of care of HIV patients.</a:t>
            </a:r>
          </a:p>
          <a:p>
            <a:r>
              <a:rPr lang="en-US" sz="2000" dirty="0" smtClean="0"/>
              <a:t>Patients to benefit from tailored interventions and to promote better adherence to treatment plans.</a:t>
            </a:r>
          </a:p>
          <a:p>
            <a:r>
              <a:rPr lang="en-US" sz="2000" dirty="0" smtClean="0"/>
              <a:t>Optimized resource utilization in healthcare institutions, leading to improved efficiency.</a:t>
            </a:r>
          </a:p>
          <a:p>
            <a:pPr marL="0" indent="0">
              <a:buNone/>
            </a:pPr>
            <a:r>
              <a:rPr lang="en-US" sz="2800" dirty="0" smtClean="0"/>
              <a:t>Societal outcomes:</a:t>
            </a:r>
          </a:p>
          <a:p>
            <a:r>
              <a:rPr lang="en-US" sz="2000" dirty="0" smtClean="0"/>
              <a:t>Improved patient adherence to treatment reduces the viral load in the body, and consequently reduces the risk of transmission within the community.</a:t>
            </a:r>
          </a:p>
          <a:p>
            <a:r>
              <a:rPr lang="en-US" sz="2000" dirty="0" smtClean="0"/>
              <a:t>Enhanced risk stratification ensures that healthcare resources are distributed equitably, addressing health disparities among different groups.</a:t>
            </a:r>
          </a:p>
          <a:p>
            <a:r>
              <a:rPr lang="en-US" sz="2000" dirty="0" smtClean="0"/>
              <a:t>Reduced costs associated with management of HIV patients due to fewer hospitalizations.</a:t>
            </a:r>
          </a:p>
          <a:p>
            <a:r>
              <a:rPr lang="en-US" sz="2000" dirty="0" smtClean="0"/>
              <a:t>Successful implementation and adoption of advanced technologies in healthcare.</a:t>
            </a:r>
            <a:endParaRPr lang="en-US" sz="2000" dirty="0"/>
          </a:p>
        </p:txBody>
      </p:sp>
    </p:spTree>
    <p:extLst>
      <p:ext uri="{BB962C8B-B14F-4D97-AF65-F5344CB8AC3E}">
        <p14:creationId xmlns:p14="http://schemas.microsoft.com/office/powerpoint/2010/main" val="12014481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93046"/>
          </a:xfrm>
        </p:spPr>
        <p:txBody>
          <a:bodyPr/>
          <a:lstStyle/>
          <a:p>
            <a:pPr algn="ctr"/>
            <a:r>
              <a:rPr lang="en-US" dirty="0" smtClean="0"/>
              <a:t>conclusion.</a:t>
            </a:r>
            <a:endParaRPr lang="en-US" dirty="0"/>
          </a:p>
        </p:txBody>
      </p:sp>
      <p:sp>
        <p:nvSpPr>
          <p:cNvPr id="3" name="Content Placeholder 2"/>
          <p:cNvSpPr>
            <a:spLocks noGrp="1"/>
          </p:cNvSpPr>
          <p:nvPr>
            <p:ph idx="1"/>
          </p:nvPr>
        </p:nvSpPr>
        <p:spPr>
          <a:xfrm>
            <a:off x="1141412" y="1560945"/>
            <a:ext cx="9905999" cy="4396510"/>
          </a:xfrm>
        </p:spPr>
        <p:txBody>
          <a:bodyPr/>
          <a:lstStyle/>
          <a:p>
            <a:pPr marL="0" indent="0">
              <a:buNone/>
            </a:pPr>
            <a:r>
              <a:rPr lang="en-US" dirty="0" smtClean="0"/>
              <a:t>In conclusion, the development and implementation of predictive models offers benefits to the society at large. This innovative approach has the potential to revolutionize patient care and contribute to broader public health objectives.</a:t>
            </a:r>
          </a:p>
          <a:p>
            <a:pPr marL="0" indent="0">
              <a:buNone/>
            </a:pPr>
            <a:r>
              <a:rPr lang="en-US" dirty="0" smtClean="0"/>
              <a:t>The successful implementation of this project can transform healthcare delivery, leveraging data-driven insights to tailor interventions and improve overall wellbeing of HIV patients.</a:t>
            </a:r>
          </a:p>
          <a:p>
            <a:pPr marL="0" indent="0">
              <a:buNone/>
            </a:pPr>
            <a:r>
              <a:rPr lang="en-US" dirty="0" smtClean="0"/>
              <a:t>The collaborative efforts and advancements made in healthcare analytics can pave way for similar initiatives, shaping the future of healthcare toward a more personalized, efficient and equitable system.</a:t>
            </a:r>
            <a:endParaRPr lang="en-US" dirty="0"/>
          </a:p>
        </p:txBody>
      </p:sp>
    </p:spTree>
    <p:extLst>
      <p:ext uri="{BB962C8B-B14F-4D97-AF65-F5344CB8AC3E}">
        <p14:creationId xmlns:p14="http://schemas.microsoft.com/office/powerpoint/2010/main" val="8742207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2266" y="232280"/>
            <a:ext cx="10199382" cy="637339"/>
          </a:xfrm>
        </p:spPr>
        <p:txBody>
          <a:bodyPr/>
          <a:lstStyle/>
          <a:p>
            <a:pPr algn="ctr"/>
            <a:r>
              <a:rPr lang="en-US" dirty="0"/>
              <a:t>introduction</a:t>
            </a:r>
          </a:p>
        </p:txBody>
      </p:sp>
      <p:sp>
        <p:nvSpPr>
          <p:cNvPr id="3" name="Content Placeholder 2"/>
          <p:cNvSpPr>
            <a:spLocks noGrp="1"/>
          </p:cNvSpPr>
          <p:nvPr>
            <p:ph idx="1"/>
          </p:nvPr>
        </p:nvSpPr>
        <p:spPr>
          <a:xfrm>
            <a:off x="313653" y="988290"/>
            <a:ext cx="11416607" cy="5492420"/>
          </a:xfrm>
        </p:spPr>
        <p:txBody>
          <a:bodyPr>
            <a:normAutofit/>
          </a:bodyPr>
          <a:lstStyle/>
          <a:p>
            <a:pPr marL="0" indent="0">
              <a:buNone/>
            </a:pPr>
            <a:r>
              <a:rPr lang="en-US" dirty="0"/>
              <a:t>In the realm of </a:t>
            </a:r>
            <a:r>
              <a:rPr lang="en-US" dirty="0" smtClean="0"/>
              <a:t>HIV care, uninterrupted continuation of Antiretroviral Treatment(ART) plays a pivotal role in ensuring positive health outcomes for patients. To address this, our challenge is to develop an advanced predictive model utilizing both machine learning and deep learning techniques.</a:t>
            </a:r>
            <a:endParaRPr lang="en-US" dirty="0"/>
          </a:p>
          <a:p>
            <a:pPr marL="0" indent="0">
              <a:buNone/>
            </a:pPr>
            <a:r>
              <a:rPr lang="en-US" sz="3200" dirty="0" smtClean="0"/>
              <a:t>Statement </a:t>
            </a:r>
            <a:r>
              <a:rPr lang="en-US" sz="3200" dirty="0"/>
              <a:t>of the Problem</a:t>
            </a:r>
            <a:r>
              <a:rPr lang="en-US" dirty="0"/>
              <a:t>.</a:t>
            </a:r>
          </a:p>
          <a:p>
            <a:r>
              <a:rPr lang="en-US" dirty="0"/>
              <a:t>To develop a predictive model using machine learning and deep learning techniques to stratify HIV patients into high, medium and low risk groups based on their likelihood to discontinue Antiretroviral Treatment(ART).</a:t>
            </a:r>
          </a:p>
          <a:p>
            <a:r>
              <a:rPr lang="en-US" dirty="0"/>
              <a:t>This model aims to facilitate targeted interventions and resource allocations by healthcare providers to patients, improving patient outcomes and reducing the burden on the health care system</a:t>
            </a:r>
            <a:r>
              <a:rPr lang="en-US" dirty="0" smtClean="0"/>
              <a:t>.</a:t>
            </a:r>
          </a:p>
          <a:p>
            <a:endParaRPr lang="en-US" dirty="0"/>
          </a:p>
        </p:txBody>
      </p:sp>
    </p:spTree>
    <p:extLst>
      <p:ext uri="{BB962C8B-B14F-4D97-AF65-F5344CB8AC3E}">
        <p14:creationId xmlns:p14="http://schemas.microsoft.com/office/powerpoint/2010/main" val="12136255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2019" y="87023"/>
            <a:ext cx="9905998" cy="857857"/>
          </a:xfrm>
        </p:spPr>
        <p:txBody>
          <a:bodyPr/>
          <a:lstStyle/>
          <a:p>
            <a:pPr algn="ctr"/>
            <a:r>
              <a:rPr lang="en-US" dirty="0"/>
              <a:t>Project objectives</a:t>
            </a:r>
          </a:p>
        </p:txBody>
      </p:sp>
      <p:sp>
        <p:nvSpPr>
          <p:cNvPr id="3" name="Content Placeholder 2"/>
          <p:cNvSpPr>
            <a:spLocks noGrp="1"/>
          </p:cNvSpPr>
          <p:nvPr>
            <p:ph idx="1"/>
          </p:nvPr>
        </p:nvSpPr>
        <p:spPr>
          <a:xfrm>
            <a:off x="664241" y="944880"/>
            <a:ext cx="10641554" cy="5802430"/>
          </a:xfrm>
        </p:spPr>
        <p:txBody>
          <a:bodyPr>
            <a:normAutofit/>
          </a:bodyPr>
          <a:lstStyle/>
          <a:p>
            <a:r>
              <a:rPr lang="en-US" dirty="0"/>
              <a:t>Resource allocation optimization - to ensure targeted interventions and personalized care plans for high-risk patients.</a:t>
            </a:r>
          </a:p>
          <a:p>
            <a:r>
              <a:rPr lang="en-US" dirty="0"/>
              <a:t>Early intervention planning - enable healthcare providers plan early interventions for high risk patients to reduce treatment interruptions hence improving overall health and wellbeing of patients.</a:t>
            </a:r>
          </a:p>
          <a:p>
            <a:r>
              <a:rPr lang="en-US" dirty="0"/>
              <a:t>Integration with healthcare systems -  design the model to seamlessly integrate into existing healthcare information, making it practical for use by healthcare professionals.</a:t>
            </a:r>
          </a:p>
          <a:p>
            <a:r>
              <a:rPr lang="en-US" dirty="0"/>
              <a:t>Continuous model improvement -  regularly updating of the model to maintain relevance and accuracy, with ongoing data collection and evolving patient profiles.</a:t>
            </a:r>
          </a:p>
          <a:p>
            <a:endParaRPr lang="en-US" dirty="0"/>
          </a:p>
        </p:txBody>
      </p:sp>
    </p:spTree>
    <p:extLst>
      <p:ext uri="{BB962C8B-B14F-4D97-AF65-F5344CB8AC3E}">
        <p14:creationId xmlns:p14="http://schemas.microsoft.com/office/powerpoint/2010/main" val="22676676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281633"/>
            <a:ext cx="9905998" cy="844522"/>
          </a:xfrm>
        </p:spPr>
        <p:txBody>
          <a:bodyPr/>
          <a:lstStyle/>
          <a:p>
            <a:pPr algn="ctr"/>
            <a:r>
              <a:rPr lang="en-US" dirty="0"/>
              <a:t>Dataset overview</a:t>
            </a:r>
          </a:p>
        </p:txBody>
      </p:sp>
      <p:sp>
        <p:nvSpPr>
          <p:cNvPr id="3" name="Content Placeholder 2"/>
          <p:cNvSpPr>
            <a:spLocks noGrp="1"/>
          </p:cNvSpPr>
          <p:nvPr>
            <p:ph idx="1"/>
          </p:nvPr>
        </p:nvSpPr>
        <p:spPr>
          <a:xfrm>
            <a:off x="745580" y="1001027"/>
            <a:ext cx="10697661" cy="5034014"/>
          </a:xfrm>
        </p:spPr>
        <p:txBody>
          <a:bodyPr>
            <a:normAutofit/>
          </a:bodyPr>
          <a:lstStyle/>
          <a:p>
            <a:r>
              <a:rPr lang="en-US" dirty="0"/>
              <a:t>We used a synthetic dataset. It contains 15 variables of study, each offering valuable insight into which factors that may influence the likelihood of discontinuation of ART, but the key variables include; </a:t>
            </a:r>
          </a:p>
          <a:p>
            <a:pPr marL="457200" indent="-457200">
              <a:buFont typeface="+mj-lt"/>
              <a:buAutoNum type="arabicPeriod"/>
            </a:pPr>
            <a:r>
              <a:rPr lang="en-US" dirty="0"/>
              <a:t>Viral Load(VL) – the amount of HIV cells in the patients body.</a:t>
            </a:r>
          </a:p>
          <a:p>
            <a:pPr marL="457200" indent="-457200">
              <a:buFont typeface="+mj-lt"/>
              <a:buAutoNum type="arabicPeriod"/>
            </a:pPr>
            <a:r>
              <a:rPr lang="en-US" dirty="0"/>
              <a:t>CD4 – a type of white blood cells that help the immune system fight infections.</a:t>
            </a:r>
          </a:p>
          <a:p>
            <a:pPr marL="457200" indent="-457200">
              <a:buFont typeface="+mj-lt"/>
              <a:buAutoNum type="arabicPeriod"/>
            </a:pPr>
            <a:r>
              <a:rPr lang="en-US" dirty="0"/>
              <a:t>Base drug combo – the initial drug combination prescribed to the patient.</a:t>
            </a:r>
          </a:p>
          <a:p>
            <a:pPr marL="457200" indent="-457200">
              <a:buFont typeface="+mj-lt"/>
              <a:buAutoNum type="arabicPeriod"/>
            </a:pPr>
            <a:r>
              <a:rPr lang="en-US" dirty="0"/>
              <a:t>Comp </a:t>
            </a:r>
            <a:r>
              <a:rPr lang="en-US" dirty="0" smtClean="0"/>
              <a:t>INI(Completion of </a:t>
            </a:r>
            <a:r>
              <a:rPr lang="en-US" dirty="0"/>
              <a:t>I</a:t>
            </a:r>
            <a:r>
              <a:rPr lang="en-US" dirty="0" smtClean="0"/>
              <a:t>nitial </a:t>
            </a:r>
            <a:r>
              <a:rPr lang="en-US" dirty="0"/>
              <a:t>T</a:t>
            </a:r>
            <a:r>
              <a:rPr lang="en-US" dirty="0" smtClean="0"/>
              <a:t>reatment), </a:t>
            </a:r>
            <a:r>
              <a:rPr lang="en-US" dirty="0"/>
              <a:t>Comp NNRTI(Non-</a:t>
            </a:r>
            <a:r>
              <a:rPr lang="en-US" dirty="0" err="1"/>
              <a:t>Neucloside</a:t>
            </a:r>
            <a:r>
              <a:rPr lang="en-US" dirty="0"/>
              <a:t> Reverse Transcriptase Inhibitor Component), Extra PI( Extra Protease Inhibitor) – components of drug regimen, additional inhibitors and pharmacokinetic considerations.</a:t>
            </a:r>
          </a:p>
          <a:p>
            <a:pPr marL="0" indent="0">
              <a:buNone/>
            </a:pPr>
            <a:endParaRPr lang="en-US" dirty="0"/>
          </a:p>
        </p:txBody>
      </p:sp>
    </p:spTree>
    <p:extLst>
      <p:ext uri="{BB962C8B-B14F-4D97-AF65-F5344CB8AC3E}">
        <p14:creationId xmlns:p14="http://schemas.microsoft.com/office/powerpoint/2010/main" val="14398789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E590E8E8-64FA-556B-8621-A95F64C254CC}"/>
              </a:ext>
            </a:extLst>
          </p:cNvPr>
          <p:cNvPicPr>
            <a:picLocks noChangeAspect="1"/>
          </p:cNvPicPr>
          <p:nvPr/>
        </p:nvPicPr>
        <p:blipFill>
          <a:blip r:embed="rId2"/>
          <a:stretch>
            <a:fillRect/>
          </a:stretch>
        </p:blipFill>
        <p:spPr>
          <a:xfrm>
            <a:off x="6162962" y="1161392"/>
            <a:ext cx="5942061" cy="3536235"/>
          </a:xfrm>
          <a:prstGeom prst="rect">
            <a:avLst/>
          </a:prstGeom>
        </p:spPr>
      </p:pic>
      <p:sp>
        <p:nvSpPr>
          <p:cNvPr id="21" name="TextBox 20">
            <a:extLst>
              <a:ext uri="{FF2B5EF4-FFF2-40B4-BE49-F238E27FC236}">
                <a16:creationId xmlns:a16="http://schemas.microsoft.com/office/drawing/2014/main" id="{38D7671D-15FE-637F-90B8-89122F9FB8BF}"/>
              </a:ext>
            </a:extLst>
          </p:cNvPr>
          <p:cNvSpPr txBox="1"/>
          <p:nvPr/>
        </p:nvSpPr>
        <p:spPr>
          <a:xfrm>
            <a:off x="294639" y="5178584"/>
            <a:ext cx="5139421" cy="1200329"/>
          </a:xfrm>
          <a:prstGeom prst="rect">
            <a:avLst/>
          </a:prstGeom>
          <a:noFill/>
        </p:spPr>
        <p:txBody>
          <a:bodyPr wrap="square" rtlCol="0">
            <a:spAutoFit/>
          </a:bodyPr>
          <a:lstStyle/>
          <a:p>
            <a:r>
              <a:rPr lang="en-US" dirty="0"/>
              <a:t>The plot shows that as the patient regularly takes medication ,the viral load gradually decreases while the CD4 count increases hence improving the patient health status.</a:t>
            </a:r>
          </a:p>
        </p:txBody>
      </p:sp>
      <p:sp>
        <p:nvSpPr>
          <p:cNvPr id="22" name="TextBox 21">
            <a:extLst>
              <a:ext uri="{FF2B5EF4-FFF2-40B4-BE49-F238E27FC236}">
                <a16:creationId xmlns:a16="http://schemas.microsoft.com/office/drawing/2014/main" id="{B18E2490-BB0A-5FF9-5022-8A93EB81BE06}"/>
              </a:ext>
            </a:extLst>
          </p:cNvPr>
          <p:cNvSpPr txBox="1"/>
          <p:nvPr/>
        </p:nvSpPr>
        <p:spPr>
          <a:xfrm>
            <a:off x="128446" y="680435"/>
            <a:ext cx="3306612" cy="369332"/>
          </a:xfrm>
          <a:prstGeom prst="rect">
            <a:avLst/>
          </a:prstGeom>
          <a:solidFill>
            <a:schemeClr val="bg1">
              <a:lumMod val="50000"/>
              <a:lumOff val="50000"/>
            </a:schemeClr>
          </a:solidFill>
          <a:ln>
            <a:solidFill>
              <a:schemeClr val="tx1">
                <a:lumMod val="75000"/>
              </a:schemeClr>
            </a:solidFill>
          </a:ln>
          <a:effectLst>
            <a:innerShdw blurRad="114300">
              <a:prstClr val="black"/>
            </a:innerShdw>
          </a:effectLst>
        </p:spPr>
        <p:txBody>
          <a:bodyPr wrap="square" rtlCol="0">
            <a:spAutoFit/>
          </a:bodyPr>
          <a:lstStyle/>
          <a:p>
            <a:r>
              <a:rPr lang="en-US" dirty="0"/>
              <a:t>EXPLORATORY DATA ANALYSIS </a:t>
            </a:r>
          </a:p>
        </p:txBody>
      </p:sp>
      <p:pic>
        <p:nvPicPr>
          <p:cNvPr id="25" name="Picture 24">
            <a:extLst>
              <a:ext uri="{FF2B5EF4-FFF2-40B4-BE49-F238E27FC236}">
                <a16:creationId xmlns:a16="http://schemas.microsoft.com/office/drawing/2014/main" id="{C76A2129-487C-22DF-B646-931C0A4A39A1}"/>
              </a:ext>
            </a:extLst>
          </p:cNvPr>
          <p:cNvPicPr>
            <a:picLocks noChangeAspect="1"/>
          </p:cNvPicPr>
          <p:nvPr/>
        </p:nvPicPr>
        <p:blipFill>
          <a:blip r:embed="rId3"/>
          <a:stretch>
            <a:fillRect/>
          </a:stretch>
        </p:blipFill>
        <p:spPr>
          <a:xfrm>
            <a:off x="128446" y="1161392"/>
            <a:ext cx="5471806" cy="3536235"/>
          </a:xfrm>
          <a:prstGeom prst="rect">
            <a:avLst/>
          </a:prstGeom>
        </p:spPr>
      </p:pic>
      <p:sp>
        <p:nvSpPr>
          <p:cNvPr id="26" name="TextBox 25">
            <a:extLst>
              <a:ext uri="{FF2B5EF4-FFF2-40B4-BE49-F238E27FC236}">
                <a16:creationId xmlns:a16="http://schemas.microsoft.com/office/drawing/2014/main" id="{2AECDFA3-BE9B-A05F-2B97-D02A250B00B4}"/>
              </a:ext>
            </a:extLst>
          </p:cNvPr>
          <p:cNvSpPr txBox="1"/>
          <p:nvPr/>
        </p:nvSpPr>
        <p:spPr>
          <a:xfrm>
            <a:off x="6731153" y="5040084"/>
            <a:ext cx="4805680" cy="1477328"/>
          </a:xfrm>
          <a:prstGeom prst="rect">
            <a:avLst/>
          </a:prstGeom>
          <a:noFill/>
        </p:spPr>
        <p:txBody>
          <a:bodyPr wrap="square" rtlCol="0">
            <a:spAutoFit/>
          </a:bodyPr>
          <a:lstStyle/>
          <a:p>
            <a:r>
              <a:rPr lang="en-US" dirty="0"/>
              <a:t>The scatter plot helps us gain insights about the prevalence of HIV patients based on their gender as well as the relationship of the CD4 count with the viral load. There is an inverse relationship between the viral load and CD4 count.</a:t>
            </a:r>
          </a:p>
        </p:txBody>
      </p:sp>
      <p:sp>
        <p:nvSpPr>
          <p:cNvPr id="2" name="TextBox 1"/>
          <p:cNvSpPr txBox="1"/>
          <p:nvPr/>
        </p:nvSpPr>
        <p:spPr>
          <a:xfrm>
            <a:off x="3759200" y="0"/>
            <a:ext cx="4174836" cy="523220"/>
          </a:xfrm>
          <a:prstGeom prst="rect">
            <a:avLst/>
          </a:prstGeom>
          <a:noFill/>
        </p:spPr>
        <p:txBody>
          <a:bodyPr wrap="square" rtlCol="0">
            <a:spAutoFit/>
          </a:bodyPr>
          <a:lstStyle/>
          <a:p>
            <a:pPr algn="ctr"/>
            <a:r>
              <a:rPr lang="en-US" sz="2800" dirty="0" smtClean="0"/>
              <a:t>METHODOLOGY</a:t>
            </a:r>
            <a:endParaRPr lang="en-US" sz="2800" dirty="0"/>
          </a:p>
        </p:txBody>
      </p:sp>
    </p:spTree>
    <p:extLst>
      <p:ext uri="{BB962C8B-B14F-4D97-AF65-F5344CB8AC3E}">
        <p14:creationId xmlns:p14="http://schemas.microsoft.com/office/powerpoint/2010/main" val="35856343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B8956D-CDFD-2FDE-EE84-A10C08F3DFF0}"/>
              </a:ext>
            </a:extLst>
          </p:cNvPr>
          <p:cNvSpPr>
            <a:spLocks noGrp="1"/>
          </p:cNvSpPr>
          <p:nvPr>
            <p:ph idx="1"/>
          </p:nvPr>
        </p:nvSpPr>
        <p:spPr>
          <a:xfrm>
            <a:off x="233680" y="1320800"/>
            <a:ext cx="11562080" cy="4582160"/>
          </a:xfrm>
        </p:spPr>
        <p:txBody>
          <a:bodyPr/>
          <a:lstStyle/>
          <a:p>
            <a:r>
              <a:rPr lang="en-US" dirty="0"/>
              <a:t>Data preprocessing – there were no missing values nor duplicates in the dataset, therefore the data was ready for modelling. We split the data into training and testing sets. This ensures that you train your data on one subset of data and evaluate its performance on another unseen subset of data.</a:t>
            </a:r>
          </a:p>
          <a:p>
            <a:r>
              <a:rPr lang="en-US" dirty="0"/>
              <a:t>Feature Engineering – a new column of ‘discontinuation likelihood’ was created from viral load, CD4, and Comp. </a:t>
            </a:r>
            <a:r>
              <a:rPr lang="en-US" dirty="0" smtClean="0"/>
              <a:t>INI(</a:t>
            </a:r>
            <a:r>
              <a:rPr lang="en-US" dirty="0" smtClean="0"/>
              <a:t>Completion of Initial Treatment</a:t>
            </a:r>
            <a:r>
              <a:rPr lang="en-US" dirty="0" smtClean="0"/>
              <a:t>).</a:t>
            </a:r>
            <a:endParaRPr lang="en-US" dirty="0"/>
          </a:p>
          <a:p>
            <a:r>
              <a:rPr lang="en-US" dirty="0"/>
              <a:t>Modelling – we used machine learning models and deep learning models. The following is an illustration of the machine learning models that we used;</a:t>
            </a:r>
          </a:p>
        </p:txBody>
      </p:sp>
    </p:spTree>
    <p:extLst>
      <p:ext uri="{BB962C8B-B14F-4D97-AF65-F5344CB8AC3E}">
        <p14:creationId xmlns:p14="http://schemas.microsoft.com/office/powerpoint/2010/main" val="7698472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8000"/>
            <a:duotone>
              <a:schemeClr val="bg2">
                <a:shade val="88000"/>
                <a:hueMod val="106000"/>
                <a:satMod val="140000"/>
                <a:lumMod val="54000"/>
              </a:schemeClr>
              <a:schemeClr val="bg2">
                <a:tint val="98000"/>
                <a:hueMod val="90000"/>
                <a:satMod val="150000"/>
                <a:lumMod val="160000"/>
              </a:schemeClr>
            </a:duotone>
            <a:lum/>
          </a:blip>
          <a:srcRect/>
          <a:stretch>
            <a:fillRect/>
          </a:stretch>
        </a:blipFill>
        <a:effectLst/>
      </p:bgPr>
    </p:bg>
    <p:spTree>
      <p:nvGrpSpPr>
        <p:cNvPr id="1" name=""/>
        <p:cNvGrpSpPr/>
        <p:nvPr/>
      </p:nvGrpSpPr>
      <p:grpSpPr>
        <a:xfrm>
          <a:off x="0" y="0"/>
          <a:ext cx="0" cy="0"/>
          <a:chOff x="0" y="0"/>
          <a:chExt cx="0" cy="0"/>
        </a:xfrm>
      </p:grpSpPr>
      <p:sp>
        <p:nvSpPr>
          <p:cNvPr id="95" name="Oval 94">
            <a:extLst>
              <a:ext uri="{FF2B5EF4-FFF2-40B4-BE49-F238E27FC236}">
                <a16:creationId xmlns:a16="http://schemas.microsoft.com/office/drawing/2014/main" id="{1BC12887-63DE-4338-9904-5BC6DB12E994}"/>
              </a:ext>
            </a:extLst>
          </p:cNvPr>
          <p:cNvSpPr/>
          <p:nvPr/>
        </p:nvSpPr>
        <p:spPr>
          <a:xfrm>
            <a:off x="1480949" y="6043988"/>
            <a:ext cx="1794737" cy="70997"/>
          </a:xfrm>
          <a:prstGeom prst="ellipse">
            <a:avLst/>
          </a:prstGeom>
          <a:gradFill flip="none" rotWithShape="1">
            <a:gsLst>
              <a:gs pos="0">
                <a:schemeClr val="tx1">
                  <a:alpha val="74000"/>
                </a:schemeClr>
              </a:gs>
              <a:gs pos="100000">
                <a:schemeClr val="tx1">
                  <a:alpha val="0"/>
                </a:schemeClr>
              </a:gs>
            </a:gsLst>
            <a:path path="circle">
              <a:fillToRect l="50000" t="50000" r="50000" b="50000"/>
            </a:path>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Shape 73">
            <a:extLst>
              <a:ext uri="{FF2B5EF4-FFF2-40B4-BE49-F238E27FC236}">
                <a16:creationId xmlns:a16="http://schemas.microsoft.com/office/drawing/2014/main" id="{D7BE03DD-D845-433B-8D65-3F374AC9FB91}"/>
              </a:ext>
            </a:extLst>
          </p:cNvPr>
          <p:cNvSpPr/>
          <p:nvPr/>
        </p:nvSpPr>
        <p:spPr>
          <a:xfrm>
            <a:off x="4011925" y="3297855"/>
            <a:ext cx="45719" cy="190237"/>
          </a:xfrm>
          <a:custGeom>
            <a:avLst/>
            <a:gdLst>
              <a:gd name="connsiteX0" fmla="*/ 31547 w 31547"/>
              <a:gd name="connsiteY0" fmla="*/ 142875 h 142875"/>
              <a:gd name="connsiteX1" fmla="*/ 114 w 31547"/>
              <a:gd name="connsiteY1" fmla="*/ 74295 h 142875"/>
              <a:gd name="connsiteX2" fmla="*/ 22974 w 31547"/>
              <a:gd name="connsiteY2" fmla="*/ 0 h 142875"/>
            </a:gdLst>
            <a:ahLst/>
            <a:cxnLst>
              <a:cxn ang="0">
                <a:pos x="connsiteX0" y="connsiteY0"/>
              </a:cxn>
              <a:cxn ang="0">
                <a:pos x="connsiteX1" y="connsiteY1"/>
              </a:cxn>
              <a:cxn ang="0">
                <a:pos x="connsiteX2" y="connsiteY2"/>
              </a:cxn>
            </a:cxnLst>
            <a:rect l="l" t="t" r="r" b="b"/>
            <a:pathLst>
              <a:path w="31547" h="142875">
                <a:moveTo>
                  <a:pt x="31547" y="142875"/>
                </a:moveTo>
                <a:cubicBezTo>
                  <a:pt x="16545" y="120491"/>
                  <a:pt x="1543" y="98107"/>
                  <a:pt x="114" y="74295"/>
                </a:cubicBezTo>
                <a:cubicBezTo>
                  <a:pt x="-1315" y="50483"/>
                  <a:pt x="10829" y="25241"/>
                  <a:pt x="22974"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reeform: Shape 79">
            <a:extLst>
              <a:ext uri="{FF2B5EF4-FFF2-40B4-BE49-F238E27FC236}">
                <a16:creationId xmlns:a16="http://schemas.microsoft.com/office/drawing/2014/main" id="{50055088-77BD-4D23-A1E1-B07EFB6D84D5}"/>
              </a:ext>
            </a:extLst>
          </p:cNvPr>
          <p:cNvSpPr/>
          <p:nvPr/>
        </p:nvSpPr>
        <p:spPr>
          <a:xfrm>
            <a:off x="5937057" y="3411066"/>
            <a:ext cx="45719" cy="190237"/>
          </a:xfrm>
          <a:custGeom>
            <a:avLst/>
            <a:gdLst>
              <a:gd name="connsiteX0" fmla="*/ 31547 w 31547"/>
              <a:gd name="connsiteY0" fmla="*/ 142875 h 142875"/>
              <a:gd name="connsiteX1" fmla="*/ 114 w 31547"/>
              <a:gd name="connsiteY1" fmla="*/ 74295 h 142875"/>
              <a:gd name="connsiteX2" fmla="*/ 22974 w 31547"/>
              <a:gd name="connsiteY2" fmla="*/ 0 h 142875"/>
            </a:gdLst>
            <a:ahLst/>
            <a:cxnLst>
              <a:cxn ang="0">
                <a:pos x="connsiteX0" y="connsiteY0"/>
              </a:cxn>
              <a:cxn ang="0">
                <a:pos x="connsiteX1" y="connsiteY1"/>
              </a:cxn>
              <a:cxn ang="0">
                <a:pos x="connsiteX2" y="connsiteY2"/>
              </a:cxn>
            </a:cxnLst>
            <a:rect l="l" t="t" r="r" b="b"/>
            <a:pathLst>
              <a:path w="31547" h="142875">
                <a:moveTo>
                  <a:pt x="31547" y="142875"/>
                </a:moveTo>
                <a:cubicBezTo>
                  <a:pt x="16545" y="120491"/>
                  <a:pt x="1543" y="98107"/>
                  <a:pt x="114" y="74295"/>
                </a:cubicBezTo>
                <a:cubicBezTo>
                  <a:pt x="-1315" y="50483"/>
                  <a:pt x="10829" y="25241"/>
                  <a:pt x="22974"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Shape 84">
            <a:extLst>
              <a:ext uri="{FF2B5EF4-FFF2-40B4-BE49-F238E27FC236}">
                <a16:creationId xmlns:a16="http://schemas.microsoft.com/office/drawing/2014/main" id="{8516214F-E766-4B62-9E82-8040C5E96E93}"/>
              </a:ext>
            </a:extLst>
          </p:cNvPr>
          <p:cNvSpPr/>
          <p:nvPr/>
        </p:nvSpPr>
        <p:spPr>
          <a:xfrm>
            <a:off x="7745571" y="2821152"/>
            <a:ext cx="45719" cy="190237"/>
          </a:xfrm>
          <a:custGeom>
            <a:avLst/>
            <a:gdLst>
              <a:gd name="connsiteX0" fmla="*/ 31547 w 31547"/>
              <a:gd name="connsiteY0" fmla="*/ 142875 h 142875"/>
              <a:gd name="connsiteX1" fmla="*/ 114 w 31547"/>
              <a:gd name="connsiteY1" fmla="*/ 74295 h 142875"/>
              <a:gd name="connsiteX2" fmla="*/ 22974 w 31547"/>
              <a:gd name="connsiteY2" fmla="*/ 0 h 142875"/>
            </a:gdLst>
            <a:ahLst/>
            <a:cxnLst>
              <a:cxn ang="0">
                <a:pos x="connsiteX0" y="connsiteY0"/>
              </a:cxn>
              <a:cxn ang="0">
                <a:pos x="connsiteX1" y="connsiteY1"/>
              </a:cxn>
              <a:cxn ang="0">
                <a:pos x="connsiteX2" y="connsiteY2"/>
              </a:cxn>
            </a:cxnLst>
            <a:rect l="l" t="t" r="r" b="b"/>
            <a:pathLst>
              <a:path w="31547" h="142875">
                <a:moveTo>
                  <a:pt x="31547" y="142875"/>
                </a:moveTo>
                <a:cubicBezTo>
                  <a:pt x="16545" y="120491"/>
                  <a:pt x="1543" y="98107"/>
                  <a:pt x="114" y="74295"/>
                </a:cubicBezTo>
                <a:cubicBezTo>
                  <a:pt x="-1315" y="50483"/>
                  <a:pt x="10829" y="25241"/>
                  <a:pt x="22974"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Shape 69">
            <a:extLst>
              <a:ext uri="{FF2B5EF4-FFF2-40B4-BE49-F238E27FC236}">
                <a16:creationId xmlns:a16="http://schemas.microsoft.com/office/drawing/2014/main" id="{71133609-A0B5-4EDE-943C-F54CE0DDB654}"/>
              </a:ext>
            </a:extLst>
          </p:cNvPr>
          <p:cNvSpPr/>
          <p:nvPr/>
        </p:nvSpPr>
        <p:spPr>
          <a:xfrm>
            <a:off x="2303571" y="3809048"/>
            <a:ext cx="45719" cy="190237"/>
          </a:xfrm>
          <a:custGeom>
            <a:avLst/>
            <a:gdLst>
              <a:gd name="connsiteX0" fmla="*/ 31547 w 31547"/>
              <a:gd name="connsiteY0" fmla="*/ 142875 h 142875"/>
              <a:gd name="connsiteX1" fmla="*/ 114 w 31547"/>
              <a:gd name="connsiteY1" fmla="*/ 74295 h 142875"/>
              <a:gd name="connsiteX2" fmla="*/ 22974 w 31547"/>
              <a:gd name="connsiteY2" fmla="*/ 0 h 142875"/>
            </a:gdLst>
            <a:ahLst/>
            <a:cxnLst>
              <a:cxn ang="0">
                <a:pos x="connsiteX0" y="connsiteY0"/>
              </a:cxn>
              <a:cxn ang="0">
                <a:pos x="connsiteX1" y="connsiteY1"/>
              </a:cxn>
              <a:cxn ang="0">
                <a:pos x="connsiteX2" y="connsiteY2"/>
              </a:cxn>
            </a:cxnLst>
            <a:rect l="l" t="t" r="r" b="b"/>
            <a:pathLst>
              <a:path w="31547" h="142875">
                <a:moveTo>
                  <a:pt x="31547" y="142875"/>
                </a:moveTo>
                <a:cubicBezTo>
                  <a:pt x="16545" y="120491"/>
                  <a:pt x="1543" y="98107"/>
                  <a:pt x="114" y="74295"/>
                </a:cubicBezTo>
                <a:cubicBezTo>
                  <a:pt x="-1315" y="50483"/>
                  <a:pt x="10829" y="25241"/>
                  <a:pt x="22974"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63094720-7C51-4532-8AE1-235B96FCE28E}"/>
              </a:ext>
            </a:extLst>
          </p:cNvPr>
          <p:cNvSpPr/>
          <p:nvPr/>
        </p:nvSpPr>
        <p:spPr>
          <a:xfrm>
            <a:off x="6679891" y="2844360"/>
            <a:ext cx="2208628" cy="2208628"/>
          </a:xfrm>
          <a:custGeom>
            <a:avLst/>
            <a:gdLst>
              <a:gd name="connsiteX0" fmla="*/ 1104314 w 2208628"/>
              <a:gd name="connsiteY0" fmla="*/ 137153 h 2208628"/>
              <a:gd name="connsiteX1" fmla="*/ 996529 w 2208628"/>
              <a:gd name="connsiteY1" fmla="*/ 244938 h 2208628"/>
              <a:gd name="connsiteX2" fmla="*/ 1104314 w 2208628"/>
              <a:gd name="connsiteY2" fmla="*/ 352723 h 2208628"/>
              <a:gd name="connsiteX3" fmla="*/ 1212099 w 2208628"/>
              <a:gd name="connsiteY3" fmla="*/ 244938 h 2208628"/>
              <a:gd name="connsiteX4" fmla="*/ 1104314 w 2208628"/>
              <a:gd name="connsiteY4" fmla="*/ 137153 h 2208628"/>
              <a:gd name="connsiteX5" fmla="*/ 1104314 w 2208628"/>
              <a:gd name="connsiteY5" fmla="*/ 0 h 2208628"/>
              <a:gd name="connsiteX6" fmla="*/ 2208628 w 2208628"/>
              <a:gd name="connsiteY6" fmla="*/ 1104314 h 2208628"/>
              <a:gd name="connsiteX7" fmla="*/ 1104314 w 2208628"/>
              <a:gd name="connsiteY7" fmla="*/ 2208628 h 2208628"/>
              <a:gd name="connsiteX8" fmla="*/ 0 w 2208628"/>
              <a:gd name="connsiteY8" fmla="*/ 1104314 h 2208628"/>
              <a:gd name="connsiteX9" fmla="*/ 1104314 w 2208628"/>
              <a:gd name="connsiteY9" fmla="*/ 0 h 220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8628" h="2208628">
                <a:moveTo>
                  <a:pt x="1104314" y="137153"/>
                </a:moveTo>
                <a:cubicBezTo>
                  <a:pt x="1044786" y="137153"/>
                  <a:pt x="996529" y="185410"/>
                  <a:pt x="996529" y="244938"/>
                </a:cubicBezTo>
                <a:cubicBezTo>
                  <a:pt x="996529" y="304466"/>
                  <a:pt x="1044786" y="352723"/>
                  <a:pt x="1104314" y="352723"/>
                </a:cubicBezTo>
                <a:cubicBezTo>
                  <a:pt x="1163842" y="352723"/>
                  <a:pt x="1212099" y="304466"/>
                  <a:pt x="1212099" y="244938"/>
                </a:cubicBezTo>
                <a:cubicBezTo>
                  <a:pt x="1212099" y="185410"/>
                  <a:pt x="1163842" y="137153"/>
                  <a:pt x="1104314" y="137153"/>
                </a:cubicBezTo>
                <a:close/>
                <a:moveTo>
                  <a:pt x="1104314" y="0"/>
                </a:moveTo>
                <a:cubicBezTo>
                  <a:pt x="1714210" y="0"/>
                  <a:pt x="2208628" y="494418"/>
                  <a:pt x="2208628" y="1104314"/>
                </a:cubicBezTo>
                <a:cubicBezTo>
                  <a:pt x="2208628" y="1714210"/>
                  <a:pt x="1714210" y="2208628"/>
                  <a:pt x="1104314" y="2208628"/>
                </a:cubicBezTo>
                <a:cubicBezTo>
                  <a:pt x="494418" y="2208628"/>
                  <a:pt x="0" y="1714210"/>
                  <a:pt x="0" y="1104314"/>
                </a:cubicBezTo>
                <a:cubicBezTo>
                  <a:pt x="0" y="494418"/>
                  <a:pt x="494418" y="0"/>
                  <a:pt x="1104314" y="0"/>
                </a:cubicBezTo>
                <a:close/>
              </a:path>
            </a:pathLst>
          </a:custGeom>
          <a:gradFill flip="none" rotWithShape="1">
            <a:gsLst>
              <a:gs pos="0">
                <a:srgbClr val="660066">
                  <a:alpha val="50000"/>
                </a:srgbClr>
              </a:gs>
              <a:gs pos="100000">
                <a:srgbClr val="CC00CC">
                  <a:alpha val="69804"/>
                </a:srgbClr>
              </a:gs>
            </a:gsLst>
            <a:lin ang="0" scaled="0"/>
            <a:tileRect/>
          </a:gradFill>
          <a:ln>
            <a:gradFill>
              <a:gsLst>
                <a:gs pos="0">
                  <a:srgbClr val="660066"/>
                </a:gs>
                <a:gs pos="100000">
                  <a:srgbClr val="CC00CC">
                    <a:alpha val="0"/>
                  </a:srgbClr>
                </a:gs>
              </a:gsLst>
              <a:lin ang="19200000" scaled="0"/>
            </a:gradFill>
          </a:ln>
          <a:effectLst>
            <a:innerShdw blurRad="317500" dir="8400000">
              <a:schemeClr val="bg1"/>
            </a:innerShdw>
            <a:reflection blurRad="6350" stA="35000" endPos="90000" dir="5400000" sy="-100000" algn="bl" rotWithShape="0"/>
          </a:effectLst>
          <a:scene3d>
            <a:camera prst="orthographicFront"/>
            <a:lightRig rig="chilly"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8899EDD3-847E-47AF-8465-D234924B1AA2}"/>
              </a:ext>
            </a:extLst>
          </p:cNvPr>
          <p:cNvSpPr/>
          <p:nvPr/>
        </p:nvSpPr>
        <p:spPr>
          <a:xfrm>
            <a:off x="1231952" y="3820887"/>
            <a:ext cx="2208628" cy="2208628"/>
          </a:xfrm>
          <a:custGeom>
            <a:avLst/>
            <a:gdLst>
              <a:gd name="connsiteX0" fmla="*/ 1104314 w 2208628"/>
              <a:gd name="connsiteY0" fmla="*/ 115856 h 2208628"/>
              <a:gd name="connsiteX1" fmla="*/ 996529 w 2208628"/>
              <a:gd name="connsiteY1" fmla="*/ 223641 h 2208628"/>
              <a:gd name="connsiteX2" fmla="*/ 1104314 w 2208628"/>
              <a:gd name="connsiteY2" fmla="*/ 331426 h 2208628"/>
              <a:gd name="connsiteX3" fmla="*/ 1212099 w 2208628"/>
              <a:gd name="connsiteY3" fmla="*/ 223641 h 2208628"/>
              <a:gd name="connsiteX4" fmla="*/ 1104314 w 2208628"/>
              <a:gd name="connsiteY4" fmla="*/ 115856 h 2208628"/>
              <a:gd name="connsiteX5" fmla="*/ 1104314 w 2208628"/>
              <a:gd name="connsiteY5" fmla="*/ 0 h 2208628"/>
              <a:gd name="connsiteX6" fmla="*/ 2208628 w 2208628"/>
              <a:gd name="connsiteY6" fmla="*/ 1104314 h 2208628"/>
              <a:gd name="connsiteX7" fmla="*/ 1104314 w 2208628"/>
              <a:gd name="connsiteY7" fmla="*/ 2208628 h 2208628"/>
              <a:gd name="connsiteX8" fmla="*/ 0 w 2208628"/>
              <a:gd name="connsiteY8" fmla="*/ 1104314 h 2208628"/>
              <a:gd name="connsiteX9" fmla="*/ 1104314 w 2208628"/>
              <a:gd name="connsiteY9" fmla="*/ 0 h 220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8628" h="2208628">
                <a:moveTo>
                  <a:pt x="1104314" y="115856"/>
                </a:moveTo>
                <a:cubicBezTo>
                  <a:pt x="1044786" y="115856"/>
                  <a:pt x="996529" y="164113"/>
                  <a:pt x="996529" y="223641"/>
                </a:cubicBezTo>
                <a:cubicBezTo>
                  <a:pt x="996529" y="283169"/>
                  <a:pt x="1044786" y="331426"/>
                  <a:pt x="1104314" y="331426"/>
                </a:cubicBezTo>
                <a:cubicBezTo>
                  <a:pt x="1163842" y="331426"/>
                  <a:pt x="1212099" y="283169"/>
                  <a:pt x="1212099" y="223641"/>
                </a:cubicBezTo>
                <a:cubicBezTo>
                  <a:pt x="1212099" y="164113"/>
                  <a:pt x="1163842" y="115856"/>
                  <a:pt x="1104314" y="115856"/>
                </a:cubicBezTo>
                <a:close/>
                <a:moveTo>
                  <a:pt x="1104314" y="0"/>
                </a:moveTo>
                <a:cubicBezTo>
                  <a:pt x="1714210" y="0"/>
                  <a:pt x="2208628" y="494418"/>
                  <a:pt x="2208628" y="1104314"/>
                </a:cubicBezTo>
                <a:cubicBezTo>
                  <a:pt x="2208628" y="1714210"/>
                  <a:pt x="1714210" y="2208628"/>
                  <a:pt x="1104314" y="2208628"/>
                </a:cubicBezTo>
                <a:cubicBezTo>
                  <a:pt x="494418" y="2208628"/>
                  <a:pt x="0" y="1714210"/>
                  <a:pt x="0" y="1104314"/>
                </a:cubicBezTo>
                <a:cubicBezTo>
                  <a:pt x="0" y="494418"/>
                  <a:pt x="494418" y="0"/>
                  <a:pt x="1104314" y="0"/>
                </a:cubicBezTo>
                <a:close/>
              </a:path>
            </a:pathLst>
          </a:custGeom>
          <a:gradFill flip="none" rotWithShape="1">
            <a:gsLst>
              <a:gs pos="0">
                <a:srgbClr val="33CC33">
                  <a:alpha val="49804"/>
                </a:srgbClr>
              </a:gs>
              <a:gs pos="100000">
                <a:srgbClr val="00FF00">
                  <a:alpha val="69804"/>
                </a:srgbClr>
              </a:gs>
            </a:gsLst>
            <a:lin ang="0" scaled="1"/>
            <a:tileRect/>
          </a:gradFill>
          <a:ln>
            <a:gradFill>
              <a:gsLst>
                <a:gs pos="0">
                  <a:srgbClr val="33CC33"/>
                </a:gs>
                <a:gs pos="100000">
                  <a:srgbClr val="00FF00">
                    <a:alpha val="0"/>
                  </a:srgbClr>
                </a:gs>
              </a:gsLst>
              <a:lin ang="19200000" scaled="0"/>
            </a:gradFill>
          </a:ln>
          <a:effectLst>
            <a:innerShdw blurRad="317500" dir="8400000">
              <a:schemeClr val="bg1"/>
            </a:innerShdw>
            <a:reflection blurRad="6350" stA="350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TextBox 110">
            <a:extLst>
              <a:ext uri="{FF2B5EF4-FFF2-40B4-BE49-F238E27FC236}">
                <a16:creationId xmlns:a16="http://schemas.microsoft.com/office/drawing/2014/main" id="{2D87A166-A63D-40E6-A1A5-C6B78D047052}"/>
              </a:ext>
            </a:extLst>
          </p:cNvPr>
          <p:cNvSpPr txBox="1"/>
          <p:nvPr/>
        </p:nvSpPr>
        <p:spPr>
          <a:xfrm>
            <a:off x="552012" y="3843520"/>
            <a:ext cx="2874482" cy="2206501"/>
          </a:xfrm>
          <a:prstGeom prst="rect">
            <a:avLst/>
          </a:prstGeom>
          <a:noFill/>
        </p:spPr>
        <p:txBody>
          <a:bodyPr wrap="square" rtlCol="0">
            <a:spAutoFit/>
          </a:bodyPr>
          <a:lstStyle/>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en-US" dirty="0">
              <a:effectLst/>
            </a:endParaRPr>
          </a:p>
          <a:p>
            <a:pPr lvl="2">
              <a:lnSpc>
                <a:spcPct val="107000"/>
              </a:lnSpc>
              <a:spcAft>
                <a:spcPts val="800"/>
              </a:spcAft>
              <a:buSzPts val="1000"/>
              <a:tabLst>
                <a:tab pos="1371600" algn="l"/>
              </a:tabLst>
            </a:pPr>
            <a:r>
              <a:rPr lang="en-US" sz="1200" b="1" kern="0" dirty="0">
                <a:solidFill>
                  <a:srgbClr val="202124"/>
                </a:solidFill>
                <a:effectLst/>
                <a:latin typeface="docs-Roboto"/>
                <a:ea typeface="Times New Roman" panose="02020603050405020304" pitchFamily="18" charset="0"/>
                <a:cs typeface="Times New Roman" panose="02020603050405020304" pitchFamily="18" charset="0"/>
              </a:rPr>
              <a:t>Logistic Regression:</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2">
              <a:lnSpc>
                <a:spcPct val="107000"/>
              </a:lnSpc>
              <a:spcBef>
                <a:spcPts val="0"/>
              </a:spcBef>
              <a:spcAft>
                <a:spcPts val="800"/>
              </a:spcAft>
              <a:buSzPts val="1000"/>
              <a:tabLst>
                <a:tab pos="1371600" algn="l"/>
              </a:tabLst>
            </a:pPr>
            <a:r>
              <a:rPr lang="en-US" sz="1200" kern="0" dirty="0">
                <a:solidFill>
                  <a:srgbClr val="202124"/>
                </a:solidFill>
                <a:effectLst/>
                <a:latin typeface="docs-Roboto"/>
                <a:ea typeface="Times New Roman" panose="02020603050405020304" pitchFamily="18" charset="0"/>
                <a:cs typeface="Times New Roman" panose="02020603050405020304" pitchFamily="18" charset="0"/>
              </a:rPr>
              <a:t>It provides the probability of a patient discontinuing treatment, and coefficients can indicate the influence of different features.</a:t>
            </a:r>
            <a:endParaRPr lang="en-US" sz="1200" kern="100" dirty="0">
              <a:solidFill>
                <a:srgbClr val="202124"/>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1100" dirty="0">
              <a:solidFill>
                <a:schemeClr val="tx1">
                  <a:lumMod val="85000"/>
                  <a:lumOff val="15000"/>
                </a:schemeClr>
              </a:solidFill>
              <a:latin typeface="Century Gothic" panose="020B0502020202020204" pitchFamily="34" charset="0"/>
            </a:endParaRPr>
          </a:p>
        </p:txBody>
      </p:sp>
      <p:sp>
        <p:nvSpPr>
          <p:cNvPr id="19" name="Freeform: Shape 18">
            <a:extLst>
              <a:ext uri="{FF2B5EF4-FFF2-40B4-BE49-F238E27FC236}">
                <a16:creationId xmlns:a16="http://schemas.microsoft.com/office/drawing/2014/main" id="{289F9BD3-AFE2-479D-8EFA-651C98F06908}"/>
              </a:ext>
            </a:extLst>
          </p:cNvPr>
          <p:cNvSpPr/>
          <p:nvPr/>
        </p:nvSpPr>
        <p:spPr>
          <a:xfrm>
            <a:off x="2946244" y="3308817"/>
            <a:ext cx="2208628" cy="2208628"/>
          </a:xfrm>
          <a:custGeom>
            <a:avLst/>
            <a:gdLst>
              <a:gd name="connsiteX0" fmla="*/ 1104314 w 2208628"/>
              <a:gd name="connsiteY0" fmla="*/ 123187 h 2208628"/>
              <a:gd name="connsiteX1" fmla="*/ 996529 w 2208628"/>
              <a:gd name="connsiteY1" fmla="*/ 230972 h 2208628"/>
              <a:gd name="connsiteX2" fmla="*/ 1104314 w 2208628"/>
              <a:gd name="connsiteY2" fmla="*/ 338757 h 2208628"/>
              <a:gd name="connsiteX3" fmla="*/ 1212099 w 2208628"/>
              <a:gd name="connsiteY3" fmla="*/ 230972 h 2208628"/>
              <a:gd name="connsiteX4" fmla="*/ 1104314 w 2208628"/>
              <a:gd name="connsiteY4" fmla="*/ 123187 h 2208628"/>
              <a:gd name="connsiteX5" fmla="*/ 1104314 w 2208628"/>
              <a:gd name="connsiteY5" fmla="*/ 0 h 2208628"/>
              <a:gd name="connsiteX6" fmla="*/ 2208628 w 2208628"/>
              <a:gd name="connsiteY6" fmla="*/ 1104314 h 2208628"/>
              <a:gd name="connsiteX7" fmla="*/ 1104314 w 2208628"/>
              <a:gd name="connsiteY7" fmla="*/ 2208628 h 2208628"/>
              <a:gd name="connsiteX8" fmla="*/ 0 w 2208628"/>
              <a:gd name="connsiteY8" fmla="*/ 1104314 h 2208628"/>
              <a:gd name="connsiteX9" fmla="*/ 1104314 w 2208628"/>
              <a:gd name="connsiteY9" fmla="*/ 0 h 220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8628" h="2208628">
                <a:moveTo>
                  <a:pt x="1104314" y="123187"/>
                </a:moveTo>
                <a:cubicBezTo>
                  <a:pt x="1044786" y="123187"/>
                  <a:pt x="996529" y="171444"/>
                  <a:pt x="996529" y="230972"/>
                </a:cubicBezTo>
                <a:cubicBezTo>
                  <a:pt x="996529" y="290500"/>
                  <a:pt x="1044786" y="338757"/>
                  <a:pt x="1104314" y="338757"/>
                </a:cubicBezTo>
                <a:cubicBezTo>
                  <a:pt x="1163842" y="338757"/>
                  <a:pt x="1212099" y="290500"/>
                  <a:pt x="1212099" y="230972"/>
                </a:cubicBezTo>
                <a:cubicBezTo>
                  <a:pt x="1212099" y="171444"/>
                  <a:pt x="1163842" y="123187"/>
                  <a:pt x="1104314" y="123187"/>
                </a:cubicBezTo>
                <a:close/>
                <a:moveTo>
                  <a:pt x="1104314" y="0"/>
                </a:moveTo>
                <a:cubicBezTo>
                  <a:pt x="1714210" y="0"/>
                  <a:pt x="2208628" y="494418"/>
                  <a:pt x="2208628" y="1104314"/>
                </a:cubicBezTo>
                <a:cubicBezTo>
                  <a:pt x="2208628" y="1714210"/>
                  <a:pt x="1714210" y="2208628"/>
                  <a:pt x="1104314" y="2208628"/>
                </a:cubicBezTo>
                <a:cubicBezTo>
                  <a:pt x="494418" y="2208628"/>
                  <a:pt x="0" y="1714210"/>
                  <a:pt x="0" y="1104314"/>
                </a:cubicBezTo>
                <a:cubicBezTo>
                  <a:pt x="0" y="494418"/>
                  <a:pt x="494418" y="0"/>
                  <a:pt x="1104314" y="0"/>
                </a:cubicBezTo>
                <a:close/>
              </a:path>
            </a:pathLst>
          </a:custGeom>
          <a:gradFill flip="none" rotWithShape="1">
            <a:gsLst>
              <a:gs pos="0">
                <a:srgbClr val="0099CC">
                  <a:alpha val="49804"/>
                </a:srgbClr>
              </a:gs>
              <a:gs pos="100000">
                <a:srgbClr val="00CCFF">
                  <a:alpha val="69804"/>
                </a:srgbClr>
              </a:gs>
            </a:gsLst>
            <a:lin ang="0" scaled="1"/>
            <a:tileRect/>
          </a:gradFill>
          <a:ln>
            <a:gradFill>
              <a:gsLst>
                <a:gs pos="0">
                  <a:srgbClr val="0099CC"/>
                </a:gs>
                <a:gs pos="100000">
                  <a:srgbClr val="00CCFF">
                    <a:alpha val="0"/>
                  </a:srgbClr>
                </a:gs>
              </a:gsLst>
              <a:lin ang="19200000" scaled="0"/>
            </a:gradFill>
          </a:ln>
          <a:effectLst>
            <a:innerShdw blurRad="317500" dir="8400000">
              <a:schemeClr val="bg1"/>
            </a:innerShdw>
            <a:reflection blurRad="6350" stA="350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057E04C9-A934-4BBF-93A0-2A48D7BB8F9B}"/>
              </a:ext>
            </a:extLst>
          </p:cNvPr>
          <p:cNvSpPr/>
          <p:nvPr/>
        </p:nvSpPr>
        <p:spPr>
          <a:xfrm>
            <a:off x="4864290" y="3429000"/>
            <a:ext cx="2208628" cy="2208628"/>
          </a:xfrm>
          <a:custGeom>
            <a:avLst/>
            <a:gdLst>
              <a:gd name="connsiteX0" fmla="*/ 1104314 w 2208628"/>
              <a:gd name="connsiteY0" fmla="*/ 143598 h 2208628"/>
              <a:gd name="connsiteX1" fmla="*/ 996529 w 2208628"/>
              <a:gd name="connsiteY1" fmla="*/ 251383 h 2208628"/>
              <a:gd name="connsiteX2" fmla="*/ 1104314 w 2208628"/>
              <a:gd name="connsiteY2" fmla="*/ 359168 h 2208628"/>
              <a:gd name="connsiteX3" fmla="*/ 1212099 w 2208628"/>
              <a:gd name="connsiteY3" fmla="*/ 251383 h 2208628"/>
              <a:gd name="connsiteX4" fmla="*/ 1104314 w 2208628"/>
              <a:gd name="connsiteY4" fmla="*/ 143598 h 2208628"/>
              <a:gd name="connsiteX5" fmla="*/ 1104314 w 2208628"/>
              <a:gd name="connsiteY5" fmla="*/ 0 h 2208628"/>
              <a:gd name="connsiteX6" fmla="*/ 2208628 w 2208628"/>
              <a:gd name="connsiteY6" fmla="*/ 1104314 h 2208628"/>
              <a:gd name="connsiteX7" fmla="*/ 1104314 w 2208628"/>
              <a:gd name="connsiteY7" fmla="*/ 2208628 h 2208628"/>
              <a:gd name="connsiteX8" fmla="*/ 0 w 2208628"/>
              <a:gd name="connsiteY8" fmla="*/ 1104314 h 2208628"/>
              <a:gd name="connsiteX9" fmla="*/ 1104314 w 2208628"/>
              <a:gd name="connsiteY9" fmla="*/ 0 h 220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8628" h="2208628">
                <a:moveTo>
                  <a:pt x="1104314" y="143598"/>
                </a:moveTo>
                <a:cubicBezTo>
                  <a:pt x="1044786" y="143598"/>
                  <a:pt x="996529" y="191855"/>
                  <a:pt x="996529" y="251383"/>
                </a:cubicBezTo>
                <a:cubicBezTo>
                  <a:pt x="996529" y="310911"/>
                  <a:pt x="1044786" y="359168"/>
                  <a:pt x="1104314" y="359168"/>
                </a:cubicBezTo>
                <a:cubicBezTo>
                  <a:pt x="1163842" y="359168"/>
                  <a:pt x="1212099" y="310911"/>
                  <a:pt x="1212099" y="251383"/>
                </a:cubicBezTo>
                <a:cubicBezTo>
                  <a:pt x="1212099" y="191855"/>
                  <a:pt x="1163842" y="143598"/>
                  <a:pt x="1104314" y="143598"/>
                </a:cubicBezTo>
                <a:close/>
                <a:moveTo>
                  <a:pt x="1104314" y="0"/>
                </a:moveTo>
                <a:cubicBezTo>
                  <a:pt x="1714210" y="0"/>
                  <a:pt x="2208628" y="494418"/>
                  <a:pt x="2208628" y="1104314"/>
                </a:cubicBezTo>
                <a:cubicBezTo>
                  <a:pt x="2208628" y="1714210"/>
                  <a:pt x="1714210" y="2208628"/>
                  <a:pt x="1104314" y="2208628"/>
                </a:cubicBezTo>
                <a:cubicBezTo>
                  <a:pt x="494418" y="2208628"/>
                  <a:pt x="0" y="1714210"/>
                  <a:pt x="0" y="1104314"/>
                </a:cubicBezTo>
                <a:cubicBezTo>
                  <a:pt x="0" y="494418"/>
                  <a:pt x="494418" y="0"/>
                  <a:pt x="1104314" y="0"/>
                </a:cubicBezTo>
                <a:close/>
              </a:path>
            </a:pathLst>
          </a:custGeom>
          <a:gradFill flip="none" rotWithShape="1">
            <a:gsLst>
              <a:gs pos="0">
                <a:srgbClr val="FF9900">
                  <a:lumMod val="88000"/>
                  <a:lumOff val="12000"/>
                  <a:alpha val="50000"/>
                </a:srgbClr>
              </a:gs>
              <a:gs pos="100000">
                <a:srgbClr val="FFCC00">
                  <a:alpha val="70000"/>
                </a:srgbClr>
              </a:gs>
            </a:gsLst>
            <a:lin ang="0" scaled="1"/>
            <a:tileRect/>
          </a:gradFill>
          <a:ln>
            <a:gradFill>
              <a:gsLst>
                <a:gs pos="0">
                  <a:srgbClr val="FF9900"/>
                </a:gs>
                <a:gs pos="100000">
                  <a:srgbClr val="FFCC00">
                    <a:alpha val="0"/>
                  </a:srgbClr>
                </a:gs>
              </a:gsLst>
              <a:lin ang="19200000" scaled="0"/>
            </a:gradFill>
          </a:ln>
          <a:effectLst>
            <a:innerShdw blurRad="317500" dir="8400000">
              <a:schemeClr val="bg1"/>
            </a:innerShdw>
            <a:reflection blurRad="6350" stA="350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3770B1AF-50EA-4B04-8D16-FFD8EAD8D549}"/>
              </a:ext>
            </a:extLst>
          </p:cNvPr>
          <p:cNvSpPr/>
          <p:nvPr/>
        </p:nvSpPr>
        <p:spPr>
          <a:xfrm>
            <a:off x="1181813" y="456083"/>
            <a:ext cx="8229600" cy="765572"/>
          </a:xfrm>
          <a:prstGeom prst="roundRect">
            <a:avLst>
              <a:gd name="adj" fmla="val 50000"/>
            </a:avLst>
          </a:prstGeom>
          <a:solidFill>
            <a:schemeClr val="bg1"/>
          </a:solidFill>
          <a:ln>
            <a:noFill/>
          </a:ln>
          <a:effectLst>
            <a:innerShdw blurRad="1905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D9C3D2FB-878E-4317-B67F-993A16206C10}"/>
              </a:ext>
            </a:extLst>
          </p:cNvPr>
          <p:cNvSpPr/>
          <p:nvPr/>
        </p:nvSpPr>
        <p:spPr>
          <a:xfrm>
            <a:off x="1636485" y="642425"/>
            <a:ext cx="7315200" cy="351579"/>
          </a:xfrm>
          <a:prstGeom prst="roundRect">
            <a:avLst>
              <a:gd name="adj" fmla="val 50000"/>
            </a:avLst>
          </a:prstGeom>
          <a:solidFill>
            <a:schemeClr val="bg1">
              <a:lumMod val="65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2F64701E-F31D-4C6B-9219-1EE401EA8FC0}"/>
              </a:ext>
            </a:extLst>
          </p:cNvPr>
          <p:cNvGrpSpPr/>
          <p:nvPr/>
        </p:nvGrpSpPr>
        <p:grpSpPr>
          <a:xfrm>
            <a:off x="1960039" y="400287"/>
            <a:ext cx="769257" cy="769257"/>
            <a:chOff x="1742328" y="400287"/>
            <a:chExt cx="769257" cy="769257"/>
          </a:xfrm>
        </p:grpSpPr>
        <p:sp>
          <p:nvSpPr>
            <p:cNvPr id="28" name="Oval 27">
              <a:extLst>
                <a:ext uri="{FF2B5EF4-FFF2-40B4-BE49-F238E27FC236}">
                  <a16:creationId xmlns:a16="http://schemas.microsoft.com/office/drawing/2014/main" id="{982E62F5-DD20-4F0B-BB5C-E1CB87472CE4}"/>
                </a:ext>
              </a:extLst>
            </p:cNvPr>
            <p:cNvSpPr/>
            <p:nvPr/>
          </p:nvSpPr>
          <p:spPr>
            <a:xfrm>
              <a:off x="1742328" y="400287"/>
              <a:ext cx="769257" cy="769257"/>
            </a:xfrm>
            <a:prstGeom prst="ellipse">
              <a:avLst/>
            </a:prstGeom>
            <a:solidFill>
              <a:schemeClr val="bg1">
                <a:lumMod val="9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4B2BBF9-0535-47F9-8B63-D311C6F9FADA}"/>
                </a:ext>
              </a:extLst>
            </p:cNvPr>
            <p:cNvSpPr/>
            <p:nvPr/>
          </p:nvSpPr>
          <p:spPr>
            <a:xfrm>
              <a:off x="1917637" y="575111"/>
              <a:ext cx="418638" cy="418638"/>
            </a:xfrm>
            <a:prstGeom prst="ellipse">
              <a:avLst/>
            </a:prstGeom>
            <a:gradFill flip="none" rotWithShape="1">
              <a:gsLst>
                <a:gs pos="0">
                  <a:srgbClr val="33CC33"/>
                </a:gs>
                <a:gs pos="100000">
                  <a:srgbClr val="00FF00"/>
                </a:gs>
              </a:gsLst>
              <a:lin ang="0" scaled="1"/>
              <a:tileRect/>
            </a:gradFill>
            <a:ln>
              <a:gradFill>
                <a:gsLst>
                  <a:gs pos="0">
                    <a:srgbClr val="33CC33"/>
                  </a:gs>
                  <a:gs pos="100000">
                    <a:srgbClr val="00FF00">
                      <a:alpha val="0"/>
                    </a:srgbClr>
                  </a:gs>
                </a:gsLst>
                <a:lin ang="19200000" scaled="0"/>
              </a:gradFill>
            </a:ln>
            <a:effectLst>
              <a:innerShdw blurRad="317500" dir="8400000">
                <a:schemeClr val="bg1"/>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A283ED2C-FB38-4E24-BB58-E4DD922AE5D3}"/>
              </a:ext>
            </a:extLst>
          </p:cNvPr>
          <p:cNvGrpSpPr/>
          <p:nvPr/>
        </p:nvGrpSpPr>
        <p:grpSpPr>
          <a:xfrm>
            <a:off x="3657625" y="414801"/>
            <a:ext cx="769257" cy="769257"/>
            <a:chOff x="3120599" y="400287"/>
            <a:chExt cx="769257" cy="769257"/>
          </a:xfrm>
        </p:grpSpPr>
        <p:sp>
          <p:nvSpPr>
            <p:cNvPr id="30" name="Oval 29">
              <a:extLst>
                <a:ext uri="{FF2B5EF4-FFF2-40B4-BE49-F238E27FC236}">
                  <a16:creationId xmlns:a16="http://schemas.microsoft.com/office/drawing/2014/main" id="{4722BFA1-8133-4D7D-98FB-358C29FC0D02}"/>
                </a:ext>
              </a:extLst>
            </p:cNvPr>
            <p:cNvSpPr/>
            <p:nvPr/>
          </p:nvSpPr>
          <p:spPr>
            <a:xfrm>
              <a:off x="3120599" y="400287"/>
              <a:ext cx="769257" cy="769257"/>
            </a:xfrm>
            <a:prstGeom prst="ellipse">
              <a:avLst/>
            </a:prstGeom>
            <a:solidFill>
              <a:schemeClr val="bg1">
                <a:lumMod val="9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546ADDB2-FE29-4DBC-9B09-410876138581}"/>
                </a:ext>
              </a:extLst>
            </p:cNvPr>
            <p:cNvSpPr/>
            <p:nvPr/>
          </p:nvSpPr>
          <p:spPr>
            <a:xfrm>
              <a:off x="3295908" y="575111"/>
              <a:ext cx="418638" cy="418638"/>
            </a:xfrm>
            <a:prstGeom prst="ellipse">
              <a:avLst/>
            </a:prstGeom>
            <a:gradFill flip="none" rotWithShape="1">
              <a:gsLst>
                <a:gs pos="0">
                  <a:srgbClr val="0099CC"/>
                </a:gs>
                <a:gs pos="100000">
                  <a:srgbClr val="00CCFF"/>
                </a:gs>
              </a:gsLst>
              <a:lin ang="0" scaled="1"/>
              <a:tileRect/>
            </a:gradFill>
            <a:ln>
              <a:gradFill>
                <a:gsLst>
                  <a:gs pos="0">
                    <a:srgbClr val="0099CC"/>
                  </a:gs>
                  <a:gs pos="100000">
                    <a:srgbClr val="00CCFF">
                      <a:alpha val="0"/>
                    </a:srgbClr>
                  </a:gs>
                </a:gsLst>
                <a:lin ang="19200000" scaled="0"/>
              </a:gradFill>
            </a:ln>
            <a:effectLst>
              <a:innerShdw blurRad="317500" dir="8400000">
                <a:schemeClr val="bg1"/>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40" name="Group 39">
            <a:extLst>
              <a:ext uri="{FF2B5EF4-FFF2-40B4-BE49-F238E27FC236}">
                <a16:creationId xmlns:a16="http://schemas.microsoft.com/office/drawing/2014/main" id="{C0D0F899-833F-420E-82CB-CA929109DE37}"/>
              </a:ext>
            </a:extLst>
          </p:cNvPr>
          <p:cNvGrpSpPr/>
          <p:nvPr/>
        </p:nvGrpSpPr>
        <p:grpSpPr>
          <a:xfrm>
            <a:off x="5588567" y="359569"/>
            <a:ext cx="769257" cy="769257"/>
            <a:chOff x="4498870" y="400287"/>
            <a:chExt cx="769257" cy="769257"/>
          </a:xfrm>
        </p:grpSpPr>
        <p:sp>
          <p:nvSpPr>
            <p:cNvPr id="32" name="Oval 31">
              <a:extLst>
                <a:ext uri="{FF2B5EF4-FFF2-40B4-BE49-F238E27FC236}">
                  <a16:creationId xmlns:a16="http://schemas.microsoft.com/office/drawing/2014/main" id="{96746E8F-9175-45A0-A65A-11E5F0492B2D}"/>
                </a:ext>
              </a:extLst>
            </p:cNvPr>
            <p:cNvSpPr/>
            <p:nvPr/>
          </p:nvSpPr>
          <p:spPr>
            <a:xfrm>
              <a:off x="4498870" y="400287"/>
              <a:ext cx="769257" cy="769257"/>
            </a:xfrm>
            <a:prstGeom prst="ellipse">
              <a:avLst/>
            </a:prstGeom>
            <a:solidFill>
              <a:schemeClr val="bg1">
                <a:lumMod val="9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62897699-3D79-4867-97B6-52C3DCD0AE86}"/>
                </a:ext>
              </a:extLst>
            </p:cNvPr>
            <p:cNvSpPr/>
            <p:nvPr/>
          </p:nvSpPr>
          <p:spPr>
            <a:xfrm>
              <a:off x="4674179" y="575111"/>
              <a:ext cx="418638" cy="418638"/>
            </a:xfrm>
            <a:prstGeom prst="ellipse">
              <a:avLst/>
            </a:prstGeom>
            <a:gradFill flip="none" rotWithShape="1">
              <a:gsLst>
                <a:gs pos="0">
                  <a:srgbClr val="FF9900">
                    <a:lumMod val="88000"/>
                    <a:lumOff val="12000"/>
                  </a:srgbClr>
                </a:gs>
                <a:gs pos="100000">
                  <a:srgbClr val="FFCC00"/>
                </a:gs>
              </a:gsLst>
              <a:lin ang="0" scaled="1"/>
              <a:tileRect/>
            </a:gradFill>
            <a:ln>
              <a:gradFill>
                <a:gsLst>
                  <a:gs pos="0">
                    <a:srgbClr val="FF9900"/>
                  </a:gs>
                  <a:gs pos="100000">
                    <a:srgbClr val="FFCC00">
                      <a:alpha val="0"/>
                    </a:srgbClr>
                  </a:gs>
                </a:gsLst>
                <a:lin ang="19200000" scaled="0"/>
              </a:gradFill>
            </a:ln>
            <a:effectLst>
              <a:innerShdw blurRad="317500" dir="8400000">
                <a:schemeClr val="bg1"/>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39" name="Group 38">
            <a:extLst>
              <a:ext uri="{FF2B5EF4-FFF2-40B4-BE49-F238E27FC236}">
                <a16:creationId xmlns:a16="http://schemas.microsoft.com/office/drawing/2014/main" id="{A0DB7FCD-B0F9-4DE5-BD77-ABD0320C9B7C}"/>
              </a:ext>
            </a:extLst>
          </p:cNvPr>
          <p:cNvGrpSpPr/>
          <p:nvPr/>
        </p:nvGrpSpPr>
        <p:grpSpPr>
          <a:xfrm>
            <a:off x="7399576" y="388313"/>
            <a:ext cx="769257" cy="769257"/>
            <a:chOff x="5877141" y="400287"/>
            <a:chExt cx="769257" cy="769257"/>
          </a:xfrm>
        </p:grpSpPr>
        <p:sp>
          <p:nvSpPr>
            <p:cNvPr id="34" name="Oval 33">
              <a:extLst>
                <a:ext uri="{FF2B5EF4-FFF2-40B4-BE49-F238E27FC236}">
                  <a16:creationId xmlns:a16="http://schemas.microsoft.com/office/drawing/2014/main" id="{5EA17841-E8C7-40F1-996D-32016E82F0FB}"/>
                </a:ext>
              </a:extLst>
            </p:cNvPr>
            <p:cNvSpPr/>
            <p:nvPr/>
          </p:nvSpPr>
          <p:spPr>
            <a:xfrm>
              <a:off x="5877141" y="400287"/>
              <a:ext cx="769257" cy="769257"/>
            </a:xfrm>
            <a:prstGeom prst="ellipse">
              <a:avLst/>
            </a:prstGeom>
            <a:solidFill>
              <a:schemeClr val="bg1">
                <a:lumMod val="9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A7085B4D-A1A9-4696-B928-149384449E98}"/>
                </a:ext>
              </a:extLst>
            </p:cNvPr>
            <p:cNvSpPr/>
            <p:nvPr/>
          </p:nvSpPr>
          <p:spPr>
            <a:xfrm>
              <a:off x="6052450" y="575111"/>
              <a:ext cx="418638" cy="418638"/>
            </a:xfrm>
            <a:prstGeom prst="ellipse">
              <a:avLst/>
            </a:prstGeom>
            <a:gradFill flip="none" rotWithShape="1">
              <a:gsLst>
                <a:gs pos="0">
                  <a:srgbClr val="660066"/>
                </a:gs>
                <a:gs pos="100000">
                  <a:srgbClr val="CC00CC"/>
                </a:gs>
              </a:gsLst>
              <a:lin ang="0" scaled="0"/>
              <a:tileRect/>
            </a:gradFill>
            <a:ln>
              <a:gradFill>
                <a:gsLst>
                  <a:gs pos="0">
                    <a:srgbClr val="660066"/>
                  </a:gs>
                  <a:gs pos="100000">
                    <a:srgbClr val="CC00CC">
                      <a:alpha val="0"/>
                    </a:srgbClr>
                  </a:gs>
                </a:gsLst>
                <a:lin ang="19200000" scaled="0"/>
              </a:gradFill>
            </a:ln>
            <a:effectLst>
              <a:innerShdw blurRad="317500" dir="8400000">
                <a:schemeClr val="bg1"/>
              </a:innerShdw>
            </a:effectLst>
            <a:scene3d>
              <a:camera prst="orthographicFront"/>
              <a:lightRig rig="chilly" dir="t"/>
            </a:scene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cxnSp>
        <p:nvCxnSpPr>
          <p:cNvPr id="44" name="Straight Connector 43">
            <a:extLst>
              <a:ext uri="{FF2B5EF4-FFF2-40B4-BE49-F238E27FC236}">
                <a16:creationId xmlns:a16="http://schemas.microsoft.com/office/drawing/2014/main" id="{B1AFB019-8DC7-4C04-9081-61E2B3AF30CF}"/>
              </a:ext>
            </a:extLst>
          </p:cNvPr>
          <p:cNvCxnSpPr>
            <a:cxnSpLocks/>
            <a:stCxn id="28" idx="4"/>
            <a:endCxn id="18" idx="5"/>
          </p:cNvCxnSpPr>
          <p:nvPr/>
        </p:nvCxnSpPr>
        <p:spPr>
          <a:xfrm flipH="1">
            <a:off x="2336266" y="1169544"/>
            <a:ext cx="8402" cy="26513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AB7DF42-404C-4667-ACEF-E1455B4B57F8}"/>
              </a:ext>
            </a:extLst>
          </p:cNvPr>
          <p:cNvCxnSpPr>
            <a:cxnSpLocks/>
            <a:stCxn id="30" idx="4"/>
            <a:endCxn id="19" idx="5"/>
          </p:cNvCxnSpPr>
          <p:nvPr/>
        </p:nvCxnSpPr>
        <p:spPr>
          <a:xfrm>
            <a:off x="4042254" y="1184058"/>
            <a:ext cx="8304" cy="21247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CCF36B1-C983-4D8D-A2BC-232598546795}"/>
              </a:ext>
            </a:extLst>
          </p:cNvPr>
          <p:cNvCxnSpPr>
            <a:cxnSpLocks/>
            <a:stCxn id="32" idx="4"/>
            <a:endCxn id="20" idx="5"/>
          </p:cNvCxnSpPr>
          <p:nvPr/>
        </p:nvCxnSpPr>
        <p:spPr>
          <a:xfrm flipH="1">
            <a:off x="5968604" y="1128826"/>
            <a:ext cx="4592" cy="23001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214B9F5-8F54-475D-8D32-5042F28DBA43}"/>
              </a:ext>
            </a:extLst>
          </p:cNvPr>
          <p:cNvCxnSpPr>
            <a:cxnSpLocks/>
            <a:stCxn id="34" idx="4"/>
            <a:endCxn id="22" idx="5"/>
          </p:cNvCxnSpPr>
          <p:nvPr/>
        </p:nvCxnSpPr>
        <p:spPr>
          <a:xfrm>
            <a:off x="7784205" y="1157570"/>
            <a:ext cx="0" cy="16867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Freeform: Shape 66">
            <a:extLst>
              <a:ext uri="{FF2B5EF4-FFF2-40B4-BE49-F238E27FC236}">
                <a16:creationId xmlns:a16="http://schemas.microsoft.com/office/drawing/2014/main" id="{ADA01CA7-6449-460B-ACCF-C315808172CD}"/>
              </a:ext>
            </a:extLst>
          </p:cNvPr>
          <p:cNvSpPr/>
          <p:nvPr/>
        </p:nvSpPr>
        <p:spPr>
          <a:xfrm>
            <a:off x="2335118" y="3813989"/>
            <a:ext cx="45719" cy="182438"/>
          </a:xfrm>
          <a:custGeom>
            <a:avLst/>
            <a:gdLst>
              <a:gd name="connsiteX0" fmla="*/ 0 w 64970"/>
              <a:gd name="connsiteY0" fmla="*/ 11823 h 147491"/>
              <a:gd name="connsiteX1" fmla="*/ 62865 w 64970"/>
              <a:gd name="connsiteY1" fmla="*/ 11823 h 147491"/>
              <a:gd name="connsiteX2" fmla="*/ 45720 w 64970"/>
              <a:gd name="connsiteY2" fmla="*/ 134696 h 147491"/>
              <a:gd name="connsiteX3" fmla="*/ 2857 w 64970"/>
              <a:gd name="connsiteY3" fmla="*/ 137553 h 147491"/>
              <a:gd name="connsiteX0" fmla="*/ 0 w 49664"/>
              <a:gd name="connsiteY0" fmla="*/ 3631 h 137775"/>
              <a:gd name="connsiteX1" fmla="*/ 42563 w 49664"/>
              <a:gd name="connsiteY1" fmla="*/ 26491 h 137775"/>
              <a:gd name="connsiteX2" fmla="*/ 45720 w 49664"/>
              <a:gd name="connsiteY2" fmla="*/ 126504 h 137775"/>
              <a:gd name="connsiteX3" fmla="*/ 2857 w 49664"/>
              <a:gd name="connsiteY3" fmla="*/ 129361 h 137775"/>
            </a:gdLst>
            <a:ahLst/>
            <a:cxnLst>
              <a:cxn ang="0">
                <a:pos x="connsiteX0" y="connsiteY0"/>
              </a:cxn>
              <a:cxn ang="0">
                <a:pos x="connsiteX1" y="connsiteY1"/>
              </a:cxn>
              <a:cxn ang="0">
                <a:pos x="connsiteX2" y="connsiteY2"/>
              </a:cxn>
              <a:cxn ang="0">
                <a:pos x="connsiteX3" y="connsiteY3"/>
              </a:cxn>
            </a:cxnLst>
            <a:rect l="l" t="t" r="r" b="b"/>
            <a:pathLst>
              <a:path w="49664" h="137775">
                <a:moveTo>
                  <a:pt x="0" y="3631"/>
                </a:moveTo>
                <a:cubicBezTo>
                  <a:pt x="27622" y="-6609"/>
                  <a:pt x="34943" y="6012"/>
                  <a:pt x="42563" y="26491"/>
                </a:cubicBezTo>
                <a:cubicBezTo>
                  <a:pt x="50183" y="46970"/>
                  <a:pt x="52338" y="109359"/>
                  <a:pt x="45720" y="126504"/>
                </a:cubicBezTo>
                <a:cubicBezTo>
                  <a:pt x="39102" y="143649"/>
                  <a:pt x="19288" y="138410"/>
                  <a:pt x="2857" y="12936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Shape 70">
            <a:extLst>
              <a:ext uri="{FF2B5EF4-FFF2-40B4-BE49-F238E27FC236}">
                <a16:creationId xmlns:a16="http://schemas.microsoft.com/office/drawing/2014/main" id="{C33A24A7-874A-4143-807A-C35217BBCB01}"/>
              </a:ext>
            </a:extLst>
          </p:cNvPr>
          <p:cNvSpPr/>
          <p:nvPr/>
        </p:nvSpPr>
        <p:spPr>
          <a:xfrm>
            <a:off x="2309413" y="3791900"/>
            <a:ext cx="48578" cy="37147"/>
          </a:xfrm>
          <a:custGeom>
            <a:avLst/>
            <a:gdLst>
              <a:gd name="connsiteX0" fmla="*/ 0 w 48578"/>
              <a:gd name="connsiteY0" fmla="*/ 37147 h 37147"/>
              <a:gd name="connsiteX1" fmla="*/ 48578 w 48578"/>
              <a:gd name="connsiteY1" fmla="*/ 0 h 37147"/>
            </a:gdLst>
            <a:ahLst/>
            <a:cxnLst>
              <a:cxn ang="0">
                <a:pos x="connsiteX0" y="connsiteY0"/>
              </a:cxn>
              <a:cxn ang="0">
                <a:pos x="connsiteX1" y="connsiteY1"/>
              </a:cxn>
            </a:cxnLst>
            <a:rect l="l" t="t" r="r" b="b"/>
            <a:pathLst>
              <a:path w="48578" h="37147">
                <a:moveTo>
                  <a:pt x="0" y="37147"/>
                </a:moveTo>
                <a:lnTo>
                  <a:pt x="48578"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653C0446-6D36-4BBD-A0FD-4716481F8107}"/>
              </a:ext>
            </a:extLst>
          </p:cNvPr>
          <p:cNvSpPr/>
          <p:nvPr/>
        </p:nvSpPr>
        <p:spPr>
          <a:xfrm>
            <a:off x="2316079" y="3772847"/>
            <a:ext cx="48578" cy="37147"/>
          </a:xfrm>
          <a:custGeom>
            <a:avLst/>
            <a:gdLst>
              <a:gd name="connsiteX0" fmla="*/ 0 w 48578"/>
              <a:gd name="connsiteY0" fmla="*/ 37147 h 37147"/>
              <a:gd name="connsiteX1" fmla="*/ 48578 w 48578"/>
              <a:gd name="connsiteY1" fmla="*/ 0 h 37147"/>
            </a:gdLst>
            <a:ahLst/>
            <a:cxnLst>
              <a:cxn ang="0">
                <a:pos x="connsiteX0" y="connsiteY0"/>
              </a:cxn>
              <a:cxn ang="0">
                <a:pos x="connsiteX1" y="connsiteY1"/>
              </a:cxn>
            </a:cxnLst>
            <a:rect l="l" t="t" r="r" b="b"/>
            <a:pathLst>
              <a:path w="48578" h="37147">
                <a:moveTo>
                  <a:pt x="0" y="37147"/>
                </a:moveTo>
                <a:lnTo>
                  <a:pt x="48578"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74">
            <a:extLst>
              <a:ext uri="{FF2B5EF4-FFF2-40B4-BE49-F238E27FC236}">
                <a16:creationId xmlns:a16="http://schemas.microsoft.com/office/drawing/2014/main" id="{41654E2A-E43B-4221-AFC7-1E564C660AFB}"/>
              </a:ext>
            </a:extLst>
          </p:cNvPr>
          <p:cNvSpPr/>
          <p:nvPr/>
        </p:nvSpPr>
        <p:spPr>
          <a:xfrm>
            <a:off x="4043472" y="3302796"/>
            <a:ext cx="45719" cy="182438"/>
          </a:xfrm>
          <a:custGeom>
            <a:avLst/>
            <a:gdLst>
              <a:gd name="connsiteX0" fmla="*/ 0 w 64970"/>
              <a:gd name="connsiteY0" fmla="*/ 11823 h 147491"/>
              <a:gd name="connsiteX1" fmla="*/ 62865 w 64970"/>
              <a:gd name="connsiteY1" fmla="*/ 11823 h 147491"/>
              <a:gd name="connsiteX2" fmla="*/ 45720 w 64970"/>
              <a:gd name="connsiteY2" fmla="*/ 134696 h 147491"/>
              <a:gd name="connsiteX3" fmla="*/ 2857 w 64970"/>
              <a:gd name="connsiteY3" fmla="*/ 137553 h 147491"/>
              <a:gd name="connsiteX0" fmla="*/ 0 w 49664"/>
              <a:gd name="connsiteY0" fmla="*/ 3631 h 137775"/>
              <a:gd name="connsiteX1" fmla="*/ 42563 w 49664"/>
              <a:gd name="connsiteY1" fmla="*/ 26491 h 137775"/>
              <a:gd name="connsiteX2" fmla="*/ 45720 w 49664"/>
              <a:gd name="connsiteY2" fmla="*/ 126504 h 137775"/>
              <a:gd name="connsiteX3" fmla="*/ 2857 w 49664"/>
              <a:gd name="connsiteY3" fmla="*/ 129361 h 137775"/>
            </a:gdLst>
            <a:ahLst/>
            <a:cxnLst>
              <a:cxn ang="0">
                <a:pos x="connsiteX0" y="connsiteY0"/>
              </a:cxn>
              <a:cxn ang="0">
                <a:pos x="connsiteX1" y="connsiteY1"/>
              </a:cxn>
              <a:cxn ang="0">
                <a:pos x="connsiteX2" y="connsiteY2"/>
              </a:cxn>
              <a:cxn ang="0">
                <a:pos x="connsiteX3" y="connsiteY3"/>
              </a:cxn>
            </a:cxnLst>
            <a:rect l="l" t="t" r="r" b="b"/>
            <a:pathLst>
              <a:path w="49664" h="137775">
                <a:moveTo>
                  <a:pt x="0" y="3631"/>
                </a:moveTo>
                <a:cubicBezTo>
                  <a:pt x="27622" y="-6609"/>
                  <a:pt x="34943" y="6012"/>
                  <a:pt x="42563" y="26491"/>
                </a:cubicBezTo>
                <a:cubicBezTo>
                  <a:pt x="50183" y="46970"/>
                  <a:pt x="52338" y="109359"/>
                  <a:pt x="45720" y="126504"/>
                </a:cubicBezTo>
                <a:cubicBezTo>
                  <a:pt x="39102" y="143649"/>
                  <a:pt x="19288" y="138410"/>
                  <a:pt x="2857" y="12936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Shape 75">
            <a:extLst>
              <a:ext uri="{FF2B5EF4-FFF2-40B4-BE49-F238E27FC236}">
                <a16:creationId xmlns:a16="http://schemas.microsoft.com/office/drawing/2014/main" id="{7B0A1992-ADCB-478E-ACC2-C977A99DD7AF}"/>
              </a:ext>
            </a:extLst>
          </p:cNvPr>
          <p:cNvSpPr/>
          <p:nvPr/>
        </p:nvSpPr>
        <p:spPr>
          <a:xfrm>
            <a:off x="4017767" y="3280707"/>
            <a:ext cx="48578" cy="37147"/>
          </a:xfrm>
          <a:custGeom>
            <a:avLst/>
            <a:gdLst>
              <a:gd name="connsiteX0" fmla="*/ 0 w 48578"/>
              <a:gd name="connsiteY0" fmla="*/ 37147 h 37147"/>
              <a:gd name="connsiteX1" fmla="*/ 48578 w 48578"/>
              <a:gd name="connsiteY1" fmla="*/ 0 h 37147"/>
            </a:gdLst>
            <a:ahLst/>
            <a:cxnLst>
              <a:cxn ang="0">
                <a:pos x="connsiteX0" y="connsiteY0"/>
              </a:cxn>
              <a:cxn ang="0">
                <a:pos x="connsiteX1" y="connsiteY1"/>
              </a:cxn>
            </a:cxnLst>
            <a:rect l="l" t="t" r="r" b="b"/>
            <a:pathLst>
              <a:path w="48578" h="37147">
                <a:moveTo>
                  <a:pt x="0" y="37147"/>
                </a:moveTo>
                <a:lnTo>
                  <a:pt x="48578"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Shape 76">
            <a:extLst>
              <a:ext uri="{FF2B5EF4-FFF2-40B4-BE49-F238E27FC236}">
                <a16:creationId xmlns:a16="http://schemas.microsoft.com/office/drawing/2014/main" id="{E64F327D-3774-4617-B795-F3350EC95C25}"/>
              </a:ext>
            </a:extLst>
          </p:cNvPr>
          <p:cNvSpPr/>
          <p:nvPr/>
        </p:nvSpPr>
        <p:spPr>
          <a:xfrm>
            <a:off x="4024433" y="3261654"/>
            <a:ext cx="48578" cy="37147"/>
          </a:xfrm>
          <a:custGeom>
            <a:avLst/>
            <a:gdLst>
              <a:gd name="connsiteX0" fmla="*/ 0 w 48578"/>
              <a:gd name="connsiteY0" fmla="*/ 37147 h 37147"/>
              <a:gd name="connsiteX1" fmla="*/ 48578 w 48578"/>
              <a:gd name="connsiteY1" fmla="*/ 0 h 37147"/>
            </a:gdLst>
            <a:ahLst/>
            <a:cxnLst>
              <a:cxn ang="0">
                <a:pos x="connsiteX0" y="connsiteY0"/>
              </a:cxn>
              <a:cxn ang="0">
                <a:pos x="connsiteX1" y="connsiteY1"/>
              </a:cxn>
            </a:cxnLst>
            <a:rect l="l" t="t" r="r" b="b"/>
            <a:pathLst>
              <a:path w="48578" h="37147">
                <a:moveTo>
                  <a:pt x="0" y="37147"/>
                </a:moveTo>
                <a:lnTo>
                  <a:pt x="48578"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DF28B970-B7D3-4943-A2E6-16F51889E37C}"/>
              </a:ext>
            </a:extLst>
          </p:cNvPr>
          <p:cNvSpPr/>
          <p:nvPr/>
        </p:nvSpPr>
        <p:spPr>
          <a:xfrm>
            <a:off x="5968604" y="3416007"/>
            <a:ext cx="45719" cy="182438"/>
          </a:xfrm>
          <a:custGeom>
            <a:avLst/>
            <a:gdLst>
              <a:gd name="connsiteX0" fmla="*/ 0 w 64970"/>
              <a:gd name="connsiteY0" fmla="*/ 11823 h 147491"/>
              <a:gd name="connsiteX1" fmla="*/ 62865 w 64970"/>
              <a:gd name="connsiteY1" fmla="*/ 11823 h 147491"/>
              <a:gd name="connsiteX2" fmla="*/ 45720 w 64970"/>
              <a:gd name="connsiteY2" fmla="*/ 134696 h 147491"/>
              <a:gd name="connsiteX3" fmla="*/ 2857 w 64970"/>
              <a:gd name="connsiteY3" fmla="*/ 137553 h 147491"/>
              <a:gd name="connsiteX0" fmla="*/ 0 w 49664"/>
              <a:gd name="connsiteY0" fmla="*/ 3631 h 137775"/>
              <a:gd name="connsiteX1" fmla="*/ 42563 w 49664"/>
              <a:gd name="connsiteY1" fmla="*/ 26491 h 137775"/>
              <a:gd name="connsiteX2" fmla="*/ 45720 w 49664"/>
              <a:gd name="connsiteY2" fmla="*/ 126504 h 137775"/>
              <a:gd name="connsiteX3" fmla="*/ 2857 w 49664"/>
              <a:gd name="connsiteY3" fmla="*/ 129361 h 137775"/>
            </a:gdLst>
            <a:ahLst/>
            <a:cxnLst>
              <a:cxn ang="0">
                <a:pos x="connsiteX0" y="connsiteY0"/>
              </a:cxn>
              <a:cxn ang="0">
                <a:pos x="connsiteX1" y="connsiteY1"/>
              </a:cxn>
              <a:cxn ang="0">
                <a:pos x="connsiteX2" y="connsiteY2"/>
              </a:cxn>
              <a:cxn ang="0">
                <a:pos x="connsiteX3" y="connsiteY3"/>
              </a:cxn>
            </a:cxnLst>
            <a:rect l="l" t="t" r="r" b="b"/>
            <a:pathLst>
              <a:path w="49664" h="137775">
                <a:moveTo>
                  <a:pt x="0" y="3631"/>
                </a:moveTo>
                <a:cubicBezTo>
                  <a:pt x="27622" y="-6609"/>
                  <a:pt x="34943" y="6012"/>
                  <a:pt x="42563" y="26491"/>
                </a:cubicBezTo>
                <a:cubicBezTo>
                  <a:pt x="50183" y="46970"/>
                  <a:pt x="52338" y="109359"/>
                  <a:pt x="45720" y="126504"/>
                </a:cubicBezTo>
                <a:cubicBezTo>
                  <a:pt x="39102" y="143649"/>
                  <a:pt x="19288" y="138410"/>
                  <a:pt x="2857" y="12936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reeform: Shape 81">
            <a:extLst>
              <a:ext uri="{FF2B5EF4-FFF2-40B4-BE49-F238E27FC236}">
                <a16:creationId xmlns:a16="http://schemas.microsoft.com/office/drawing/2014/main" id="{FECCF5FF-84C7-47BB-BCD9-02FEDF2DA590}"/>
              </a:ext>
            </a:extLst>
          </p:cNvPr>
          <p:cNvSpPr/>
          <p:nvPr/>
        </p:nvSpPr>
        <p:spPr>
          <a:xfrm>
            <a:off x="5942899" y="3393918"/>
            <a:ext cx="48578" cy="37147"/>
          </a:xfrm>
          <a:custGeom>
            <a:avLst/>
            <a:gdLst>
              <a:gd name="connsiteX0" fmla="*/ 0 w 48578"/>
              <a:gd name="connsiteY0" fmla="*/ 37147 h 37147"/>
              <a:gd name="connsiteX1" fmla="*/ 48578 w 48578"/>
              <a:gd name="connsiteY1" fmla="*/ 0 h 37147"/>
            </a:gdLst>
            <a:ahLst/>
            <a:cxnLst>
              <a:cxn ang="0">
                <a:pos x="connsiteX0" y="connsiteY0"/>
              </a:cxn>
              <a:cxn ang="0">
                <a:pos x="connsiteX1" y="connsiteY1"/>
              </a:cxn>
            </a:cxnLst>
            <a:rect l="l" t="t" r="r" b="b"/>
            <a:pathLst>
              <a:path w="48578" h="37147">
                <a:moveTo>
                  <a:pt x="0" y="37147"/>
                </a:moveTo>
                <a:lnTo>
                  <a:pt x="48578"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Shape 82">
            <a:extLst>
              <a:ext uri="{FF2B5EF4-FFF2-40B4-BE49-F238E27FC236}">
                <a16:creationId xmlns:a16="http://schemas.microsoft.com/office/drawing/2014/main" id="{B27476EE-CF2F-4028-90E6-07F9ADE09488}"/>
              </a:ext>
            </a:extLst>
          </p:cNvPr>
          <p:cNvSpPr/>
          <p:nvPr/>
        </p:nvSpPr>
        <p:spPr>
          <a:xfrm>
            <a:off x="5949565" y="3374865"/>
            <a:ext cx="48578" cy="37147"/>
          </a:xfrm>
          <a:custGeom>
            <a:avLst/>
            <a:gdLst>
              <a:gd name="connsiteX0" fmla="*/ 0 w 48578"/>
              <a:gd name="connsiteY0" fmla="*/ 37147 h 37147"/>
              <a:gd name="connsiteX1" fmla="*/ 48578 w 48578"/>
              <a:gd name="connsiteY1" fmla="*/ 0 h 37147"/>
            </a:gdLst>
            <a:ahLst/>
            <a:cxnLst>
              <a:cxn ang="0">
                <a:pos x="connsiteX0" y="connsiteY0"/>
              </a:cxn>
              <a:cxn ang="0">
                <a:pos x="connsiteX1" y="connsiteY1"/>
              </a:cxn>
            </a:cxnLst>
            <a:rect l="l" t="t" r="r" b="b"/>
            <a:pathLst>
              <a:path w="48578" h="37147">
                <a:moveTo>
                  <a:pt x="0" y="37147"/>
                </a:moveTo>
                <a:lnTo>
                  <a:pt x="48578"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Shape 85">
            <a:extLst>
              <a:ext uri="{FF2B5EF4-FFF2-40B4-BE49-F238E27FC236}">
                <a16:creationId xmlns:a16="http://schemas.microsoft.com/office/drawing/2014/main" id="{D9D41BF1-B65C-4E42-B050-1A4A55E7E054}"/>
              </a:ext>
            </a:extLst>
          </p:cNvPr>
          <p:cNvSpPr/>
          <p:nvPr/>
        </p:nvSpPr>
        <p:spPr>
          <a:xfrm>
            <a:off x="7777118" y="2826093"/>
            <a:ext cx="45719" cy="182438"/>
          </a:xfrm>
          <a:custGeom>
            <a:avLst/>
            <a:gdLst>
              <a:gd name="connsiteX0" fmla="*/ 0 w 64970"/>
              <a:gd name="connsiteY0" fmla="*/ 11823 h 147491"/>
              <a:gd name="connsiteX1" fmla="*/ 62865 w 64970"/>
              <a:gd name="connsiteY1" fmla="*/ 11823 h 147491"/>
              <a:gd name="connsiteX2" fmla="*/ 45720 w 64970"/>
              <a:gd name="connsiteY2" fmla="*/ 134696 h 147491"/>
              <a:gd name="connsiteX3" fmla="*/ 2857 w 64970"/>
              <a:gd name="connsiteY3" fmla="*/ 137553 h 147491"/>
              <a:gd name="connsiteX0" fmla="*/ 0 w 49664"/>
              <a:gd name="connsiteY0" fmla="*/ 3631 h 137775"/>
              <a:gd name="connsiteX1" fmla="*/ 42563 w 49664"/>
              <a:gd name="connsiteY1" fmla="*/ 26491 h 137775"/>
              <a:gd name="connsiteX2" fmla="*/ 45720 w 49664"/>
              <a:gd name="connsiteY2" fmla="*/ 126504 h 137775"/>
              <a:gd name="connsiteX3" fmla="*/ 2857 w 49664"/>
              <a:gd name="connsiteY3" fmla="*/ 129361 h 137775"/>
            </a:gdLst>
            <a:ahLst/>
            <a:cxnLst>
              <a:cxn ang="0">
                <a:pos x="connsiteX0" y="connsiteY0"/>
              </a:cxn>
              <a:cxn ang="0">
                <a:pos x="connsiteX1" y="connsiteY1"/>
              </a:cxn>
              <a:cxn ang="0">
                <a:pos x="connsiteX2" y="connsiteY2"/>
              </a:cxn>
              <a:cxn ang="0">
                <a:pos x="connsiteX3" y="connsiteY3"/>
              </a:cxn>
            </a:cxnLst>
            <a:rect l="l" t="t" r="r" b="b"/>
            <a:pathLst>
              <a:path w="49664" h="137775">
                <a:moveTo>
                  <a:pt x="0" y="3631"/>
                </a:moveTo>
                <a:cubicBezTo>
                  <a:pt x="27622" y="-6609"/>
                  <a:pt x="34943" y="6012"/>
                  <a:pt x="42563" y="26491"/>
                </a:cubicBezTo>
                <a:cubicBezTo>
                  <a:pt x="50183" y="46970"/>
                  <a:pt x="52338" y="109359"/>
                  <a:pt x="45720" y="126504"/>
                </a:cubicBezTo>
                <a:cubicBezTo>
                  <a:pt x="39102" y="143649"/>
                  <a:pt x="19288" y="138410"/>
                  <a:pt x="2857" y="12936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a:extLst>
              <a:ext uri="{FF2B5EF4-FFF2-40B4-BE49-F238E27FC236}">
                <a16:creationId xmlns:a16="http://schemas.microsoft.com/office/drawing/2014/main" id="{0CD65818-302D-465E-B1EC-0A491351A345}"/>
              </a:ext>
            </a:extLst>
          </p:cNvPr>
          <p:cNvSpPr/>
          <p:nvPr/>
        </p:nvSpPr>
        <p:spPr>
          <a:xfrm>
            <a:off x="7751413" y="2804004"/>
            <a:ext cx="48578" cy="37147"/>
          </a:xfrm>
          <a:custGeom>
            <a:avLst/>
            <a:gdLst>
              <a:gd name="connsiteX0" fmla="*/ 0 w 48578"/>
              <a:gd name="connsiteY0" fmla="*/ 37147 h 37147"/>
              <a:gd name="connsiteX1" fmla="*/ 48578 w 48578"/>
              <a:gd name="connsiteY1" fmla="*/ 0 h 37147"/>
            </a:gdLst>
            <a:ahLst/>
            <a:cxnLst>
              <a:cxn ang="0">
                <a:pos x="connsiteX0" y="connsiteY0"/>
              </a:cxn>
              <a:cxn ang="0">
                <a:pos x="connsiteX1" y="connsiteY1"/>
              </a:cxn>
            </a:cxnLst>
            <a:rect l="l" t="t" r="r" b="b"/>
            <a:pathLst>
              <a:path w="48578" h="37147">
                <a:moveTo>
                  <a:pt x="0" y="37147"/>
                </a:moveTo>
                <a:lnTo>
                  <a:pt x="48578"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Shape 87">
            <a:extLst>
              <a:ext uri="{FF2B5EF4-FFF2-40B4-BE49-F238E27FC236}">
                <a16:creationId xmlns:a16="http://schemas.microsoft.com/office/drawing/2014/main" id="{B23C4DBF-7BD5-4D3A-A172-0F460697E89D}"/>
              </a:ext>
            </a:extLst>
          </p:cNvPr>
          <p:cNvSpPr/>
          <p:nvPr/>
        </p:nvSpPr>
        <p:spPr>
          <a:xfrm>
            <a:off x="7758079" y="2784951"/>
            <a:ext cx="48578" cy="37147"/>
          </a:xfrm>
          <a:custGeom>
            <a:avLst/>
            <a:gdLst>
              <a:gd name="connsiteX0" fmla="*/ 0 w 48578"/>
              <a:gd name="connsiteY0" fmla="*/ 37147 h 37147"/>
              <a:gd name="connsiteX1" fmla="*/ 48578 w 48578"/>
              <a:gd name="connsiteY1" fmla="*/ 0 h 37147"/>
            </a:gdLst>
            <a:ahLst/>
            <a:cxnLst>
              <a:cxn ang="0">
                <a:pos x="connsiteX0" y="connsiteY0"/>
              </a:cxn>
              <a:cxn ang="0">
                <a:pos x="connsiteX1" y="connsiteY1"/>
              </a:cxn>
            </a:cxnLst>
            <a:rect l="l" t="t" r="r" b="b"/>
            <a:pathLst>
              <a:path w="48578" h="37147">
                <a:moveTo>
                  <a:pt x="0" y="37147"/>
                </a:moveTo>
                <a:lnTo>
                  <a:pt x="48578"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reeform: Shape 92">
            <a:extLst>
              <a:ext uri="{FF2B5EF4-FFF2-40B4-BE49-F238E27FC236}">
                <a16:creationId xmlns:a16="http://schemas.microsoft.com/office/drawing/2014/main" id="{A58B8F7C-74DA-4C48-AF4F-AC70DAA0F081}"/>
              </a:ext>
            </a:extLst>
          </p:cNvPr>
          <p:cNvSpPr/>
          <p:nvPr/>
        </p:nvSpPr>
        <p:spPr>
          <a:xfrm>
            <a:off x="9568459" y="3424090"/>
            <a:ext cx="48578" cy="37147"/>
          </a:xfrm>
          <a:custGeom>
            <a:avLst/>
            <a:gdLst>
              <a:gd name="connsiteX0" fmla="*/ 0 w 48578"/>
              <a:gd name="connsiteY0" fmla="*/ 37147 h 37147"/>
              <a:gd name="connsiteX1" fmla="*/ 48578 w 48578"/>
              <a:gd name="connsiteY1" fmla="*/ 0 h 37147"/>
            </a:gdLst>
            <a:ahLst/>
            <a:cxnLst>
              <a:cxn ang="0">
                <a:pos x="connsiteX0" y="connsiteY0"/>
              </a:cxn>
              <a:cxn ang="0">
                <a:pos x="connsiteX1" y="connsiteY1"/>
              </a:cxn>
            </a:cxnLst>
            <a:rect l="l" t="t" r="r" b="b"/>
            <a:pathLst>
              <a:path w="48578" h="37147">
                <a:moveTo>
                  <a:pt x="0" y="37147"/>
                </a:moveTo>
                <a:lnTo>
                  <a:pt x="48578"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Freeform: Shape 93">
            <a:extLst>
              <a:ext uri="{FF2B5EF4-FFF2-40B4-BE49-F238E27FC236}">
                <a16:creationId xmlns:a16="http://schemas.microsoft.com/office/drawing/2014/main" id="{2A0E65F2-9997-4D1C-84DC-F85F573B215D}"/>
              </a:ext>
            </a:extLst>
          </p:cNvPr>
          <p:cNvSpPr/>
          <p:nvPr/>
        </p:nvSpPr>
        <p:spPr>
          <a:xfrm>
            <a:off x="9575125" y="3405037"/>
            <a:ext cx="48578" cy="37147"/>
          </a:xfrm>
          <a:custGeom>
            <a:avLst/>
            <a:gdLst>
              <a:gd name="connsiteX0" fmla="*/ 0 w 48578"/>
              <a:gd name="connsiteY0" fmla="*/ 37147 h 37147"/>
              <a:gd name="connsiteX1" fmla="*/ 48578 w 48578"/>
              <a:gd name="connsiteY1" fmla="*/ 0 h 37147"/>
            </a:gdLst>
            <a:ahLst/>
            <a:cxnLst>
              <a:cxn ang="0">
                <a:pos x="connsiteX0" y="connsiteY0"/>
              </a:cxn>
              <a:cxn ang="0">
                <a:pos x="connsiteX1" y="connsiteY1"/>
              </a:cxn>
            </a:cxnLst>
            <a:rect l="l" t="t" r="r" b="b"/>
            <a:pathLst>
              <a:path w="48578" h="37147">
                <a:moveTo>
                  <a:pt x="0" y="37147"/>
                </a:moveTo>
                <a:lnTo>
                  <a:pt x="48578"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70AB8EA1-3F30-4177-82AE-0C56809CBE97}"/>
              </a:ext>
            </a:extLst>
          </p:cNvPr>
          <p:cNvSpPr/>
          <p:nvPr/>
        </p:nvSpPr>
        <p:spPr>
          <a:xfrm>
            <a:off x="3168962" y="5531918"/>
            <a:ext cx="1794737" cy="70997"/>
          </a:xfrm>
          <a:prstGeom prst="ellipse">
            <a:avLst/>
          </a:prstGeom>
          <a:gradFill flip="none" rotWithShape="1">
            <a:gsLst>
              <a:gs pos="0">
                <a:schemeClr val="tx1">
                  <a:alpha val="74000"/>
                </a:schemeClr>
              </a:gs>
              <a:gs pos="100000">
                <a:schemeClr val="tx1">
                  <a:alpha val="0"/>
                </a:schemeClr>
              </a:gs>
            </a:gsLst>
            <a:path path="circle">
              <a:fillToRect l="50000" t="50000" r="50000" b="50000"/>
            </a:path>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5F52D426-5001-48C3-B633-FA67C69E28CE}"/>
              </a:ext>
            </a:extLst>
          </p:cNvPr>
          <p:cNvSpPr/>
          <p:nvPr/>
        </p:nvSpPr>
        <p:spPr>
          <a:xfrm>
            <a:off x="5039688" y="5629149"/>
            <a:ext cx="1794737" cy="70997"/>
          </a:xfrm>
          <a:prstGeom prst="ellipse">
            <a:avLst/>
          </a:prstGeom>
          <a:gradFill flip="none" rotWithShape="1">
            <a:gsLst>
              <a:gs pos="0">
                <a:schemeClr val="tx1">
                  <a:alpha val="74000"/>
                </a:schemeClr>
              </a:gs>
              <a:gs pos="100000">
                <a:schemeClr val="tx1">
                  <a:alpha val="0"/>
                </a:schemeClr>
              </a:gs>
            </a:gsLst>
            <a:path path="circle">
              <a:fillToRect l="50000" t="50000" r="50000" b="50000"/>
            </a:path>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169E80C6-F659-4F10-BD85-5611702E25FD}"/>
              </a:ext>
            </a:extLst>
          </p:cNvPr>
          <p:cNvSpPr/>
          <p:nvPr/>
        </p:nvSpPr>
        <p:spPr>
          <a:xfrm>
            <a:off x="6909288" y="5029874"/>
            <a:ext cx="1794737" cy="70997"/>
          </a:xfrm>
          <a:prstGeom prst="ellipse">
            <a:avLst/>
          </a:prstGeom>
          <a:gradFill flip="none" rotWithShape="1">
            <a:gsLst>
              <a:gs pos="0">
                <a:schemeClr val="tx1">
                  <a:alpha val="74000"/>
                </a:schemeClr>
              </a:gs>
              <a:gs pos="100000">
                <a:schemeClr val="tx1">
                  <a:alpha val="0"/>
                </a:schemeClr>
              </a:gs>
            </a:gsLst>
            <a:path path="circle">
              <a:fillToRect l="50000" t="50000" r="50000" b="50000"/>
            </a:path>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TextBox 112">
            <a:extLst>
              <a:ext uri="{FF2B5EF4-FFF2-40B4-BE49-F238E27FC236}">
                <a16:creationId xmlns:a16="http://schemas.microsoft.com/office/drawing/2014/main" id="{E979B25A-B4B7-490A-980C-521069971679}"/>
              </a:ext>
            </a:extLst>
          </p:cNvPr>
          <p:cNvSpPr txBox="1"/>
          <p:nvPr/>
        </p:nvSpPr>
        <p:spPr>
          <a:xfrm>
            <a:off x="3216843" y="3820887"/>
            <a:ext cx="1916952" cy="1015663"/>
          </a:xfrm>
          <a:prstGeom prst="rect">
            <a:avLst/>
          </a:prstGeom>
          <a:noFill/>
        </p:spPr>
        <p:txBody>
          <a:bodyPr wrap="square" rtlCol="0">
            <a:spAutoFit/>
          </a:bodyPr>
          <a:lstStyle/>
          <a:p>
            <a:r>
              <a:rPr lang="en-US" sz="1200" b="1" dirty="0">
                <a:latin typeface="+mj-lt"/>
              </a:rPr>
              <a:t>Random Forest</a:t>
            </a:r>
          </a:p>
          <a:p>
            <a:r>
              <a:rPr lang="en-US" sz="1200" kern="0" dirty="0">
                <a:solidFill>
                  <a:srgbClr val="202124"/>
                </a:solidFill>
                <a:latin typeface="+mj-lt"/>
                <a:ea typeface="Times New Roman" panose="02020603050405020304" pitchFamily="18" charset="0"/>
                <a:cs typeface="Times New Roman" panose="02020603050405020304" pitchFamily="18" charset="0"/>
              </a:rPr>
              <a:t>C</a:t>
            </a:r>
            <a:r>
              <a:rPr lang="en-US" sz="1200" kern="0" dirty="0">
                <a:solidFill>
                  <a:srgbClr val="202124"/>
                </a:solidFill>
                <a:effectLst/>
                <a:latin typeface="+mj-lt"/>
                <a:ea typeface="Times New Roman" panose="02020603050405020304" pitchFamily="18" charset="0"/>
                <a:cs typeface="Times New Roman" panose="02020603050405020304" pitchFamily="18" charset="0"/>
              </a:rPr>
              <a:t>apture</a:t>
            </a:r>
            <a:r>
              <a:rPr lang="en-US" sz="1200" kern="0" dirty="0">
                <a:solidFill>
                  <a:srgbClr val="202124"/>
                </a:solidFill>
                <a:latin typeface="+mj-lt"/>
                <a:ea typeface="Times New Roman" panose="02020603050405020304" pitchFamily="18" charset="0"/>
                <a:cs typeface="Times New Roman" panose="02020603050405020304" pitchFamily="18" charset="0"/>
              </a:rPr>
              <a:t>s</a:t>
            </a:r>
            <a:r>
              <a:rPr lang="en-US" sz="1200" kern="0" dirty="0">
                <a:solidFill>
                  <a:srgbClr val="202124"/>
                </a:solidFill>
                <a:effectLst/>
                <a:latin typeface="+mj-lt"/>
                <a:ea typeface="Times New Roman" panose="02020603050405020304" pitchFamily="18" charset="0"/>
                <a:cs typeface="Times New Roman" panose="02020603050405020304" pitchFamily="18" charset="0"/>
              </a:rPr>
              <a:t> complex relationships and interactions between features. </a:t>
            </a:r>
            <a:endParaRPr lang="en-US" sz="1200" b="1" dirty="0">
              <a:latin typeface="+mj-lt"/>
            </a:endParaRPr>
          </a:p>
        </p:txBody>
      </p:sp>
      <p:sp>
        <p:nvSpPr>
          <p:cNvPr id="114" name="TextBox 113">
            <a:extLst>
              <a:ext uri="{FF2B5EF4-FFF2-40B4-BE49-F238E27FC236}">
                <a16:creationId xmlns:a16="http://schemas.microsoft.com/office/drawing/2014/main" id="{BC33EEB7-A335-44CA-B7DA-88683F00B158}"/>
              </a:ext>
            </a:extLst>
          </p:cNvPr>
          <p:cNvSpPr txBox="1"/>
          <p:nvPr/>
        </p:nvSpPr>
        <p:spPr>
          <a:xfrm>
            <a:off x="5255082" y="4183085"/>
            <a:ext cx="1700505" cy="261610"/>
          </a:xfrm>
          <a:prstGeom prst="rect">
            <a:avLst/>
          </a:prstGeom>
          <a:noFill/>
        </p:spPr>
        <p:txBody>
          <a:bodyPr wrap="square" rtlCol="0">
            <a:spAutoFit/>
          </a:bodyPr>
          <a:lstStyle/>
          <a:p>
            <a:r>
              <a:rPr lang="en-US" sz="1100" dirty="0">
                <a:solidFill>
                  <a:schemeClr val="tx1">
                    <a:lumMod val="85000"/>
                    <a:lumOff val="15000"/>
                  </a:schemeClr>
                </a:solidFill>
                <a:latin typeface="Century Gothic" panose="020B0502020202020204" pitchFamily="34" charset="0"/>
              </a:rPr>
              <a:t>t</a:t>
            </a:r>
          </a:p>
        </p:txBody>
      </p:sp>
      <p:sp>
        <p:nvSpPr>
          <p:cNvPr id="2" name="TextBox 1">
            <a:extLst>
              <a:ext uri="{FF2B5EF4-FFF2-40B4-BE49-F238E27FC236}">
                <a16:creationId xmlns:a16="http://schemas.microsoft.com/office/drawing/2014/main" id="{828784A2-FAC4-CF36-A946-1309BE8827B4}"/>
              </a:ext>
            </a:extLst>
          </p:cNvPr>
          <p:cNvSpPr txBox="1"/>
          <p:nvPr/>
        </p:nvSpPr>
        <p:spPr>
          <a:xfrm>
            <a:off x="-26728" y="12933"/>
            <a:ext cx="3566641" cy="461665"/>
          </a:xfrm>
          <a:prstGeom prst="rect">
            <a:avLst/>
          </a:prstGeom>
          <a:solidFill>
            <a:schemeClr val="bg1">
              <a:lumMod val="95000"/>
              <a:lumOff val="5000"/>
            </a:schemeClr>
          </a:solidFill>
        </p:spPr>
        <p:txBody>
          <a:bodyPr wrap="square" rtlCol="0">
            <a:spAutoFit/>
          </a:bodyPr>
          <a:lstStyle/>
          <a:p>
            <a:pPr algn="ctr"/>
            <a:r>
              <a:rPr lang="en-US" sz="2400" b="1" dirty="0"/>
              <a:t>Machine Learning Models</a:t>
            </a:r>
          </a:p>
        </p:txBody>
      </p:sp>
      <p:sp>
        <p:nvSpPr>
          <p:cNvPr id="4" name="TextBox 3">
            <a:extLst>
              <a:ext uri="{FF2B5EF4-FFF2-40B4-BE49-F238E27FC236}">
                <a16:creationId xmlns:a16="http://schemas.microsoft.com/office/drawing/2014/main" id="{DEFC4409-C716-629C-2850-4C0D34D6EB13}"/>
              </a:ext>
            </a:extLst>
          </p:cNvPr>
          <p:cNvSpPr txBox="1"/>
          <p:nvPr/>
        </p:nvSpPr>
        <p:spPr>
          <a:xfrm>
            <a:off x="5245328" y="3966328"/>
            <a:ext cx="1916952" cy="1384995"/>
          </a:xfrm>
          <a:prstGeom prst="rect">
            <a:avLst/>
          </a:prstGeom>
          <a:noFill/>
        </p:spPr>
        <p:txBody>
          <a:bodyPr wrap="square" rtlCol="0">
            <a:spAutoFit/>
          </a:bodyPr>
          <a:lstStyle/>
          <a:p>
            <a:r>
              <a:rPr lang="en-US" sz="1200" b="1" dirty="0">
                <a:latin typeface="+mj-lt"/>
              </a:rPr>
              <a:t>Gradient Boosting:</a:t>
            </a:r>
          </a:p>
          <a:p>
            <a:r>
              <a:rPr lang="en-US" sz="1200" kern="0" dirty="0">
                <a:solidFill>
                  <a:srgbClr val="202124"/>
                </a:solidFill>
                <a:effectLst/>
                <a:latin typeface="+mj-lt"/>
                <a:ea typeface="Times New Roman" panose="02020603050405020304" pitchFamily="18" charset="0"/>
                <a:cs typeface="Times New Roman" panose="02020603050405020304" pitchFamily="18" charset="0"/>
              </a:rPr>
              <a:t>They excel in capturing subtle patterns in the data.</a:t>
            </a:r>
          </a:p>
          <a:p>
            <a:r>
              <a:rPr lang="en-US" sz="1200" kern="0" dirty="0">
                <a:solidFill>
                  <a:srgbClr val="202124"/>
                </a:solidFill>
                <a:latin typeface="+mj-lt"/>
                <a:cs typeface="Times New Roman" panose="02020603050405020304" pitchFamily="18" charset="0"/>
              </a:rPr>
              <a:t>It can handle both structured and unstructured data effectively</a:t>
            </a:r>
            <a:endParaRPr lang="en-US" sz="1200" dirty="0">
              <a:latin typeface="+mj-lt"/>
            </a:endParaRPr>
          </a:p>
        </p:txBody>
      </p:sp>
      <p:sp>
        <p:nvSpPr>
          <p:cNvPr id="5" name="TextBox 4">
            <a:extLst>
              <a:ext uri="{FF2B5EF4-FFF2-40B4-BE49-F238E27FC236}">
                <a16:creationId xmlns:a16="http://schemas.microsoft.com/office/drawing/2014/main" id="{91CDD070-5E67-908D-0191-71C352026528}"/>
              </a:ext>
            </a:extLst>
          </p:cNvPr>
          <p:cNvSpPr txBox="1"/>
          <p:nvPr/>
        </p:nvSpPr>
        <p:spPr>
          <a:xfrm>
            <a:off x="6216863" y="3187124"/>
            <a:ext cx="2352867" cy="1944891"/>
          </a:xfrm>
          <a:prstGeom prst="rect">
            <a:avLst/>
          </a:prstGeom>
          <a:noFill/>
        </p:spPr>
        <p:txBody>
          <a:bodyPr wrap="square" rtlCol="0">
            <a:spAutoFit/>
          </a:bodyPr>
          <a:lstStyle/>
          <a:p>
            <a:endParaRPr lang="en-US" dirty="0">
              <a:effectLst/>
            </a:endParaRPr>
          </a:p>
          <a:p>
            <a:pPr marR="0" lvl="2">
              <a:lnSpc>
                <a:spcPct val="107000"/>
              </a:lnSpc>
              <a:spcBef>
                <a:spcPts val="0"/>
              </a:spcBef>
              <a:spcAft>
                <a:spcPts val="800"/>
              </a:spcAft>
              <a:buSzPts val="1000"/>
              <a:tabLst>
                <a:tab pos="1371600" algn="l"/>
              </a:tabLst>
            </a:pPr>
            <a:r>
              <a:rPr lang="en-US" sz="1200" b="1" kern="0" dirty="0">
                <a:solidFill>
                  <a:srgbClr val="202124"/>
                </a:solidFill>
                <a:latin typeface="docs-Roboto"/>
                <a:ea typeface="Times New Roman" panose="02020603050405020304" pitchFamily="18" charset="0"/>
                <a:cs typeface="Times New Roman" panose="02020603050405020304" pitchFamily="18" charset="0"/>
              </a:rPr>
              <a:t>Support Vector Machine</a:t>
            </a:r>
            <a:r>
              <a:rPr lang="en-US" sz="1200" kern="0" dirty="0">
                <a:solidFill>
                  <a:srgbClr val="202124"/>
                </a:solidFill>
                <a:latin typeface="docs-Roboto"/>
                <a:ea typeface="Times New Roman" panose="02020603050405020304" pitchFamily="18" charset="0"/>
                <a:cs typeface="Times New Roman" panose="02020603050405020304" pitchFamily="18" charset="0"/>
              </a:rPr>
              <a:t>:</a:t>
            </a:r>
          </a:p>
          <a:p>
            <a:pPr marR="0" lvl="2">
              <a:lnSpc>
                <a:spcPct val="107000"/>
              </a:lnSpc>
              <a:spcBef>
                <a:spcPts val="0"/>
              </a:spcBef>
              <a:spcAft>
                <a:spcPts val="800"/>
              </a:spcAft>
              <a:buSzPts val="1000"/>
              <a:tabLst>
                <a:tab pos="1371600" algn="l"/>
              </a:tabLst>
            </a:pPr>
            <a:r>
              <a:rPr lang="en-US" sz="1200" kern="0" dirty="0">
                <a:solidFill>
                  <a:srgbClr val="202124"/>
                </a:solidFill>
                <a:latin typeface="docs-Roboto"/>
                <a:ea typeface="Times New Roman" panose="02020603050405020304" pitchFamily="18" charset="0"/>
                <a:cs typeface="Times New Roman" panose="02020603050405020304" pitchFamily="18" charset="0"/>
              </a:rPr>
              <a:t>G</a:t>
            </a:r>
            <a:r>
              <a:rPr lang="en-US" sz="1200" kern="0" dirty="0">
                <a:solidFill>
                  <a:srgbClr val="202124"/>
                </a:solidFill>
                <a:effectLst/>
                <a:latin typeface="docs-Roboto"/>
                <a:ea typeface="Times New Roman" panose="02020603050405020304" pitchFamily="18" charset="0"/>
                <a:cs typeface="Times New Roman" panose="02020603050405020304" pitchFamily="18" charset="0"/>
              </a:rPr>
              <a:t>ood for finding the hyperplane that best separates different classes. </a:t>
            </a:r>
            <a:endParaRPr lang="en-US" sz="1100" kern="100" dirty="0">
              <a:solidFill>
                <a:srgbClr val="202124"/>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1200" b="1" dirty="0">
              <a:latin typeface="+mj-lt"/>
            </a:endParaRPr>
          </a:p>
        </p:txBody>
      </p:sp>
    </p:spTree>
    <p:extLst>
      <p:ext uri="{BB962C8B-B14F-4D97-AF65-F5344CB8AC3E}">
        <p14:creationId xmlns:p14="http://schemas.microsoft.com/office/powerpoint/2010/main" val="23599327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BA184F-09F7-18D2-A418-A0D0DFF426FA}"/>
              </a:ext>
            </a:extLst>
          </p:cNvPr>
          <p:cNvPicPr>
            <a:picLocks noChangeAspect="1"/>
          </p:cNvPicPr>
          <p:nvPr/>
        </p:nvPicPr>
        <p:blipFill>
          <a:blip r:embed="rId2"/>
          <a:stretch>
            <a:fillRect/>
          </a:stretch>
        </p:blipFill>
        <p:spPr>
          <a:xfrm>
            <a:off x="143352" y="361901"/>
            <a:ext cx="6583680" cy="4714240"/>
          </a:xfrm>
          <a:prstGeom prst="rect">
            <a:avLst/>
          </a:prstGeom>
        </p:spPr>
      </p:pic>
      <p:sp>
        <p:nvSpPr>
          <p:cNvPr id="6" name="TextBox 5">
            <a:extLst>
              <a:ext uri="{FF2B5EF4-FFF2-40B4-BE49-F238E27FC236}">
                <a16:creationId xmlns:a16="http://schemas.microsoft.com/office/drawing/2014/main" id="{2235CE80-0A7A-7450-36FF-088CD65F941B}"/>
              </a:ext>
            </a:extLst>
          </p:cNvPr>
          <p:cNvSpPr txBox="1"/>
          <p:nvPr/>
        </p:nvSpPr>
        <p:spPr>
          <a:xfrm>
            <a:off x="2745740" y="38736"/>
            <a:ext cx="2453640" cy="646331"/>
          </a:xfrm>
          <a:prstGeom prst="rect">
            <a:avLst/>
          </a:prstGeom>
          <a:noFill/>
        </p:spPr>
        <p:txBody>
          <a:bodyPr wrap="square" rtlCol="0">
            <a:spAutoFit/>
          </a:bodyPr>
          <a:lstStyle/>
          <a:p>
            <a:r>
              <a:rPr lang="en-US" b="1" dirty="0"/>
              <a:t>LOGISTIC REGRESSION</a:t>
            </a:r>
          </a:p>
          <a:p>
            <a:endParaRPr lang="en-US" dirty="0"/>
          </a:p>
        </p:txBody>
      </p:sp>
      <p:sp>
        <p:nvSpPr>
          <p:cNvPr id="7" name="TextBox 6">
            <a:extLst>
              <a:ext uri="{FF2B5EF4-FFF2-40B4-BE49-F238E27FC236}">
                <a16:creationId xmlns:a16="http://schemas.microsoft.com/office/drawing/2014/main" id="{CF898F27-A122-9AF1-939D-D1457EB714A2}"/>
              </a:ext>
            </a:extLst>
          </p:cNvPr>
          <p:cNvSpPr txBox="1"/>
          <p:nvPr/>
        </p:nvSpPr>
        <p:spPr>
          <a:xfrm>
            <a:off x="1513840" y="5974080"/>
            <a:ext cx="184731" cy="369332"/>
          </a:xfrm>
          <a:prstGeom prst="rect">
            <a:avLst/>
          </a:prstGeom>
          <a:noFill/>
        </p:spPr>
        <p:txBody>
          <a:bodyPr wrap="none" rtlCol="0">
            <a:spAutoFit/>
          </a:bodyPr>
          <a:lstStyle/>
          <a:p>
            <a:endParaRPr lang="en-US"/>
          </a:p>
        </p:txBody>
      </p:sp>
      <p:sp>
        <p:nvSpPr>
          <p:cNvPr id="2" name="TextBox 1">
            <a:extLst>
              <a:ext uri="{FF2B5EF4-FFF2-40B4-BE49-F238E27FC236}">
                <a16:creationId xmlns:a16="http://schemas.microsoft.com/office/drawing/2014/main" id="{93EDEC4C-258E-C6D6-2FB1-4B9C1423B5E9}"/>
              </a:ext>
            </a:extLst>
          </p:cNvPr>
          <p:cNvSpPr txBox="1"/>
          <p:nvPr/>
        </p:nvSpPr>
        <p:spPr>
          <a:xfrm>
            <a:off x="6867526" y="485726"/>
            <a:ext cx="5324474" cy="4801314"/>
          </a:xfrm>
          <a:prstGeom prst="rect">
            <a:avLst/>
          </a:prstGeom>
          <a:noFill/>
        </p:spPr>
        <p:txBody>
          <a:bodyPr wrap="square" rtlCol="0">
            <a:spAutoFit/>
          </a:bodyPr>
          <a:lstStyle/>
          <a:p>
            <a:pPr algn="l"/>
            <a:r>
              <a:rPr lang="en-US" b="1" i="0" dirty="0">
                <a:effectLst/>
                <a:latin typeface="+mj-lt"/>
              </a:rPr>
              <a:t>Predicting ART Discontinuation: A Machine Learning Approach</a:t>
            </a:r>
          </a:p>
          <a:p>
            <a:pPr algn="l">
              <a:buFont typeface="Arial" panose="020B0604020202020204" pitchFamily="34" charset="0"/>
              <a:buChar char="•"/>
            </a:pPr>
            <a:r>
              <a:rPr lang="en-US" b="1" i="0" dirty="0">
                <a:effectLst/>
                <a:latin typeface="+mj-lt"/>
              </a:rPr>
              <a:t>High Accuracy (98.38%) </a:t>
            </a:r>
            <a:r>
              <a:rPr lang="en-US" b="0" i="0" dirty="0">
                <a:effectLst/>
                <a:latin typeface="+mj-lt"/>
              </a:rPr>
              <a:t>- The model effectively classifies patients at risk of stopping HIV treatment.</a:t>
            </a:r>
          </a:p>
          <a:p>
            <a:pPr algn="l">
              <a:buFont typeface="Arial" panose="020B0604020202020204" pitchFamily="34" charset="0"/>
              <a:buChar char="•"/>
            </a:pPr>
            <a:r>
              <a:rPr lang="en-US" b="1" i="0" dirty="0">
                <a:effectLst/>
                <a:latin typeface="+mj-lt"/>
              </a:rPr>
              <a:t>Precise Interventions (97.29%)</a:t>
            </a:r>
            <a:r>
              <a:rPr lang="en-US" b="0" i="0" dirty="0">
                <a:effectLst/>
                <a:latin typeface="+mj-lt"/>
              </a:rPr>
              <a:t> - Most patients flagged for discontinuation truly stop treatment, minimizing unnecessary interventions.</a:t>
            </a:r>
          </a:p>
          <a:p>
            <a:pPr algn="l">
              <a:buFont typeface="Arial" panose="020B0604020202020204" pitchFamily="34" charset="0"/>
              <a:buChar char="•"/>
            </a:pPr>
            <a:r>
              <a:rPr lang="en-US" b="1" i="0" dirty="0">
                <a:effectLst/>
                <a:latin typeface="+mj-lt"/>
              </a:rPr>
              <a:t>Room for Improvement (77.89% Recall)</a:t>
            </a:r>
            <a:r>
              <a:rPr lang="en-US" b="0" i="0" dirty="0">
                <a:effectLst/>
                <a:latin typeface="+mj-lt"/>
              </a:rPr>
              <a:t> - The model misses some patients who actually discontinue therapy. This highlights the need to capture more at-risk individuals.</a:t>
            </a:r>
          </a:p>
          <a:p>
            <a:pPr algn="l">
              <a:buFont typeface="Arial" panose="020B0604020202020204" pitchFamily="34" charset="0"/>
              <a:buChar char="•"/>
            </a:pPr>
            <a:r>
              <a:rPr lang="en-US" b="1" i="0" dirty="0">
                <a:effectLst/>
                <a:latin typeface="+mj-lt"/>
              </a:rPr>
              <a:t>Strong Overall Performance (F1 Score: 0.865)</a:t>
            </a:r>
            <a:r>
              <a:rPr lang="en-US" b="0" i="0" dirty="0">
                <a:effectLst/>
                <a:latin typeface="+mj-lt"/>
              </a:rPr>
              <a:t> - Despite the lower recall, the model balances precision and completeness well.</a:t>
            </a:r>
          </a:p>
          <a:p>
            <a:pPr algn="l"/>
            <a:r>
              <a:rPr lang="en-US" b="1" i="0" dirty="0">
                <a:effectLst/>
                <a:latin typeface="+mj-lt"/>
              </a:rPr>
              <a:t>Next Steps:</a:t>
            </a:r>
            <a:r>
              <a:rPr lang="en-US" b="0" i="0" dirty="0">
                <a:effectLst/>
                <a:latin typeface="+mj-lt"/>
              </a:rPr>
              <a:t> We can improve the model to better identify all high-risk patients, ensuring timely interventions and improved patient outcomes.</a:t>
            </a:r>
          </a:p>
        </p:txBody>
      </p:sp>
      <p:sp>
        <p:nvSpPr>
          <p:cNvPr id="9" name="TextBox 8">
            <a:extLst>
              <a:ext uri="{FF2B5EF4-FFF2-40B4-BE49-F238E27FC236}">
                <a16:creationId xmlns:a16="http://schemas.microsoft.com/office/drawing/2014/main" id="{196AE653-C5CA-BF06-1017-9CE46FB617E1}"/>
              </a:ext>
            </a:extLst>
          </p:cNvPr>
          <p:cNvSpPr txBox="1"/>
          <p:nvPr/>
        </p:nvSpPr>
        <p:spPr>
          <a:xfrm>
            <a:off x="382430" y="5188763"/>
            <a:ext cx="6485096" cy="1477328"/>
          </a:xfrm>
          <a:prstGeom prst="rect">
            <a:avLst/>
          </a:prstGeom>
          <a:noFill/>
        </p:spPr>
        <p:txBody>
          <a:bodyPr wrap="square">
            <a:spAutoFit/>
          </a:bodyPr>
          <a:lstStyle/>
          <a:p>
            <a:pPr algn="l">
              <a:buFont typeface="Arial" panose="020B0604020202020204" pitchFamily="34" charset="0"/>
              <a:buChar char="•"/>
            </a:pPr>
            <a:r>
              <a:rPr lang="en-US" b="1" i="0" dirty="0">
                <a:effectLst/>
                <a:latin typeface="+mj-lt"/>
              </a:rPr>
              <a:t>Accurate:</a:t>
            </a:r>
            <a:r>
              <a:rPr lang="en-US" b="0" i="0" dirty="0">
                <a:effectLst/>
                <a:latin typeface="+mj-lt"/>
              </a:rPr>
              <a:t> Catches most at-risk (high accuracy).</a:t>
            </a:r>
          </a:p>
          <a:p>
            <a:pPr algn="l">
              <a:buFont typeface="Arial" panose="020B0604020202020204" pitchFamily="34" charset="0"/>
              <a:buChar char="•"/>
            </a:pPr>
            <a:r>
              <a:rPr lang="en-US" b="1" i="0" dirty="0">
                <a:effectLst/>
                <a:latin typeface="+mj-lt"/>
              </a:rPr>
              <a:t>Sharp:</a:t>
            </a:r>
            <a:r>
              <a:rPr lang="en-US" b="0" i="0" dirty="0">
                <a:effectLst/>
                <a:latin typeface="+mj-lt"/>
              </a:rPr>
              <a:t> Avoids unnecessary interventions (low false positives).</a:t>
            </a:r>
          </a:p>
          <a:p>
            <a:pPr algn="l">
              <a:buFont typeface="Arial" panose="020B0604020202020204" pitchFamily="34" charset="0"/>
              <a:buChar char="•"/>
            </a:pPr>
            <a:r>
              <a:rPr lang="en-US" b="1" i="0" dirty="0">
                <a:effectLst/>
                <a:latin typeface="+mj-lt"/>
              </a:rPr>
              <a:t>Room to Improve:</a:t>
            </a:r>
            <a:r>
              <a:rPr lang="en-US" b="0" i="0" dirty="0">
                <a:effectLst/>
                <a:latin typeface="+mj-lt"/>
              </a:rPr>
              <a:t> Misses some who stop treatment (high false negatives).</a:t>
            </a:r>
          </a:p>
          <a:p>
            <a:pPr algn="l">
              <a:buFont typeface="Arial" panose="020B0604020202020204" pitchFamily="34" charset="0"/>
              <a:buChar char="•"/>
            </a:pPr>
            <a:r>
              <a:rPr lang="en-US" b="1" i="0" dirty="0">
                <a:effectLst/>
                <a:latin typeface="+mj-lt"/>
              </a:rPr>
              <a:t>Focus Here:</a:t>
            </a:r>
            <a:r>
              <a:rPr lang="en-US" b="0" i="0" dirty="0">
                <a:effectLst/>
                <a:latin typeface="+mj-lt"/>
              </a:rPr>
              <a:t> Improve recall to ensure all high-risk patients get help.</a:t>
            </a:r>
          </a:p>
        </p:txBody>
      </p:sp>
    </p:spTree>
    <p:extLst>
      <p:ext uri="{BB962C8B-B14F-4D97-AF65-F5344CB8AC3E}">
        <p14:creationId xmlns:p14="http://schemas.microsoft.com/office/powerpoint/2010/main" val="21746758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EEAE82-E78F-1AB8-C690-1F34BF9F27B6}"/>
              </a:ext>
            </a:extLst>
          </p:cNvPr>
          <p:cNvSpPr txBox="1"/>
          <p:nvPr/>
        </p:nvSpPr>
        <p:spPr>
          <a:xfrm>
            <a:off x="4001020" y="101743"/>
            <a:ext cx="2047355" cy="369332"/>
          </a:xfrm>
          <a:prstGeom prst="rect">
            <a:avLst/>
          </a:prstGeom>
          <a:solidFill>
            <a:schemeClr val="tx1">
              <a:lumMod val="75000"/>
            </a:schemeClr>
          </a:solidFill>
          <a:effectLst>
            <a:innerShdw blurRad="114300">
              <a:prstClr val="black"/>
            </a:innerShdw>
          </a:effectLst>
        </p:spPr>
        <p:txBody>
          <a:bodyPr wrap="none" rtlCol="0">
            <a:spAutoFit/>
          </a:bodyPr>
          <a:lstStyle/>
          <a:p>
            <a:r>
              <a:rPr lang="en-US" dirty="0"/>
              <a:t>KNN -NEIGHBOURS</a:t>
            </a:r>
          </a:p>
        </p:txBody>
      </p:sp>
      <p:pic>
        <p:nvPicPr>
          <p:cNvPr id="4" name="Picture 3">
            <a:extLst>
              <a:ext uri="{FF2B5EF4-FFF2-40B4-BE49-F238E27FC236}">
                <a16:creationId xmlns:a16="http://schemas.microsoft.com/office/drawing/2014/main" id="{632C9251-C354-2E05-67CC-323D4E106C97}"/>
              </a:ext>
            </a:extLst>
          </p:cNvPr>
          <p:cNvPicPr>
            <a:picLocks noChangeAspect="1"/>
          </p:cNvPicPr>
          <p:nvPr/>
        </p:nvPicPr>
        <p:blipFill>
          <a:blip r:embed="rId2"/>
          <a:stretch>
            <a:fillRect/>
          </a:stretch>
        </p:blipFill>
        <p:spPr>
          <a:xfrm>
            <a:off x="208962" y="513525"/>
            <a:ext cx="5887038" cy="4367626"/>
          </a:xfrm>
          <a:prstGeom prst="rect">
            <a:avLst/>
          </a:prstGeom>
        </p:spPr>
      </p:pic>
      <p:sp>
        <p:nvSpPr>
          <p:cNvPr id="6" name="TextBox 5">
            <a:extLst>
              <a:ext uri="{FF2B5EF4-FFF2-40B4-BE49-F238E27FC236}">
                <a16:creationId xmlns:a16="http://schemas.microsoft.com/office/drawing/2014/main" id="{74E67BBE-F6C3-6005-1568-A3C7D5BF353E}"/>
              </a:ext>
            </a:extLst>
          </p:cNvPr>
          <p:cNvSpPr txBox="1"/>
          <p:nvPr/>
        </p:nvSpPr>
        <p:spPr>
          <a:xfrm>
            <a:off x="6334705" y="376220"/>
            <a:ext cx="5629861" cy="4801314"/>
          </a:xfrm>
          <a:prstGeom prst="rect">
            <a:avLst/>
          </a:prstGeom>
          <a:noFill/>
        </p:spPr>
        <p:txBody>
          <a:bodyPr wrap="square">
            <a:spAutoFit/>
          </a:bodyPr>
          <a:lstStyle/>
          <a:p>
            <a:r>
              <a:rPr lang="en-US" b="0" dirty="0">
                <a:effectLst/>
                <a:latin typeface="+mj-lt"/>
              </a:rPr>
              <a:t>True Positives (TP): The model correctly identified patients at risk of discontinuing ART, which is crucial for intervention and support.</a:t>
            </a:r>
          </a:p>
          <a:p>
            <a:r>
              <a:rPr lang="en-US" b="0" dirty="0">
                <a:effectLst/>
                <a:latin typeface="+mj-lt"/>
              </a:rPr>
              <a:t>True Negatives (TN): The model correctly identified patients who are not at risk of discontinuing ART, ensuring they receive appropriate care without unnecessary interventions.</a:t>
            </a:r>
          </a:p>
          <a:p>
            <a:r>
              <a:rPr lang="en-US" b="0" dirty="0">
                <a:effectLst/>
                <a:latin typeface="+mj-lt"/>
              </a:rPr>
              <a:t>False Positives (FP): While there are some false positives, indicating instances where the model predicted discontinuation incorrectly, it's essential to consider the consequences of false positives, such as potentially unnecessary interventions or additional healthcare costs.</a:t>
            </a:r>
          </a:p>
          <a:p>
            <a:r>
              <a:rPr lang="en-US" b="0" dirty="0">
                <a:effectLst/>
                <a:latin typeface="+mj-lt"/>
              </a:rPr>
              <a:t>False Negatives (FN): Similarly, false negatives represent instances where the model failed to identify patients at risk of discontinuing ART. While this could lead to missed opportunities for intervention, it's crucial to balance false negatives with false positives and overall model performance</a:t>
            </a:r>
            <a:r>
              <a:rPr lang="en-US" b="0" dirty="0" smtClean="0">
                <a:effectLst/>
                <a:latin typeface="+mj-lt"/>
              </a:rPr>
              <a:t>.</a:t>
            </a:r>
            <a:endParaRPr lang="en-US" b="0" dirty="0">
              <a:effectLst/>
              <a:latin typeface="+mj-lt"/>
            </a:endParaRPr>
          </a:p>
        </p:txBody>
      </p:sp>
    </p:spTree>
    <p:extLst>
      <p:ext uri="{BB962C8B-B14F-4D97-AF65-F5344CB8AC3E}">
        <p14:creationId xmlns:p14="http://schemas.microsoft.com/office/powerpoint/2010/main" val="300670055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784</TotalTime>
  <Words>1577</Words>
  <Application>Microsoft Office PowerPoint</Application>
  <PresentationFormat>Widescreen</PresentationFormat>
  <Paragraphs>115</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Century Gothic</vt:lpstr>
      <vt:lpstr>docs-Roboto</vt:lpstr>
      <vt:lpstr>Open Sans</vt:lpstr>
      <vt:lpstr>Times New Roman</vt:lpstr>
      <vt:lpstr>Trebuchet MS</vt:lpstr>
      <vt:lpstr>Tw Cen MT</vt:lpstr>
      <vt:lpstr>Circuit</vt:lpstr>
      <vt:lpstr>Group ace</vt:lpstr>
      <vt:lpstr>introduction</vt:lpstr>
      <vt:lpstr>Project objectives</vt:lpstr>
      <vt:lpstr>Dataset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Feedforward neural network</vt:lpstr>
      <vt:lpstr>Long short-term memory network(lstm) and a gated recurrent unit(gru)</vt:lpstr>
      <vt:lpstr>PowerPoint Presentation</vt:lpstr>
      <vt:lpstr>Overall limitations</vt:lpstr>
      <vt:lpstr>Project outcomes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USERNAME</dc:creator>
  <cp:lastModifiedBy>USERNAME</cp:lastModifiedBy>
  <cp:revision>35</cp:revision>
  <dcterms:created xsi:type="dcterms:W3CDTF">2024-03-13T13:33:58Z</dcterms:created>
  <dcterms:modified xsi:type="dcterms:W3CDTF">2024-03-15T05:09:27Z</dcterms:modified>
</cp:coreProperties>
</file>