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2" name="Line 3"/>
          <p:cNvSpPr/>
          <p:nvPr/>
        </p:nvSpPr>
        <p:spPr>
          <a:xfrm>
            <a:off x="894960" y="1737720"/>
            <a:ext cx="747540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900">
                <a:solidFill>
                  <a:srgbClr val="ffffff"/>
                </a:solidFill>
                <a:latin typeface="Calibri"/>
              </a:rPr>
              <a:t>21.01.2015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83BF28-9844-4D5E-A1CA-8E4E00307C5B}" type="slidenum">
              <a:rPr lang="de-AT" sz="1050">
                <a:solidFill>
                  <a:srgbClr val="ffffff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>
            <a:off x="905400" y="4343400"/>
            <a:ext cx="7406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47" name="Line 3"/>
          <p:cNvSpPr/>
          <p:nvPr/>
        </p:nvSpPr>
        <p:spPr>
          <a:xfrm>
            <a:off x="894960" y="1737720"/>
            <a:ext cx="747540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Siebente GliederungsebeneTextmasterformat bearbeiten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AT" sz="900">
                <a:solidFill>
                  <a:srgbClr val="ffffff"/>
                </a:solidFill>
                <a:latin typeface="Calibri"/>
              </a:rPr>
              <a:t>21.01.2015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8EF266-592E-4A3F-B3FD-4AE8E9388B12}" type="slidenum">
              <a:rPr lang="de-AT" sz="1050">
                <a:solidFill>
                  <a:srgbClr val="ffffff"/>
                </a:solidFill>
                <a:latin typeface="Calibri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49760" y="758880"/>
            <a:ext cx="10058040" cy="73332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400">
                <a:solidFill>
                  <a:srgbClr val="262626"/>
                </a:solidFill>
                <a:latin typeface="Calibri Light"/>
              </a:rPr>
              <a:t>Advanced Computer Graphics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25120" y="4455720"/>
            <a:ext cx="75434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AT" sz="2400">
                <a:solidFill>
                  <a:srgbClr val="637052"/>
                </a:solidFill>
                <a:latin typeface="Calibri Light"/>
              </a:rPr>
              <a:t>Group 1 - Okulmus, Spiss, Mildenberger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2830680" y="1492560"/>
            <a:ext cx="670968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AT" sz="2800">
                <a:solidFill>
                  <a:srgbClr val="000000"/>
                </a:solidFill>
                <a:latin typeface="Calibri"/>
              </a:rPr>
              <a:t>Geometric Modeling- Project Presentation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800">
                <a:latin typeface="Calibri"/>
              </a:rPr>
              <a:t>Determining the link length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822960" y="184644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The junction where the split occurs is determined using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the following formula: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Junction = MeanJunction + rand() * DeltaJunction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MeanJunction is the mean length until a link splits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Rand() * DeltaJunction is a perturbating factor, to add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some randomness into the length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Exterior link lengths are determined the same way, using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specific values(MeanLength and DeltaLength)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Calibri"/>
              </a:rPr>
              <a:t>Determining the junction angles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822960" y="184644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The slope tangents oft the links are determined with the shreve order    , a factor    which is between -0.37 and -0.837 and the meanLength(   ) of the exterior links, with the following formula: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The Junction angle is then determined with: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                    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where: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                   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and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Calibri"/>
              </a:rPr>
              <a:t>Junction Angles Overview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0" y="1872000"/>
            <a:ext cx="5239080" cy="404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Calibri"/>
              </a:rPr>
              <a:t>Drainage Divides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822960" y="184680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The drainage divides are calculated based on the slope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tangents of the links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In our Implementation the drainage valley slopes are 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calculated with a random factor between 0 and 90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degrees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The drainage divides seperate the drainage areas for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every link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For further information: [2]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Calibri"/>
              </a:rPr>
              <a:t>Example of the addition of links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1944000"/>
            <a:ext cx="720000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Calibri"/>
              </a:rPr>
              <a:t>Example of the addition of links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1944000"/>
            <a:ext cx="720000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Calibri"/>
              </a:rPr>
              <a:t>Example of the addition of links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1944000"/>
            <a:ext cx="720000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800">
                <a:latin typeface="Calibri"/>
              </a:rPr>
              <a:t>Calculation of the height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822960" y="184716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The height is calculated using a recursive algorithm,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starting from the outlet(root) at the base elevation: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Where h is the height, S the slope tangient and L the  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length of th link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The height of the valley sidewalls are calculated using a 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similar model by using the slope tangients of the valleys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Further information for the valley sidewalls in [2]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Calibri"/>
              </a:rPr>
              <a:t>References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822960" y="184752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[1] Alex D Kelley, Michael C Malin, and Gregory M Nielson. </a:t>
            </a:r>
            <a:r>
              <a:rPr i="1" lang="en-US" sz="2000">
                <a:solidFill>
                  <a:srgbClr val="404040"/>
                </a:solidFill>
                <a:latin typeface="Calibri"/>
              </a:rPr>
              <a:t>“Terrain simulation using a model of stream erosion”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, volume 22. ACM, 1988.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[2] Athol D Abrahams. </a:t>
            </a:r>
            <a:r>
              <a:rPr i="1" lang="en-US" sz="2000">
                <a:solidFill>
                  <a:srgbClr val="404040"/>
                </a:solidFill>
                <a:latin typeface="Calibri"/>
              </a:rPr>
              <a:t>“Divide angles and their relation to interior link lengths in natural channel networks”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, volume 12. Wiley Online Library, 1980.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Technical Overview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800">
                <a:solidFill>
                  <a:srgbClr val="404040"/>
                </a:solidFill>
                <a:latin typeface="Calibri"/>
              </a:rPr>
              <a:t>Procedural Plants</a:t>
            </a:r>
            <a:r>
              <a:rPr lang="en-US" sz="28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28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600">
                <a:solidFill>
                  <a:srgbClr val="404040"/>
                </a:solidFill>
                <a:latin typeface="Calibri"/>
              </a:rPr>
              <a:t>(Okulmus)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800">
                <a:solidFill>
                  <a:srgbClr val="404040"/>
                </a:solidFill>
                <a:latin typeface="Calibri"/>
              </a:rPr>
              <a:t>Terrain Generation based on Stream Erosion</a:t>
            </a:r>
            <a:r>
              <a:rPr lang="en-US" sz="28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28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600">
                <a:solidFill>
                  <a:srgbClr val="404040"/>
                </a:solidFill>
                <a:latin typeface="Calibri"/>
              </a:rPr>
              <a:t>(Spiss,</a:t>
            </a:r>
            <a:r>
              <a:rPr lang="en-US" sz="28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600">
                <a:solidFill>
                  <a:srgbClr val="404040"/>
                </a:solidFill>
                <a:latin typeface="Calibri"/>
              </a:rPr>
              <a:t>Mildenberger)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Procedural Plants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Based on L-Systems, from Aristid Lindenmayer (in 1968)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Idea: Plantlife growth is based on simple reoccuring rules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A formal grammar that defines “production rules”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822960" y="3590280"/>
            <a:ext cx="1672920" cy="913320"/>
          </a:xfrm>
          <a:prstGeom prst="rect">
            <a:avLst/>
          </a:prstGeom>
          <a:solidFill>
            <a:srgbClr val="ffffff"/>
          </a:solidFill>
          <a:ln w="158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Calibri"/>
              </a:rPr>
              <a:t>w: a</a:t>
            </a:r>
            <a:endParaRPr/>
          </a:p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Calibri"/>
              </a:rPr>
              <a:t>r1: a -&gt; ab</a:t>
            </a:r>
            <a:endParaRPr/>
          </a:p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Calibri"/>
              </a:rPr>
              <a:t>r2: b -&gt; a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4041720" y="3491640"/>
            <a:ext cx="4516920" cy="2647800"/>
          </a:xfrm>
          <a:prstGeom prst="rect">
            <a:avLst/>
          </a:prstGeom>
          <a:solidFill>
            <a:srgbClr val="ffffff"/>
          </a:solidFill>
          <a:ln w="158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Calibri"/>
              </a:rPr>
              <a:t>w: A</a:t>
            </a: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Calibri"/>
              </a:rPr>
              <a:t>r1: A -&gt; C+[A+G]--//[--E]C[++E]-[AG]++AG</a:t>
            </a: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Calibri"/>
              </a:rPr>
              <a:t>r2: C -&gt; FD[//&amp;&amp;E][//^^E]</a:t>
            </a: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Calibri"/>
              </a:rPr>
              <a:t>r3: C -&gt; C</a:t>
            </a: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Calibri"/>
              </a:rPr>
              <a:t>r4: D -&gt; DFD</a:t>
            </a: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Calibri"/>
              </a:rPr>
              <a:t>r5: D -&gt; D</a:t>
            </a: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Calibri"/>
              </a:rPr>
              <a:t>r6: D -&gt; D[//&amp;&amp;E][//^^E]FD</a:t>
            </a: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Calibri"/>
              </a:rPr>
              <a:t>r7: E -&gt; ['{+f-ff-f+|+f-ff-f}]</a:t>
            </a: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Calibri"/>
              </a:rPr>
              <a:t>r8: G -&gt; [&amp;&amp;&amp;H'/B////B////B////B////B]</a:t>
            </a: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Calibri"/>
              </a:rPr>
              <a:t>r9: H -&gt; FF</a:t>
            </a:r>
            <a:endParaRPr/>
          </a:p>
          <a:p>
            <a:pPr>
              <a:lnSpc>
                <a:spcPct val="100000"/>
              </a:lnSpc>
            </a:pPr>
            <a:r>
              <a:rPr lang="de-AT" sz="1400">
                <a:solidFill>
                  <a:srgbClr val="000000"/>
                </a:solidFill>
                <a:latin typeface="Calibri"/>
              </a:rPr>
              <a:t>r10: B -&gt; ['^F][{&amp;&amp;&amp;&amp;-f+f|-f+f}]</a:t>
            </a:r>
            <a:r>
              <a:rPr lang="de-AT" sz="1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1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1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1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1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1400">
                <a:solidFill>
                  <a:srgbClr val="000000"/>
                </a:solidFill>
                <a:latin typeface="Calibri"/>
              </a:rPr>
              <a:t>	</a:t>
            </a:r>
            <a:r>
              <a:rPr lang="de-AT" sz="1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3D Turtle Graphics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Renders a given L-System string to a 3D mesh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Needs a simple interpretation of symbols to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alibri"/>
              </a:rPr>
              <a:t>Move forward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alibri"/>
              </a:rPr>
              <a:t>Orientate in space (yaw,pitch,roll)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alibri"/>
              </a:rPr>
              <a:t>Start a branch (push/pop state to/from stack)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alibri"/>
              </a:rPr>
              <a:t>Change other state properties (line radius, color, etc.)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3D lines are generated by combining to hexagons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8" name="Grafik 3" descr=""/>
          <p:cNvPicPr/>
          <p:nvPr/>
        </p:nvPicPr>
        <p:blipFill>
          <a:blip r:embed="rId1"/>
          <a:stretch>
            <a:fillRect/>
          </a:stretch>
        </p:blipFill>
        <p:spPr>
          <a:xfrm rot="16022400">
            <a:off x="5830560" y="3747240"/>
            <a:ext cx="3619800" cy="180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 Procedural plants</a:t>
            </a:r>
            <a:endParaRPr/>
          </a:p>
        </p:txBody>
      </p:sp>
      <p:pic>
        <p:nvPicPr>
          <p:cNvPr id="100" name="Inhaltsplatzhalt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18440" y="1846440"/>
            <a:ext cx="715104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 Procedural plants</a:t>
            </a:r>
            <a:endParaRPr/>
          </a:p>
        </p:txBody>
      </p:sp>
      <p:pic>
        <p:nvPicPr>
          <p:cNvPr id="102" name="Inhaltsplatzhalt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18440" y="1846440"/>
            <a:ext cx="715104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700">
                <a:solidFill>
                  <a:srgbClr val="404040"/>
                </a:solidFill>
                <a:latin typeface="Calibri Light"/>
              </a:rPr>
              <a:t>Terrain Generation</a:t>
            </a:r>
            <a:r>
              <a:rPr lang="en-US" sz="4700">
                <a:solidFill>
                  <a:srgbClr val="404040"/>
                </a:solidFill>
                <a:latin typeface="Calibri Light"/>
              </a:rPr>
              <a:t>
</a:t>
            </a:r>
            <a:r>
              <a:rPr lang="en-US" sz="4700">
                <a:solidFill>
                  <a:srgbClr val="404040"/>
                </a:solidFill>
                <a:latin typeface="Calibri Light"/>
              </a:rPr>
              <a:t>based on Stream Erosion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822960" y="1845720"/>
            <a:ext cx="7529040" cy="4274280"/>
          </a:xfrm>
          <a:prstGeom prst="rect">
            <a:avLst/>
          </a:prstGeom>
        </p:spPr>
        <p:txBody>
          <a:bodyPr lIns="0" rIns="0"/>
          <a:p>
            <a:pPr>
              <a:buFont typeface="StarSymbol"/>
              <a:buChar char=""/>
            </a:pPr>
            <a:r>
              <a:rPr lang="en-US">
                <a:latin typeface="Calibri"/>
              </a:rPr>
              <a:t>Based on a Geometric Model of Erosion by a Stream Network.</a:t>
            </a:r>
            <a:endParaRPr/>
          </a:p>
          <a:p>
            <a:pPr>
              <a:buFont typeface="StarSymbol"/>
              <a:buChar char=""/>
            </a:pPr>
            <a:r>
              <a:rPr lang="en-US">
                <a:latin typeface="Calibri"/>
              </a:rPr>
              <a:t>Initially an outline(which is in 2D) represents the “drainage basin”, and a link(edge) represents the main Stream</a:t>
            </a:r>
            <a:endParaRPr/>
          </a:p>
          <a:p>
            <a:pPr>
              <a:buFont typeface="StarSymbol"/>
              <a:buChar char=""/>
            </a:pPr>
            <a:r>
              <a:rPr lang="en-US">
                <a:latin typeface="Calibri"/>
              </a:rPr>
              <a:t>The areas connected to the  the link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are called “drainage areas”</a:t>
            </a:r>
            <a:endParaRPr/>
          </a:p>
          <a:p>
            <a:pPr>
              <a:buFont typeface="StarSymbol"/>
              <a:buChar char=""/>
            </a:pPr>
            <a:r>
              <a:rPr lang="en-US">
                <a:latin typeface="Calibri"/>
              </a:rPr>
              <a:t>A drainage area contributes water to a link</a:t>
            </a:r>
            <a:endParaRPr/>
          </a:p>
          <a:p>
            <a:pPr>
              <a:buFont typeface="StarSymbol"/>
              <a:buChar char=""/>
            </a:pPr>
            <a:r>
              <a:rPr lang="en-US">
                <a:latin typeface="Calibri"/>
              </a:rPr>
              <a:t>The algorithm presented by Kelley[1]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recursively splits the links until the 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drainage areas aren't “strong” enough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to support a new stream</a:t>
            </a:r>
            <a:endParaRPr/>
          </a:p>
          <a:p>
            <a:pPr>
              <a:buFont typeface="StarSymbol"/>
              <a:buChar char=""/>
            </a:pPr>
            <a:r>
              <a:rPr lang="en-US">
                <a:latin typeface="Calibri"/>
              </a:rPr>
              <a:t>This is determined with a constant 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C = A/L where A is the drainage area and 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L the length of the stream/link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800">
                <a:latin typeface="Calibri"/>
              </a:rPr>
              <a:t>Adding a link/stream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822960" y="1846080"/>
            <a:ext cx="75434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The algorithm recursively adds a link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until A/L &lt; C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With adding a link, additional drainage areas have to be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inserted, this is achieved by splitting the drainage area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between the new link and the neighbors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The resulting edges are called “drainage divides”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The Stream is in Shreve Order, thus every link has an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ordinal number, which is defined recursively: 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where   is the current stream and       and    are the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upper streams. The so called exterior links(source links) 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
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have the ordinal number 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800">
                <a:latin typeface="Calibri"/>
              </a:rPr>
              <a:t>Schematic Overview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