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2307C1-4B3B-475B-8524-70B1D3E2628D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0133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971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9275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70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782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664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577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019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152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389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066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6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28" y="758952"/>
            <a:ext cx="10058400" cy="733672"/>
          </a:xfrm>
        </p:spPr>
        <p:txBody>
          <a:bodyPr>
            <a:noAutofit/>
          </a:bodyPr>
          <a:lstStyle/>
          <a:p>
            <a:r>
              <a:rPr lang="en-GB" sz="4400" dirty="0"/>
              <a:t>Advanced Computer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Group 5 - </a:t>
            </a:r>
            <a:r>
              <a:rPr lang="en-GB" dirty="0" err="1" smtClean="0"/>
              <a:t>Okulmus</a:t>
            </a:r>
            <a:r>
              <a:rPr lang="en-GB" dirty="0" smtClean="0"/>
              <a:t>, </a:t>
            </a:r>
            <a:r>
              <a:rPr lang="en-GB" dirty="0" err="1" smtClean="0"/>
              <a:t>Spiss</a:t>
            </a:r>
            <a:r>
              <a:rPr lang="en-GB" dirty="0" smtClean="0"/>
              <a:t>, </a:t>
            </a:r>
            <a:r>
              <a:rPr lang="en-GB" dirty="0" err="1" smtClean="0"/>
              <a:t>Mildenberger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061447" y="1492624"/>
            <a:ext cx="671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Ray Tracing Project -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866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Extra Feature: Camera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smallPT</a:t>
            </a:r>
            <a:r>
              <a:rPr lang="en-GB" dirty="0" smtClean="0"/>
              <a:t> only has fixed camera position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Our implementation allows easy change of: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Camera position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Camera direction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Field of 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Focal distance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Example </a:t>
            </a:r>
            <a:r>
              <a:rPr lang="en-GB" dirty="0" smtClean="0"/>
              <a:t>: 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08" y="2570204"/>
            <a:ext cx="3764692" cy="376469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41340" y="5917329"/>
            <a:ext cx="20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1000 </a:t>
            </a:r>
            <a:r>
              <a:rPr lang="de-AT" dirty="0" err="1" smtClean="0"/>
              <a:t>spp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36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0581" y="-528942"/>
            <a:ext cx="7543800" cy="1450757"/>
          </a:xfrm>
        </p:spPr>
        <p:txBody>
          <a:bodyPr/>
          <a:lstStyle/>
          <a:p>
            <a:pPr algn="ctr"/>
            <a:r>
              <a:rPr lang="de-AT" dirty="0" err="1" smtClean="0"/>
              <a:t>Thanks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listening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11" y="921815"/>
            <a:ext cx="5865340" cy="5865340"/>
          </a:xfrm>
        </p:spPr>
      </p:pic>
      <p:sp>
        <p:nvSpPr>
          <p:cNvPr id="5" name="Textfeld 4"/>
          <p:cNvSpPr txBox="1"/>
          <p:nvPr/>
        </p:nvSpPr>
        <p:spPr>
          <a:xfrm>
            <a:off x="472337" y="6137190"/>
            <a:ext cx="137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1024 </a:t>
            </a:r>
            <a:r>
              <a:rPr lang="de-AT" dirty="0" err="1" smtClean="0"/>
              <a:t>spp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05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Technical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Motion Blur 			</a:t>
            </a:r>
            <a:r>
              <a:rPr lang="en-GB" sz="1600" dirty="0"/>
              <a:t>(</a:t>
            </a:r>
            <a:r>
              <a:rPr lang="en-GB" sz="1600" dirty="0" err="1"/>
              <a:t>Okulmus</a:t>
            </a:r>
            <a:r>
              <a:rPr lang="en-GB" sz="1600" dirty="0"/>
              <a:t>)</a:t>
            </a:r>
            <a:endParaRPr lang="en-GB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Depth of Field 			</a:t>
            </a:r>
            <a:r>
              <a:rPr lang="en-GB" sz="1600" dirty="0"/>
              <a:t>(</a:t>
            </a:r>
            <a:r>
              <a:rPr lang="en-GB" sz="1600" dirty="0" err="1"/>
              <a:t>Spiss</a:t>
            </a:r>
            <a:r>
              <a:rPr lang="en-GB" sz="1600" dirty="0"/>
              <a:t>)</a:t>
            </a:r>
            <a:endParaRPr lang="en-GB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Advanced Texture Mapping	</a:t>
            </a:r>
            <a:r>
              <a:rPr lang="en-GB" sz="1600" dirty="0"/>
              <a:t>(</a:t>
            </a:r>
            <a:r>
              <a:rPr lang="en-GB" sz="1600" dirty="0" err="1"/>
              <a:t>Mildenberger</a:t>
            </a:r>
            <a:r>
              <a:rPr lang="en-GB" sz="16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Extra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Acceleration Structures</a:t>
            </a:r>
            <a:r>
              <a:rPr lang="en-GB" sz="2600" dirty="0"/>
              <a:t>		</a:t>
            </a:r>
            <a:r>
              <a:rPr lang="en-GB" sz="1600" dirty="0"/>
              <a:t>(</a:t>
            </a:r>
            <a:r>
              <a:rPr lang="en-GB" sz="1600" dirty="0" err="1"/>
              <a:t>Mildenberger</a:t>
            </a:r>
            <a:r>
              <a:rPr lang="en-GB" sz="16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Camera Control </a:t>
            </a:r>
            <a:r>
              <a:rPr lang="en-GB" sz="2600" dirty="0"/>
              <a:t>			</a:t>
            </a:r>
            <a:r>
              <a:rPr lang="en-GB" sz="1600" dirty="0"/>
              <a:t>(</a:t>
            </a:r>
            <a:r>
              <a:rPr lang="en-GB" sz="1600" dirty="0" err="1"/>
              <a:t>Spiss</a:t>
            </a:r>
            <a:r>
              <a:rPr lang="en-GB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75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Motion Blur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First effective solution for Ray Tracing by Cook et al. (1984)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Idea: Distribute rays over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Implementation: Create Motion by creating multiple “time scene”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   Uniformly distribute rays over these scenes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smallPTs</a:t>
            </a:r>
            <a:r>
              <a:rPr lang="en-GB" dirty="0" smtClean="0"/>
              <a:t> super-sampling was extended, no additional rays are created.</a:t>
            </a:r>
          </a:p>
        </p:txBody>
      </p:sp>
    </p:spTree>
    <p:extLst>
      <p:ext uri="{BB962C8B-B14F-4D97-AF65-F5344CB8AC3E}">
        <p14:creationId xmlns:p14="http://schemas.microsoft.com/office/powerpoint/2010/main" val="102855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Results Motion Blur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862" y="1846263"/>
            <a:ext cx="4472159" cy="4472159"/>
          </a:xfrm>
        </p:spPr>
      </p:pic>
      <p:sp>
        <p:nvSpPr>
          <p:cNvPr id="5" name="Textfeld 4"/>
          <p:cNvSpPr txBox="1"/>
          <p:nvPr/>
        </p:nvSpPr>
        <p:spPr>
          <a:xfrm>
            <a:off x="7055021" y="5949090"/>
            <a:ext cx="11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560 </a:t>
            </a:r>
            <a:r>
              <a:rPr lang="de-AT" dirty="0" err="1" smtClean="0"/>
              <a:t>spp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472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Depth of Field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smallPT</a:t>
            </a:r>
            <a:r>
              <a:rPr lang="en-GB" dirty="0" smtClean="0"/>
              <a:t> uses pinhole camera </a:t>
            </a:r>
            <a:r>
              <a:rPr lang="en-GB" dirty="0"/>
              <a:t>model  → </a:t>
            </a:r>
            <a:r>
              <a:rPr lang="en-GB" dirty="0" smtClean="0"/>
              <a:t>all objects in focus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Thin-Lens camera model is more </a:t>
            </a:r>
            <a:r>
              <a:rPr lang="en-GB" dirty="0"/>
              <a:t>realistic </a:t>
            </a:r>
            <a:r>
              <a:rPr lang="en-GB" dirty="0" smtClean="0"/>
              <a:t>→ a focal point exists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Only objects on focal plane are in focus, everything else is blurred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509" y="3117597"/>
            <a:ext cx="7124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Depth of Field </a:t>
            </a:r>
            <a:r>
              <a:rPr lang="en-GB" dirty="0" smtClean="0"/>
              <a:t>Result</a:t>
            </a:r>
            <a:endParaRPr lang="en-GB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33" y="2011020"/>
            <a:ext cx="4022725" cy="4022725"/>
          </a:xfrm>
        </p:spPr>
      </p:pic>
      <p:sp>
        <p:nvSpPr>
          <p:cNvPr id="8" name="Textfeld 7"/>
          <p:cNvSpPr txBox="1"/>
          <p:nvPr/>
        </p:nvSpPr>
        <p:spPr>
          <a:xfrm>
            <a:off x="2265404" y="6033745"/>
            <a:ext cx="138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1096 </a:t>
            </a:r>
            <a:r>
              <a:rPr lang="de-AT" dirty="0" err="1" smtClean="0"/>
              <a:t>spp</a:t>
            </a:r>
            <a:endParaRPr lang="de-AT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32" y="2011020"/>
            <a:ext cx="4066746" cy="406674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795317" y="6065540"/>
            <a:ext cx="138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1000 </a:t>
            </a:r>
            <a:r>
              <a:rPr lang="de-AT" dirty="0" err="1" smtClean="0"/>
              <a:t>spp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82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Advanced Texture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smallPT</a:t>
            </a:r>
            <a:r>
              <a:rPr lang="en-GB" dirty="0" smtClean="0"/>
              <a:t> only allows uniform colour and reflection types (perfectly glossy, everywhere)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New mapping methods: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Normal mapping allows normal transformation for every surface location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Texture mapping supplies colour information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Specular mapping defines the roughness of the surface </a:t>
            </a:r>
            <a:r>
              <a:rPr lang="en-GB" dirty="0"/>
              <a:t>(diffuse </a:t>
            </a:r>
            <a:r>
              <a:rPr lang="en-GB" dirty="0" smtClean="0"/>
              <a:t>→ mirror) </a:t>
            </a:r>
          </a:p>
          <a:p>
            <a:pPr marL="201168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106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ATM </a:t>
            </a:r>
            <a:r>
              <a:rPr lang="en-GB" dirty="0" smtClean="0"/>
              <a:t>Result</a:t>
            </a:r>
            <a:endParaRPr lang="en-GB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35" y="1870812"/>
            <a:ext cx="4249902" cy="4249902"/>
          </a:xfrm>
        </p:spPr>
      </p:pic>
      <p:sp>
        <p:nvSpPr>
          <p:cNvPr id="7" name="Textfeld 6"/>
          <p:cNvSpPr txBox="1"/>
          <p:nvPr/>
        </p:nvSpPr>
        <p:spPr>
          <a:xfrm>
            <a:off x="6630637" y="5797548"/>
            <a:ext cx="194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1000 </a:t>
            </a:r>
            <a:r>
              <a:rPr lang="de-AT" dirty="0" err="1" smtClean="0"/>
              <a:t>spp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282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Extra Feature: Acceleration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Raytracing</a:t>
            </a:r>
            <a:r>
              <a:rPr lang="en-GB" dirty="0" smtClean="0"/>
              <a:t> without acceleration techniques is very slow and inefficient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Acceleration structures allow faster mesh intersection by reducing unneeded checks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Implemented structures: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Bounding Boxes : Only one box for every object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Bounding Volume Hierarchy:  </a:t>
            </a:r>
            <a:r>
              <a:rPr lang="en-GB" dirty="0" err="1" smtClean="0"/>
              <a:t>Octree</a:t>
            </a:r>
            <a:r>
              <a:rPr lang="en-GB" dirty="0" smtClean="0"/>
              <a:t> of Bounding Boxes: From complete scene down to each triangle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7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257</Words>
  <Application>Microsoft Office PowerPoint</Application>
  <PresentationFormat>Bildschirmpräsentation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Rückblick</vt:lpstr>
      <vt:lpstr>Advanced Computer Graphics</vt:lpstr>
      <vt:lpstr>Technical Overview</vt:lpstr>
      <vt:lpstr>Motion Blur</vt:lpstr>
      <vt:lpstr>Results Motion Blur</vt:lpstr>
      <vt:lpstr>Depth of Field</vt:lpstr>
      <vt:lpstr>Depth of Field Result</vt:lpstr>
      <vt:lpstr>Advanced Texture Mapping</vt:lpstr>
      <vt:lpstr>ATM Result</vt:lpstr>
      <vt:lpstr>Extra Feature: Acceleration Structure</vt:lpstr>
      <vt:lpstr>Extra Feature: Camera Control</vt:lpstr>
      <vt:lpstr>Thanks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Graphics</dc:title>
  <dc:creator>DadaDudelDodo@outlook.de</dc:creator>
  <cp:lastModifiedBy>Okulmus, Cem</cp:lastModifiedBy>
  <cp:revision>14</cp:revision>
  <dcterms:created xsi:type="dcterms:W3CDTF">2014-11-19T15:14:07Z</dcterms:created>
  <dcterms:modified xsi:type="dcterms:W3CDTF">2014-11-19T19:30:23Z</dcterms:modified>
</cp:coreProperties>
</file>