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6" r:id="rId2"/>
    <p:sldId id="290" r:id="rId3"/>
    <p:sldId id="300" r:id="rId4"/>
    <p:sldId id="295" r:id="rId5"/>
    <p:sldId id="301" r:id="rId6"/>
    <p:sldId id="302" r:id="rId7"/>
    <p:sldId id="321" r:id="rId8"/>
    <p:sldId id="303" r:id="rId9"/>
    <p:sldId id="315" r:id="rId10"/>
    <p:sldId id="316" r:id="rId11"/>
    <p:sldId id="310" r:id="rId12"/>
    <p:sldId id="304" r:id="rId13"/>
    <p:sldId id="311" r:id="rId14"/>
    <p:sldId id="317" r:id="rId15"/>
    <p:sldId id="318" r:id="rId16"/>
    <p:sldId id="312" r:id="rId17"/>
    <p:sldId id="313" r:id="rId18"/>
    <p:sldId id="305" r:id="rId19"/>
    <p:sldId id="306" r:id="rId20"/>
    <p:sldId id="309" r:id="rId21"/>
    <p:sldId id="320" r:id="rId22"/>
    <p:sldId id="323" r:id="rId23"/>
    <p:sldId id="324" r:id="rId24"/>
    <p:sldId id="32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5,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Why is this a paradox?</a:t>
                </a:r>
              </a:p>
              <a:p>
                <a:pPr lvl="1"/>
                <a:r>
                  <a:rPr lang="en-US" dirty="0" smtClean="0"/>
                  <a:t>No reference to things being pooled!</a:t>
                </a:r>
                <a:endParaRPr lang="en-US" dirty="0"/>
              </a:p>
              <a:p>
                <a:pPr lvl="1" indent="-342900"/>
                <a:r>
                  <a:rPr lang="en-US" dirty="0" smtClean="0"/>
                  <a:t>Say we have three batters, and the proportion of Japanese-made cars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and car-sales averages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0.3,0.35,0.4,0.2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Works regardless of definition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Contamination leads to lower shrinkage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Predicting random variables</a:t>
                </a:r>
              </a:p>
              <a:p>
                <a:pPr lvl="1"/>
                <a:r>
                  <a:rPr lang="en-US" i="1" dirty="0" smtClean="0"/>
                  <a:t>Empirical Bayes – </a:t>
                </a:r>
                <a:r>
                  <a:rPr lang="en-US" dirty="0" smtClean="0"/>
                  <a:t>Predict random variables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via fixed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maximum likelihood estimate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… but this precludes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 smtClean="0"/>
                  <a:t>Estimation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is the likelihood</a:t>
                </a:r>
              </a:p>
              <a:p>
                <a:pPr lvl="1"/>
                <a:r>
                  <a:rPr lang="en-US" dirty="0" err="1" smtClean="0">
                    <a:ea typeface="Cambria Math"/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hyper-distribution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is the “penalized likelihood”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3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Then we can factor the integral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we replace a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-dimensional integral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1-dimenstional integrals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estimate the marginal likelihood?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“Hierarchical Bayes”</a:t>
            </a:r>
          </a:p>
          <a:p>
            <a:pPr lvl="1" indent="-342900"/>
            <a:r>
              <a:rPr lang="en-US" dirty="0" smtClean="0"/>
              <a:t>Generally involves MCMC</a:t>
            </a:r>
          </a:p>
          <a:p>
            <a:pPr lvl="1" indent="-342900"/>
            <a:r>
              <a:rPr lang="en-US" dirty="0" smtClean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“Maximum marginal likelihood”</a:t>
            </a:r>
          </a:p>
          <a:p>
            <a:pPr lvl="1" indent="-342900"/>
            <a:r>
              <a:rPr lang="en-US" dirty="0" smtClean="0"/>
              <a:t>Use the “Laplace approximation” to approximate integral</a:t>
            </a:r>
          </a:p>
          <a:p>
            <a:pPr lvl="1" indent="-342900"/>
            <a:r>
              <a:rPr lang="en-US" dirty="0" smtClean="0"/>
              <a:t>Use alternating estimation of fixed and random effects</a:t>
            </a:r>
          </a:p>
          <a:p>
            <a:pPr lvl="2" indent="-342900"/>
            <a:r>
              <a:rPr lang="en-US" dirty="0" smtClean="0"/>
              <a:t>“Inner optimization” – Optimize random effects given fixed effects</a:t>
            </a:r>
          </a:p>
          <a:p>
            <a:pPr lvl="2" indent="-342900"/>
            <a:r>
              <a:rPr lang="en-US" dirty="0" smtClean="0"/>
              <a:t>“Outer optimization” – Optimize fixed effects given 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 smtClean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1" t="-28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in CPP file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held constant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000" dirty="0" smtClean="0"/>
                  <a:t>Calculate Laplace approx. for marginal likelihood of fixed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lvl="1"/>
                <a:r>
                  <a:rPr lang="en-US" sz="1800" dirty="0" smtClean="0"/>
                  <a:t>TMB also provides the gradient of the penalized likelihood with respect to fixed effects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000" dirty="0" smtClean="0"/>
                  <a:t>“Outer optimization” – Repeat steps 2-3</a:t>
                </a:r>
              </a:p>
              <a:p>
                <a:pPr lvl="1"/>
                <a:r>
                  <a:rPr lang="en-US" sz="1800" dirty="0" smtClean="0"/>
                  <a:t>Outer optimization is done in R using the function value and gradient provided by TMB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 smtClean="0"/>
              </a:p>
              <a:p>
                <a:pPr marL="57150" indent="0">
                  <a:buNone/>
                </a:pPr>
                <a:r>
                  <a:rPr lang="en-US" sz="3600" dirty="0" smtClean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Suppose you have density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site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You assume the following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Three fixed effects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random effects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Estimated random effects are weighted average of:</a:t>
                </a:r>
              </a:p>
              <a:p>
                <a:pPr lvl="1"/>
                <a:r>
                  <a:rPr lang="en-US" dirty="0" smtClean="0"/>
                  <a:t>Optimal predictor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And where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among groups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of density samples within a given group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the sample mean for group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j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 is the sample mean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all groups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[Look at code]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529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 algn="ctr">
              <a:buNone/>
            </a:pPr>
            <a:r>
              <a:rPr lang="en-US" dirty="0" smtClean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Tag-recapture</a:t>
            </a:r>
          </a:p>
          <a:p>
            <a:pPr lvl="2" indent="-342900"/>
            <a:r>
              <a:rPr lang="en-US" dirty="0" smtClean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Time-series</a:t>
            </a:r>
          </a:p>
          <a:p>
            <a:pPr lvl="2" indent="-342900"/>
            <a:r>
              <a:rPr lang="en-US" dirty="0" smtClean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Occupancy </a:t>
            </a:r>
          </a:p>
          <a:p>
            <a:pPr lvl="2" indent="-342900"/>
            <a:r>
              <a:rPr lang="en-US" dirty="0" smtClean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</a:t>
                </a:r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sometimes called “augmented data”</a:t>
                </a:r>
              </a:p>
              <a:p>
                <a:pPr lvl="2"/>
                <a:r>
                  <a:rPr lang="en-US" dirty="0" smtClean="0"/>
                  <a:t>Left side of the joint-likelihood</a:t>
                </a:r>
                <a:endParaRPr lang="en-US" dirty="0"/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Shrinkage – Often improve precision from assuming parameters arise from a distribution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Pooling </a:t>
                </a:r>
                <a:r>
                  <a:rPr lang="en-US" dirty="0"/>
                  <a:t>parameters towards a mean will be more accurate on </a:t>
                </a:r>
                <a:r>
                  <a:rPr lang="en-US" dirty="0" smtClean="0"/>
                  <a:t>average </a:t>
                </a:r>
                <a:r>
                  <a:rPr lang="en-US" dirty="0"/>
                  <a:t>(</a:t>
                </a:r>
                <a:r>
                  <a:rPr lang="en-US" dirty="0" err="1"/>
                  <a:t>Efron</a:t>
                </a:r>
                <a:r>
                  <a:rPr lang="en-US" dirty="0"/>
                  <a:t> and Morris 1977)</a:t>
                </a:r>
              </a:p>
              <a:p>
                <a:pPr lvl="1" indent="-342900"/>
                <a:r>
                  <a:rPr lang="en-US" dirty="0" smtClean="0"/>
                  <a:t>Say we have a batter with 100 at bats, and 35 hits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  Batting average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=0.35)</a:t>
                </a:r>
                <a:endParaRPr lang="en-US" dirty="0"/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:  Best prediction of future probability of hit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=0.35)</a:t>
                </a:r>
              </a:p>
              <a:p>
                <a:pPr lvl="1" indent="-342900"/>
                <a:r>
                  <a:rPr lang="en-US" dirty="0" smtClean="0"/>
                  <a:t>Say we have three batters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average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581</Words>
  <Application>Microsoft Office PowerPoint</Application>
  <PresentationFormat>On-screen Show (4:3)</PresentationFormat>
  <Paragraphs>217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Lecture 2:  Mixed-effects models</vt:lpstr>
      <vt:lpstr>How do we estimate things?</vt:lpstr>
      <vt:lpstr>PowerPoint Presentation</vt:lpstr>
      <vt:lpstr>PowerPoint Presentation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Likelihood statistics</vt:lpstr>
      <vt:lpstr>PowerPoint Presentation</vt:lpstr>
      <vt:lpstr>Likelihood statistics</vt:lpstr>
      <vt:lpstr>TMB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48</cp:revision>
  <dcterms:created xsi:type="dcterms:W3CDTF">2015-12-08T21:28:56Z</dcterms:created>
  <dcterms:modified xsi:type="dcterms:W3CDTF">2016-03-14T03:00:49Z</dcterms:modified>
</cp:coreProperties>
</file>