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6" r:id="rId2"/>
    <p:sldId id="273" r:id="rId3"/>
    <p:sldId id="275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6:  Unbiased predictions in spatial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29,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if there’s greater smoothness in one direction than another?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Coastline (distance on/offshore is more important than along shore)</a:t>
            </a:r>
          </a:p>
          <a:p>
            <a:pPr lvl="1"/>
            <a:r>
              <a:rPr lang="en-US" dirty="0" smtClean="0"/>
              <a:t>Landscapes (distance north/south may be more different in temperature than east/west)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88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Geostatistical</a:t>
            </a:r>
            <a:r>
              <a:rPr lang="en-US" dirty="0"/>
              <a:t> tool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Geometric anisotropy </a:t>
            </a:r>
            <a:r>
              <a:rPr lang="en-US" dirty="0" smtClean="0"/>
              <a:t>can be significant</a:t>
            </a:r>
            <a:endParaRPr lang="en-US" dirty="0" smtClean="0"/>
          </a:p>
          <a:p>
            <a:pPr lvl="1"/>
            <a:r>
              <a:rPr lang="en-US" dirty="0" smtClean="0"/>
              <a:t>Green: presence/absence; black: positive</a:t>
            </a:r>
            <a:endParaRPr lang="en-US" dirty="0"/>
          </a:p>
        </p:txBody>
      </p:sp>
      <p:pic>
        <p:nvPicPr>
          <p:cNvPr id="8" name="Picture 7" descr="C:\Users\James.Thorson\Desktop\UW Hideaway\Collaborations\2014 -- Geostatistical index standardization\2014-08-01_gamma_1000_2\All_anisotrop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3" b="46375"/>
          <a:stretch/>
        </p:blipFill>
        <p:spPr bwMode="auto">
          <a:xfrm>
            <a:off x="126734" y="2289631"/>
            <a:ext cx="4523242" cy="453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5" descr="C:\Users\James.Thorson\Desktop\UW Hideaway\Collaborations\2014 -- Geostatistical index standardization\2014-08-01_gamma_1000_2\All_anisotrop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t="53648"/>
          <a:stretch/>
        </p:blipFill>
        <p:spPr bwMode="auto">
          <a:xfrm>
            <a:off x="4631688" y="2596896"/>
            <a:ext cx="4512312" cy="3916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Review:</a:t>
                </a:r>
              </a:p>
              <a:p>
                <a:pPr marL="914400" lvl="1" indent="-514350">
                  <a:buAutoNum type="arabicPeriod"/>
                </a:pPr>
                <a:r>
                  <a:rPr lang="en-US" dirty="0" smtClean="0"/>
                  <a:t>Mixed-effects estimation involves maximizing the marginal likelihood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2.   Predicting random effects is usually done via “Empirical Bayes”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b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acc>
                              <m:r>
                                <a:rPr lang="en-US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endParaRPr lang="en-US" dirty="0"/>
              </a:p>
              <a:p>
                <a:pPr marL="514350" indent="-514350">
                  <a:buAutoNum type="arabicPeriod" startAt="3"/>
                </a:pPr>
                <a:endParaRPr lang="en-US" dirty="0"/>
              </a:p>
              <a:p>
                <a:pPr marL="514350" indent="-514350">
                  <a:buAutoNum type="arabicPeriod" startAt="3"/>
                </a:pPr>
                <a:endParaRPr lang="en-US" dirty="0"/>
              </a:p>
              <a:p>
                <a:pPr marL="514350" indent="-514350">
                  <a:buAutoNum type="arabicPeriod" startAt="2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95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Mixed-effects models are “consistent</a:t>
                </a:r>
                <a:r>
                  <a:rPr lang="en-US" dirty="0" smtClean="0"/>
                  <a:t>” (if the model is correct)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as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sample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sizes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get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large</m:t>
                      </m:r>
                    </m:oMath>
                  </m:oMathPara>
                </a14:m>
                <a:endParaRPr lang="en-US" dirty="0"/>
              </a:p>
              <a:p>
                <a:pPr marL="914400" lvl="1" indent="-514350">
                  <a:buAutoNum type="arabicPeriod" startAt="2"/>
                </a:pPr>
                <a:r>
                  <a:rPr lang="en-US" dirty="0"/>
                  <a:t>Linear mixed-effects models are generally “unbiased”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regardless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sample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sizes</m:t>
                      </m:r>
                    </m:oMath>
                  </m:oMathPara>
                </a14:m>
                <a:endParaRPr lang="en-US" dirty="0"/>
              </a:p>
              <a:p>
                <a:pPr marL="914400" lvl="1" indent="-514350">
                  <a:buAutoNum type="arabicPeriod" startAt="3"/>
                </a:pPr>
                <a:r>
                  <a:rPr lang="en-US" dirty="0" smtClean="0"/>
                  <a:t>Empirical </a:t>
                </a:r>
                <a:r>
                  <a:rPr lang="en-US" dirty="0"/>
                  <a:t>Bayes estimates of random effects are generally suitable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generally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small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often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7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What if we have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dirty="0" smtClean="0"/>
                  <a:t> is a random </a:t>
                </a:r>
                <a:r>
                  <a:rPr lang="en-GB" dirty="0" err="1" smtClean="0"/>
                  <a:t>spatio</a:t>
                </a:r>
                <a:r>
                  <a:rPr lang="en-GB" dirty="0" smtClean="0"/>
                  <a:t>-temporal effect…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… and we want to calculate a derived quantity: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The standard “plug-in” estimator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02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plug-in estimator has problems.</a:t>
                </a:r>
              </a:p>
              <a:p>
                <a:pPr lvl="1"/>
                <a:r>
                  <a:rPr lang="en-US" dirty="0" smtClean="0"/>
                  <a:t>Let’s imagine a distribution for random variable </a:t>
                </a:r>
                <a:r>
                  <a:rPr lang="en-US" i="1" dirty="0" smtClean="0"/>
                  <a:t>A</a:t>
                </a:r>
                <a:endParaRPr lang="en-US" dirty="0"/>
              </a:p>
              <a:p>
                <a:pPr lvl="1"/>
                <a:r>
                  <a:rPr lang="en-US" dirty="0" smtClean="0"/>
                  <a:t>Let’s say we want to calculate quantity </a:t>
                </a:r>
                <a:r>
                  <a:rPr lang="en-US" i="1" dirty="0" smtClean="0"/>
                  <a:t>B</a:t>
                </a:r>
                <a:endParaRPr lang="en-US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expected value is obvious but difficult to compute: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However a Taylor’s series expansion shows: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Even if we have a good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 smtClean="0"/>
                  <a:t>, the plug-in estimator sucks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00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Conclusion:</a:t>
            </a:r>
          </a:p>
          <a:p>
            <a:pPr marL="400050" lvl="1" indent="0">
              <a:buNone/>
            </a:pPr>
            <a:r>
              <a:rPr lang="en-US" dirty="0" smtClean="0"/>
              <a:t>We need to do bias-correction for nonlinear transformations of random effects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“Epsilon” estimator in TMB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1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Exercise: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Modify R code to test for bias in 3 implementations of a 2D spatial GLMM when including or excluding bias-correction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1178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1148</TotalTime>
  <Words>180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1_Office Theme</vt:lpstr>
      <vt:lpstr>Lab 6:  Unbiased predictions in spatial models</vt:lpstr>
      <vt:lpstr>PowerPoint Presentation</vt:lpstr>
      <vt:lpstr>Geostatistical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60</cp:revision>
  <dcterms:created xsi:type="dcterms:W3CDTF">2015-12-08T21:28:56Z</dcterms:created>
  <dcterms:modified xsi:type="dcterms:W3CDTF">2016-01-01T21:32:24Z</dcterms:modified>
</cp:coreProperties>
</file>