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6" r:id="rId2"/>
    <p:sldId id="290" r:id="rId3"/>
    <p:sldId id="335" r:id="rId4"/>
    <p:sldId id="337" r:id="rId5"/>
    <p:sldId id="304" r:id="rId6"/>
    <p:sldId id="321" r:id="rId7"/>
    <p:sldId id="323" r:id="rId8"/>
    <p:sldId id="322" r:id="rId9"/>
    <p:sldId id="324" r:id="rId10"/>
    <p:sldId id="326" r:id="rId11"/>
    <p:sldId id="325" r:id="rId12"/>
    <p:sldId id="327" r:id="rId13"/>
    <p:sldId id="334" r:id="rId14"/>
    <p:sldId id="332" r:id="rId15"/>
    <p:sldId id="331" r:id="rId16"/>
    <p:sldId id="330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6:  Species distributions and 2D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Distribution for row </a:t>
                </a:r>
                <a:r>
                  <a:rPr lang="en-US" i="1" dirty="0" smtClean="0"/>
                  <a:t>i+1</a:t>
                </a:r>
                <a:r>
                  <a:rPr lang="en-US" dirty="0" smtClean="0"/>
                  <a:t> conditional on row </a:t>
                </a:r>
                <a:r>
                  <a:rPr lang="en-US" i="1" dirty="0" err="1" smtClean="0"/>
                  <a:t>i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i.e., its identical to the 1D case, except replacing the normal distribution with a multivariate normal distribution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28583"/>
              </p:ext>
            </p:extLst>
          </p:nvPr>
        </p:nvGraphicFramePr>
        <p:xfrm>
          <a:off x="2994304" y="2535454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4304" y="2535454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00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15611"/>
              </p:ext>
            </p:extLst>
          </p:nvPr>
        </p:nvGraphicFramePr>
        <p:xfrm>
          <a:off x="862013" y="2997200"/>
          <a:ext cx="7273925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4406760" imgH="2260440" progId="Equation.DSMT4">
                  <p:embed/>
                </p:oleObj>
              </mc:Choice>
              <mc:Fallback>
                <p:oleObj name="Equation" r:id="rId4" imgW="440676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013" y="2997200"/>
                        <a:ext cx="7273925" cy="373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7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Background: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GB" dirty="0" smtClean="0"/>
                  <a:t> is the </a:t>
                </a:r>
                <a:r>
                  <a:rPr lang="en-GB" dirty="0" err="1" smtClean="0"/>
                  <a:t>Kroenecker</a:t>
                </a:r>
                <a:r>
                  <a:rPr lang="en-GB" dirty="0" smtClean="0"/>
                  <a:t> product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  <m:m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</m:m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Easy and compact way to explain </a:t>
                </a:r>
                <a:r>
                  <a:rPr lang="en-US" dirty="0" err="1" smtClean="0"/>
                  <a:t>spatio</a:t>
                </a:r>
                <a:r>
                  <a:rPr lang="en-US" dirty="0" smtClean="0"/>
                  <a:t>-temporal models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Kroenecker product inverse is easy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where </a:t>
                </a:r>
                <a:r>
                  <a:rPr lang="en-US" dirty="0" smtClean="0">
                    <a:ea typeface="Cambria Math" panose="02040503050406030204" pitchFamily="18" charset="0"/>
                  </a:rPr>
                  <a:t>we </a:t>
                </a:r>
                <a:r>
                  <a:rPr lang="en-US" dirty="0">
                    <a:ea typeface="Cambria Math" panose="02040503050406030204" pitchFamily="18" charset="0"/>
                  </a:rPr>
                  <a:t>know how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US" dirty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351930"/>
              </p:ext>
            </p:extLst>
          </p:nvPr>
        </p:nvGraphicFramePr>
        <p:xfrm>
          <a:off x="76200" y="3774222"/>
          <a:ext cx="8961281" cy="300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6730920" imgH="2260440" progId="Equation.DSMT4">
                  <p:embed/>
                </p:oleObj>
              </mc:Choice>
              <mc:Fallback>
                <p:oleObj name="Equation" r:id="rId4" imgW="673092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3774222"/>
                        <a:ext cx="8961281" cy="3007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024409"/>
              </p:ext>
            </p:extLst>
          </p:nvPr>
        </p:nvGraphicFramePr>
        <p:xfrm>
          <a:off x="2579688" y="2459038"/>
          <a:ext cx="3519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6" imgW="2133360" imgH="736560" progId="Equation.DSMT4">
                  <p:embed/>
                </p:oleObj>
              </mc:Choice>
              <mc:Fallback>
                <p:oleObj name="Equation" r:id="rId6" imgW="213336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9688" y="2459038"/>
                        <a:ext cx="351948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7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Unequal or sporadic spacing</a:t>
            </a:r>
          </a:p>
          <a:p>
            <a:pPr marL="514350" indent="-457200">
              <a:buFont typeface="+mj-lt"/>
              <a:buAutoNum type="arabicPeriod"/>
            </a:pPr>
            <a:endParaRPr lang="en-US" b="1" dirty="0" smtClean="0"/>
          </a:p>
          <a:p>
            <a:pPr marL="57150" indent="0">
              <a:buNone/>
            </a:pPr>
            <a:r>
              <a:rPr lang="en-US" dirty="0" smtClean="0"/>
              <a:t>SPDE method</a:t>
            </a:r>
            <a:endParaRPr lang="en-US" dirty="0"/>
          </a:p>
          <a:p>
            <a:pPr lvl="1"/>
            <a:r>
              <a:rPr lang="en-US" dirty="0"/>
              <a:t>“Stochastic partial differential equation” approximation</a:t>
            </a:r>
          </a:p>
          <a:p>
            <a:pPr lvl="2"/>
            <a:r>
              <a:rPr lang="en-GB" dirty="0"/>
              <a:t>Lindgren, Rue, and </a:t>
            </a:r>
            <a:r>
              <a:rPr lang="en-GB" dirty="0" err="1"/>
              <a:t>Lindström</a:t>
            </a:r>
            <a:r>
              <a:rPr lang="en-GB" dirty="0"/>
              <a:t>. </a:t>
            </a:r>
            <a:r>
              <a:rPr lang="en-GB" i="1" dirty="0"/>
              <a:t>J. R. Stat. Soc. Ser. B Stat. </a:t>
            </a:r>
            <a:r>
              <a:rPr lang="en-GB" i="1" dirty="0" err="1"/>
              <a:t>Methodol</a:t>
            </a:r>
            <a:r>
              <a:rPr lang="en-GB" i="1" dirty="0"/>
              <a:t>.</a:t>
            </a:r>
            <a:r>
              <a:rPr lang="en-GB" dirty="0"/>
              <a:t> </a:t>
            </a:r>
            <a:r>
              <a:rPr lang="en-GB" b="1" dirty="0"/>
              <a:t>73,</a:t>
            </a:r>
            <a:r>
              <a:rPr lang="en-GB" dirty="0"/>
              <a:t> 423–498 (2011).</a:t>
            </a:r>
            <a:endParaRPr lang="en-US" dirty="0"/>
          </a:p>
          <a:p>
            <a:pPr lvl="1"/>
            <a:r>
              <a:rPr lang="en-US" dirty="0"/>
              <a:t>Uses a </a:t>
            </a:r>
            <a:r>
              <a:rPr lang="en-US" dirty="0" err="1"/>
              <a:t>Matern</a:t>
            </a:r>
            <a:r>
              <a:rPr lang="en-US" dirty="0"/>
              <a:t> covariance function</a:t>
            </a:r>
          </a:p>
          <a:p>
            <a:pPr lvl="2"/>
            <a:r>
              <a:rPr lang="en-US" dirty="0"/>
              <a:t>We’ve been using an exponential covariance function</a:t>
            </a:r>
          </a:p>
          <a:p>
            <a:pPr lvl="1"/>
            <a:r>
              <a:rPr lang="en-US" dirty="0"/>
              <a:t>Derived using “finite element analysis”</a:t>
            </a:r>
          </a:p>
          <a:p>
            <a:pPr lvl="2"/>
            <a:r>
              <a:rPr lang="en-US" dirty="0"/>
              <a:t>Divides area into triangles</a:t>
            </a:r>
            <a:endParaRPr lang="en-GB" dirty="0"/>
          </a:p>
          <a:p>
            <a:pPr marL="5715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34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Unequal or sporadic spacing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849880"/>
            <a:ext cx="78638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Joint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l-GR" b="1">
                              <a:latin typeface="Cambria Math" panose="02040503050406030204" pitchFamily="18" charset="0"/>
                              <a:ea typeface="Cambria Math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r>
                  <a:rPr lang="en-US" dirty="0" smtClean="0"/>
                  <a:t>Which </a:t>
                </a:r>
                <a:r>
                  <a:rPr lang="en-US" dirty="0"/>
                  <a:t>can reduce to a linear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3810000"/>
            <a:ext cx="8229616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Why is the SPDE approximation good?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Faster computation when using precision matrix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>
                  <a:latin typeface="+mj-lt"/>
                </a:endParaRPr>
              </a:p>
              <a:p>
                <a:pPr marL="914400" lvl="1" indent="-514350">
                  <a:buAutoNum type="arabicPeriod" startAt="2"/>
                </a:pPr>
                <a:r>
                  <a:rPr lang="en-US" dirty="0" smtClean="0">
                    <a:latin typeface="+mj-lt"/>
                  </a:rPr>
                  <a:t>Can be used for a regular grid</a:t>
                </a:r>
              </a:p>
              <a:p>
                <a:pPr lvl="2" indent="-342900"/>
                <a:r>
                  <a:rPr lang="en-US" dirty="0" smtClean="0">
                    <a:latin typeface="+mj-lt"/>
                  </a:rPr>
                  <a:t>Generalizes other simple cases</a:t>
                </a:r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3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2D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plots</a:t>
            </a:r>
          </a:p>
          <a:p>
            <a:pPr marL="857250" lvl="1" indent="-457200"/>
            <a:r>
              <a:rPr lang="en-US" dirty="0" smtClean="0"/>
              <a:t>Often uses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Observational analysis</a:t>
            </a:r>
          </a:p>
          <a:p>
            <a:pPr marL="857250" lvl="1" indent="-457200"/>
            <a:r>
              <a:rPr lang="en-US" dirty="0" smtClean="0"/>
              <a:t>Fish surveys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Species distribution models</a:t>
            </a:r>
          </a:p>
          <a:p>
            <a:pPr lvl="1"/>
            <a:r>
              <a:rPr lang="en-US" dirty="0" smtClean="0"/>
              <a:t>Widely used tool in zoology, conservation-planning, and invasion biology</a:t>
            </a:r>
          </a:p>
          <a:p>
            <a:pPr lvl="1"/>
            <a:r>
              <a:rPr lang="en-US" dirty="0" smtClean="0"/>
              <a:t>Synonyms:</a:t>
            </a:r>
          </a:p>
          <a:p>
            <a:pPr lvl="2"/>
            <a:r>
              <a:rPr lang="en-US" dirty="0" smtClean="0"/>
              <a:t>Climate envelop model – Fit model to species observations, and then identify other areas with suitable conditions</a:t>
            </a:r>
          </a:p>
          <a:p>
            <a:pPr lvl="2"/>
            <a:r>
              <a:rPr lang="en-US" dirty="0" smtClean="0"/>
              <a:t>Species density model – Sometimes used when fitting to density rather than presence/absence data</a:t>
            </a:r>
          </a:p>
          <a:p>
            <a:pPr lvl="1"/>
            <a:r>
              <a:rPr lang="en-US" dirty="0" smtClean="0"/>
              <a:t>Often used to infer “</a:t>
            </a:r>
            <a:r>
              <a:rPr lang="en-US" dirty="0" err="1" smtClean="0"/>
              <a:t>Grinnellian</a:t>
            </a:r>
            <a:r>
              <a:rPr lang="en-US" dirty="0" smtClean="0"/>
              <a:t> niche”</a:t>
            </a:r>
          </a:p>
          <a:p>
            <a:pPr lvl="2"/>
            <a:r>
              <a:rPr lang="en-US" dirty="0" smtClean="0"/>
              <a:t>Distribution is a product of niche, dispersal ability, and species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016045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Spatial models are useful for estimating species distribution</a:t>
            </a:r>
            <a:endParaRPr lang="en-US" dirty="0" smtClean="0"/>
          </a:p>
          <a:p>
            <a:pPr lvl="1"/>
            <a:r>
              <a:rPr lang="en-US" dirty="0" smtClean="0"/>
              <a:t>Capture fine-scale variation</a:t>
            </a:r>
          </a:p>
          <a:p>
            <a:pPr lvl="1"/>
            <a:r>
              <a:rPr lang="en-US" dirty="0" smtClean="0"/>
              <a:t>Decrease residual variation -&gt; Decrease standard errors</a:t>
            </a:r>
          </a:p>
          <a:p>
            <a:pPr lvl="1"/>
            <a:r>
              <a:rPr lang="en-US" dirty="0" smtClean="0"/>
              <a:t>Shelton Thorson Ward Feist (2014) CJFAS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3942893" y="914400"/>
            <a:ext cx="5201107" cy="58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Unequal or sporadic spacing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Equally spaced grid</a:t>
            </a:r>
          </a:p>
          <a:p>
            <a:pPr marL="57150" indent="0">
              <a:buNone/>
            </a:pPr>
            <a:r>
              <a:rPr lang="en-US" dirty="0" smtClean="0"/>
              <a:t>Example #1: Divide north sea into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 t="49790" r="2" b="-1"/>
          <a:stretch/>
        </p:blipFill>
        <p:spPr>
          <a:xfrm>
            <a:off x="4469586" y="3163819"/>
            <a:ext cx="3554730" cy="361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6" r="49521" b="50477"/>
          <a:stretch/>
        </p:blipFill>
        <p:spPr>
          <a:xfrm>
            <a:off x="816012" y="3163819"/>
            <a:ext cx="3653573" cy="357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9149" y="2517488"/>
            <a:ext cx="305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Domain of samples </a:t>
            </a:r>
          </a:p>
          <a:p>
            <a:pPr algn="ctr"/>
            <a:r>
              <a:rPr lang="en-US" b="1" dirty="0" smtClean="0"/>
              <a:t>(black: Included)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10615" y="2655988"/>
            <a:ext cx="301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Location of samples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94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Imagine a 3 x  grid</a:t>
                </a:r>
              </a:p>
              <a:p>
                <a:r>
                  <a:rPr lang="en-US" dirty="0" smtClean="0"/>
                  <a:t>Equal spacing among sample locations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column </a:t>
                </a:r>
                <a:r>
                  <a:rPr lang="en-GB" i="1" dirty="0" smtClean="0"/>
                  <a:t>j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all columns</a:t>
                </a:r>
              </a:p>
              <a:p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</m:t>
                    </m:r>
                  </m:oMath>
                </a14:m>
                <a:r>
                  <a:rPr lang="en-GB" dirty="0" smtClean="0"/>
                  <a:t> is the value for all rows and columns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  <a:blipFill>
                <a:blip r:embed="rId2"/>
                <a:stretch>
                  <a:fillRect l="-2022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spect="1"/>
          </p:cNvSpPr>
          <p:nvPr/>
        </p:nvSpPr>
        <p:spPr>
          <a:xfrm>
            <a:off x="6520296" y="1474622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70904" y="136855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623023" y="136123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682547" y="13539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470904" y="316443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23023" y="315711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8682547" y="31498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470904" y="2220772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623023" y="2213456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682547" y="22061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</a:t>
                </a:r>
              </a:p>
              <a:p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Then the joint distribution is multivariate normal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54524"/>
              </p:ext>
            </p:extLst>
          </p:nvPr>
        </p:nvGraphicFramePr>
        <p:xfrm>
          <a:off x="2972359" y="4122572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2359" y="4122572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9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Intuitive to extend this</a:t>
            </a:r>
          </a:p>
          <a:p>
            <a:r>
              <a:rPr lang="en-US" dirty="0" smtClean="0"/>
              <a:t>What is the distribution for Row #2 conditional on Row #1</a:t>
            </a:r>
          </a:p>
          <a:p>
            <a:r>
              <a:rPr lang="en-US" dirty="0" smtClean="0"/>
              <a:t>[Work through on board]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02795" y="2946382"/>
            <a:ext cx="130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Row #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6571502" y="3288791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522110" y="31827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674229" y="317540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733753" y="316809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522110" y="49786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674229" y="49712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733753" y="496397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522110" y="40349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674229" y="4027625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733753" y="4020310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71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</TotalTime>
  <Words>335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1_Office Theme</vt:lpstr>
      <vt:lpstr>Equation</vt:lpstr>
      <vt:lpstr>Lecture 6:  Species distributions and 2D spatial models</vt:lpstr>
      <vt:lpstr>Why might we care about 2D spatial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54</cp:revision>
  <dcterms:created xsi:type="dcterms:W3CDTF">2015-12-08T21:28:56Z</dcterms:created>
  <dcterms:modified xsi:type="dcterms:W3CDTF">2016-01-01T21:25:12Z</dcterms:modified>
</cp:coreProperties>
</file>