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hxmvtODTchRvXUJKez3YS9LiKQ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n Canvas">
  <p:cSld name="Lean Canva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" type="body"/>
          </p:nvPr>
        </p:nvSpPr>
        <p:spPr>
          <a:xfrm>
            <a:off x="309424" y="1066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2" type="body"/>
          </p:nvPr>
        </p:nvSpPr>
        <p:spPr>
          <a:xfrm>
            <a:off x="2185335" y="1066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3" type="body"/>
          </p:nvPr>
        </p:nvSpPr>
        <p:spPr>
          <a:xfrm>
            <a:off x="4067689" y="1066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4" type="body"/>
          </p:nvPr>
        </p:nvSpPr>
        <p:spPr>
          <a:xfrm>
            <a:off x="5948526" y="1056067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5" type="body"/>
          </p:nvPr>
        </p:nvSpPr>
        <p:spPr>
          <a:xfrm>
            <a:off x="7835806" y="1056067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6" type="body"/>
          </p:nvPr>
        </p:nvSpPr>
        <p:spPr>
          <a:xfrm>
            <a:off x="309424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7" type="body"/>
          </p:nvPr>
        </p:nvSpPr>
        <p:spPr>
          <a:xfrm>
            <a:off x="2196704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8" type="body"/>
          </p:nvPr>
        </p:nvSpPr>
        <p:spPr>
          <a:xfrm>
            <a:off x="4072615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3"/>
          <p:cNvSpPr txBox="1"/>
          <p:nvPr>
            <p:ph idx="9" type="body"/>
          </p:nvPr>
        </p:nvSpPr>
        <p:spPr>
          <a:xfrm>
            <a:off x="5952078" y="2965800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3" type="body"/>
          </p:nvPr>
        </p:nvSpPr>
        <p:spPr>
          <a:xfrm>
            <a:off x="7835806" y="2965563"/>
            <a:ext cx="1754326" cy="15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4" type="body"/>
          </p:nvPr>
        </p:nvSpPr>
        <p:spPr>
          <a:xfrm>
            <a:off x="309424" y="4876800"/>
            <a:ext cx="4561026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5" type="body"/>
          </p:nvPr>
        </p:nvSpPr>
        <p:spPr>
          <a:xfrm>
            <a:off x="5056350" y="4876800"/>
            <a:ext cx="4533783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16" type="body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"/>
          <p:cNvSpPr txBox="1"/>
          <p:nvPr>
            <p:ph idx="17" type="body"/>
          </p:nvPr>
        </p:nvSpPr>
        <p:spPr>
          <a:xfrm>
            <a:off x="5685201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3"/>
          <p:cNvSpPr txBox="1"/>
          <p:nvPr>
            <p:ph idx="18" type="body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3"/>
          <p:cNvSpPr txBox="1"/>
          <p:nvPr>
            <p:ph idx="19" type="body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theme" Target="../theme/theme1.xml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/>
        </p:nvSpPr>
        <p:spPr>
          <a:xfrm>
            <a:off x="244475" y="762000"/>
            <a:ext cx="9407525" cy="563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"/>
          <p:cNvSpPr txBox="1"/>
          <p:nvPr/>
        </p:nvSpPr>
        <p:spPr>
          <a:xfrm>
            <a:off x="247650" y="304800"/>
            <a:ext cx="206375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Lean Canvas</a:t>
            </a:r>
            <a:endParaRPr/>
          </a:p>
        </p:txBody>
      </p:sp>
      <p:sp>
        <p:nvSpPr>
          <p:cNvPr id="8" name="Google Shape;8;p2"/>
          <p:cNvSpPr txBox="1"/>
          <p:nvPr/>
        </p:nvSpPr>
        <p:spPr>
          <a:xfrm>
            <a:off x="3860800" y="184150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for:</a:t>
            </a:r>
            <a:endParaRPr/>
          </a:p>
        </p:txBody>
      </p:sp>
      <p:sp>
        <p:nvSpPr>
          <p:cNvPr id="9" name="Google Shape;9;p2"/>
          <p:cNvSpPr txBox="1"/>
          <p:nvPr/>
        </p:nvSpPr>
        <p:spPr>
          <a:xfrm>
            <a:off x="5586412" y="180975"/>
            <a:ext cx="140335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by:</a:t>
            </a:r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7664450" y="180975"/>
            <a:ext cx="1214437" cy="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9142412" y="180975"/>
            <a:ext cx="620712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0" i="1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Version:</a:t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244475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244475" y="264953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Alternatives</a:t>
            </a:r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244475" y="4572000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2124075" y="788987"/>
            <a:ext cx="17510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124075" y="2649537"/>
            <a:ext cx="17510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25900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Prop.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4025900" y="264953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Concept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5919787" y="78263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  <a:endParaRPr/>
          </a:p>
        </p:txBody>
      </p:sp>
      <p:sp>
        <p:nvSpPr>
          <p:cNvPr id="20" name="Google Shape;20;p2"/>
          <p:cNvSpPr txBox="1"/>
          <p:nvPr/>
        </p:nvSpPr>
        <p:spPr>
          <a:xfrm>
            <a:off x="5919787" y="2643187"/>
            <a:ext cx="174942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7818437" y="78898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7818437" y="2649537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Adopters</a:t>
            </a:r>
            <a:endParaRPr/>
          </a:p>
        </p:txBody>
      </p:sp>
      <p:sp>
        <p:nvSpPr>
          <p:cNvPr id="23" name="Google Shape;23;p2"/>
          <p:cNvSpPr txBox="1"/>
          <p:nvPr/>
        </p:nvSpPr>
        <p:spPr>
          <a:xfrm>
            <a:off x="4973637" y="4572000"/>
            <a:ext cx="1749425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244475" y="762000"/>
            <a:ext cx="18796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2124075" y="760412"/>
            <a:ext cx="1881187" cy="188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2124075" y="2643187"/>
            <a:ext cx="1881187" cy="1928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4005262" y="762000"/>
            <a:ext cx="1879600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5884862" y="762000"/>
            <a:ext cx="1879600" cy="1882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884862" y="2643187"/>
            <a:ext cx="1879600" cy="1928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7770812" y="762000"/>
            <a:ext cx="1881187" cy="38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244475" y="4579937"/>
            <a:ext cx="4713287" cy="1820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4957762" y="4579937"/>
            <a:ext cx="4692650" cy="182086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hannels.png" id="33" name="Google Shape;33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26312" y="2625725"/>
            <a:ext cx="288925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st-structure.png" id="34" name="Google Shape;3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05337" y="4572000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ustomer-segments.png"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125" y="762000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arly-adopters.png" id="36" name="Google Shape;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5125" y="2606675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isting-alternatives.png" id="37" name="Google Shape;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2625725"/>
            <a:ext cx="287337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-level-concept.png" id="38" name="Google Shape;3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2437" y="2625725"/>
            <a:ext cx="288925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-metrics.png" id="39" name="Google Shape;39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2837" y="2625725"/>
            <a:ext cx="288925" cy="28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blem.png" id="40" name="Google Shape;40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52600" y="762000"/>
            <a:ext cx="287337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enue-streams.png" id="41" name="Google Shape;4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55125" y="4572000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lution.png" id="42" name="Google Shape;42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52837" y="768350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fair-advantage.png" id="43" name="Google Shape;43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26312" y="762000"/>
            <a:ext cx="288925" cy="2873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que-value-proposition.png" id="44" name="Google Shape;44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32437" y="762000"/>
            <a:ext cx="288925" cy="28733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businessmodelgeneration.com/canvas" TargetMode="External"/><Relationship Id="rId4" Type="http://schemas.openxmlformats.org/officeDocument/2006/relationships/hyperlink" Target="https://neoschronos.com" TargetMode="External"/><Relationship Id="rId5" Type="http://schemas.openxmlformats.org/officeDocument/2006/relationships/hyperlink" Target="https://creativecommons.org/licenses/by-sa/3.0/" TargetMode="External"/><Relationship Id="rId6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idx="1" type="body"/>
          </p:nvPr>
        </p:nvSpPr>
        <p:spPr>
          <a:xfrm>
            <a:off x="309562" y="1066800"/>
            <a:ext cx="1754187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It t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akes much time to create training data for chatbots manually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Over-engineered questions</a:t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Data/Inten</a:t>
            </a:r>
            <a:r>
              <a:rPr lang="en-US"/>
              <a:t>t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extraction from the manuals is not </a:t>
            </a:r>
            <a:r>
              <a:rPr lang="en-US"/>
              <a:t>easily done</a:t>
            </a:r>
            <a:endParaRPr/>
          </a:p>
        </p:txBody>
      </p:sp>
      <p:sp>
        <p:nvSpPr>
          <p:cNvPr id="67" name="Google Shape;67;p1"/>
          <p:cNvSpPr txBox="1"/>
          <p:nvPr>
            <p:ph idx="1" type="body"/>
          </p:nvPr>
        </p:nvSpPr>
        <p:spPr>
          <a:xfrm>
            <a:off x="2185987" y="106680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/>
              <a:t>GPT-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to automatically extract inten</a:t>
            </a:r>
            <a:r>
              <a:rPr lang="en-US"/>
              <a:t>ts,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questions and answers  from manuals.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E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nrich the extracted data to prepare the prompt design for </a:t>
            </a:r>
            <a:r>
              <a:rPr lang="en-US"/>
              <a:t>GPT-3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Language: English (outlook: multi</a:t>
            </a:r>
            <a:r>
              <a:rPr lang="en-US"/>
              <a:t>lingual extraction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>
            <p:ph idx="1" type="body"/>
          </p:nvPr>
        </p:nvSpPr>
        <p:spPr>
          <a:xfrm>
            <a:off x="4067175" y="106680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/>
              <a:t>Myriad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transforms </a:t>
            </a:r>
            <a:r>
              <a:rPr lang="en-US"/>
              <a:t>customer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into machine readable form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AI solutions to automate the data pipeline  and enrich data for chatbot training.</a:t>
            </a:r>
            <a:endParaRPr/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5948362" y="1055687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GPT-3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interdisciplinary group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adopter, much space for innovation</a:t>
            </a:r>
            <a:endParaRPr/>
          </a:p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7835900" y="1055687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Compan</a:t>
            </a:r>
            <a:r>
              <a:rPr lang="en-US"/>
              <a:t>ies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chatbot development and untapped data sources such as manual, </a:t>
            </a:r>
            <a:r>
              <a:rPr lang="en-US"/>
              <a:t>brochures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Companies that provide products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not self-explanatory</a:t>
            </a:r>
            <a:r>
              <a:rPr lang="en-US"/>
              <a:t> in their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Primarily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B2C companies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>
            <p:ph idx="1" type="body"/>
          </p:nvPr>
        </p:nvSpPr>
        <p:spPr>
          <a:xfrm>
            <a:off x="309562" y="296545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Generating questions/answers/inten</a:t>
            </a:r>
            <a:r>
              <a:rPr lang="en-US"/>
              <a:t>ts manually e.g. from FAQs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Collection of  </a:t>
            </a:r>
            <a:r>
              <a:rPr lang="en-US"/>
              <a:t>questions</a:t>
            </a:r>
            <a:r>
              <a:rPr lang="en-US"/>
              <a:t> and answers from real users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Forum crawler</a:t>
            </a:r>
            <a:endParaRPr/>
          </a:p>
        </p:txBody>
      </p:sp>
      <p:sp>
        <p:nvSpPr>
          <p:cNvPr id="72" name="Google Shape;72;p1"/>
          <p:cNvSpPr txBox="1"/>
          <p:nvPr>
            <p:ph idx="1" type="body"/>
          </p:nvPr>
        </p:nvSpPr>
        <p:spPr>
          <a:xfrm>
            <a:off x="2197100" y="296545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 of questions: amount of unique of n-grams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evaluation on correctness/ usefulness of questions and answers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Grammatical correctness of </a:t>
            </a:r>
            <a:r>
              <a:rPr lang="en-US"/>
              <a:t>q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uestions</a:t>
            </a:r>
            <a:r>
              <a:rPr lang="en-US"/>
              <a:t> and a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nswers</a:t>
            </a:r>
            <a:endParaRPr/>
          </a:p>
        </p:txBody>
      </p:sp>
      <p:sp>
        <p:nvSpPr>
          <p:cNvPr id="73" name="Google Shape;73;p1"/>
          <p:cNvSpPr txBox="1"/>
          <p:nvPr>
            <p:ph idx="1" type="body"/>
          </p:nvPr>
        </p:nvSpPr>
        <p:spPr>
          <a:xfrm>
            <a:off x="4071937" y="2965450"/>
            <a:ext cx="1755775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 </a:t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an archaeologist for your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google for your data</a:t>
            </a:r>
            <a:endParaRPr/>
          </a:p>
        </p:txBody>
      </p:sp>
      <p:sp>
        <p:nvSpPr>
          <p:cNvPr id="74" name="Google Shape;74;p1"/>
          <p:cNvSpPr txBox="1"/>
          <p:nvPr>
            <p:ph idx="1" type="body"/>
          </p:nvPr>
        </p:nvSpPr>
        <p:spPr>
          <a:xfrm>
            <a:off x="5951537" y="296545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 access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75" name="Google Shape;75;p1"/>
          <p:cNvSpPr txBox="1"/>
          <p:nvPr>
            <p:ph idx="1" type="body"/>
          </p:nvPr>
        </p:nvSpPr>
        <p:spPr>
          <a:xfrm>
            <a:off x="7835900" y="2965450"/>
            <a:ext cx="1754187" cy="1530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/>
              <a:t>Profile: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Innovative leadership companies 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R&amp;D investments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Owning a lot of data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consumer relationship</a:t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309562" y="4876800"/>
            <a:ext cx="4560887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costs: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infrastructure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costs: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GPT-3 tokens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 for Data analysis (part time data analysts)</a:t>
            </a:r>
            <a:endParaRPr/>
          </a:p>
          <a:p>
            <a:pPr indent="-57150" lvl="0" marL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lang="en-US"/>
              <a:t> 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endParaRPr/>
          </a:p>
          <a:p>
            <a:pPr indent="0" lvl="0" marL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" type="body"/>
          </p:nvPr>
        </p:nvSpPr>
        <p:spPr>
          <a:xfrm>
            <a:off x="5056187" y="4876800"/>
            <a:ext cx="45339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time administration + project fee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Monthly fee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-"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Annually retraining / updating the model fee</a:t>
            </a:r>
            <a:endParaRPr/>
          </a:p>
        </p:txBody>
      </p:sp>
      <p:sp>
        <p:nvSpPr>
          <p:cNvPr id="78" name="Google Shape;78;p1"/>
          <p:cNvSpPr txBox="1"/>
          <p:nvPr>
            <p:ph idx="1" type="body"/>
          </p:nvPr>
        </p:nvSpPr>
        <p:spPr>
          <a:xfrm>
            <a:off x="3962400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Myriad</a:t>
            </a:r>
            <a:endParaRPr/>
          </a:p>
        </p:txBody>
      </p:sp>
      <p:sp>
        <p:nvSpPr>
          <p:cNvPr id="79" name="Google Shape;79;p1"/>
          <p:cNvSpPr txBox="1"/>
          <p:nvPr>
            <p:ph idx="1" type="body"/>
          </p:nvPr>
        </p:nvSpPr>
        <p:spPr>
          <a:xfrm>
            <a:off x="5684837" y="381000"/>
            <a:ext cx="14033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/>
              <a:t>Team Myriad</a:t>
            </a:r>
            <a:endParaRPr/>
          </a:p>
        </p:txBody>
      </p:sp>
      <p:sp>
        <p:nvSpPr>
          <p:cNvPr id="80" name="Google Shape;80;p1"/>
          <p:cNvSpPr txBox="1"/>
          <p:nvPr>
            <p:ph idx="1" type="body"/>
          </p:nvPr>
        </p:nvSpPr>
        <p:spPr>
          <a:xfrm>
            <a:off x="7759700" y="381000"/>
            <a:ext cx="11557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/>
              <a:t>18</a:t>
            </a: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/>
              <a:t>04/2021</a:t>
            </a:r>
            <a:endParaRPr/>
          </a:p>
        </p:txBody>
      </p:sp>
      <p:sp>
        <p:nvSpPr>
          <p:cNvPr id="81" name="Google Shape;81;p1"/>
          <p:cNvSpPr txBox="1"/>
          <p:nvPr>
            <p:ph idx="1" type="body"/>
          </p:nvPr>
        </p:nvSpPr>
        <p:spPr>
          <a:xfrm>
            <a:off x="9245600" y="381000"/>
            <a:ext cx="41275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/>
              <a:t>V0</a:t>
            </a:r>
            <a:endParaRPr/>
          </a:p>
        </p:txBody>
      </p:sp>
      <p:sp>
        <p:nvSpPr>
          <p:cNvPr id="82" name="Google Shape;82;p1"/>
          <p:cNvSpPr txBox="1"/>
          <p:nvPr/>
        </p:nvSpPr>
        <p:spPr>
          <a:xfrm>
            <a:off x="247650" y="6457950"/>
            <a:ext cx="94107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700"/>
              <a:buFont typeface="Arial"/>
              <a:buNone/>
            </a:pPr>
            <a:r>
              <a:rPr b="0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Lean Canvas is adapted from The Business Model Canvas (</a:t>
            </a:r>
            <a:r>
              <a:rPr b="0" i="0" lang="en-US" sz="700" u="sng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www.businessmodelgeneration.com/canvas</a:t>
            </a:r>
            <a:r>
              <a:rPr b="0" i="0" lang="en-US" sz="70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). PowerPoint implementation by: Neos Chronos Limited </a:t>
            </a: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https://neoschronos.com</a:t>
            </a:r>
            <a:r>
              <a:rPr b="0" i="0" lang="en-US" sz="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License: </a:t>
            </a:r>
            <a:r>
              <a:rPr b="0" i="0" lang="en-US" sz="7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3.0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os Chronos">
      <a:dk1>
        <a:srgbClr val="444444"/>
      </a:dk1>
      <a:lt1>
        <a:srgbClr val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2019-04-01T16:49:19Z</dcterms:created>
  <dc:creator>Thomas Papanikolaou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