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orient="horz" pos="1836">
          <p15:clr>
            <a:srgbClr val="9AA0A6"/>
          </p15:clr>
        </p15:guide>
        <p15:guide id="3" orient="horz" pos="252">
          <p15:clr>
            <a:srgbClr val="9AA0A6"/>
          </p15:clr>
        </p15:guide>
        <p15:guide id="4" orient="horz" pos="144">
          <p15:clr>
            <a:srgbClr val="9AA0A6"/>
          </p15:clr>
        </p15:guide>
        <p15:guide id="5" orient="horz" pos="2808">
          <p15:clr>
            <a:srgbClr val="9AA0A6"/>
          </p15:clr>
        </p15:guide>
        <p15:guide id="6" orient="horz" pos="23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836" orient="horz"/>
        <p:guide pos="252" orient="horz"/>
        <p:guide pos="144" orient="horz"/>
        <p:guide pos="2808" orient="horz"/>
        <p:guide pos="239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bcb34c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2bcb34c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b2dec223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b2dec223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bcb34c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bcb34c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2bcb34c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2bcb34c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bcb34c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bcb34c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bcb34c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bcb34c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bcb34c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bcb34c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b2dec223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b2dec223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9090756a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9090756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1038825"/>
            <a:ext cx="9144000" cy="2585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28624" l="30900" r="24696" t="15826"/>
          <a:stretch/>
        </p:blipFill>
        <p:spPr>
          <a:xfrm>
            <a:off x="3639400" y="1069288"/>
            <a:ext cx="2017599" cy="252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-60525" y="-54275"/>
            <a:ext cx="9298800" cy="1233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b="28624" l="30900" r="24696" t="15826"/>
          <a:stretch/>
        </p:blipFill>
        <p:spPr>
          <a:xfrm>
            <a:off x="8201825" y="-27125"/>
            <a:ext cx="942174" cy="1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996475" y="0"/>
            <a:ext cx="11475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28624" l="30900" r="24696" t="15826"/>
          <a:stretch/>
        </p:blipFill>
        <p:spPr>
          <a:xfrm>
            <a:off x="8201825" y="0"/>
            <a:ext cx="942174" cy="1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6099900" y="0"/>
            <a:ext cx="3044100" cy="514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 b="28624" l="30900" r="24696" t="15826"/>
          <a:stretch/>
        </p:blipFill>
        <p:spPr>
          <a:xfrm>
            <a:off x="8201825" y="0"/>
            <a:ext cx="942174" cy="1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biSkvMlfFwzNJXe9lIs0lwfQr2XW-SyP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13.jpg"/><Relationship Id="rId6" Type="http://schemas.openxmlformats.org/officeDocument/2006/relationships/image" Target="../media/image5.jpg"/><Relationship Id="rId7" Type="http://schemas.openxmlformats.org/officeDocument/2006/relationships/image" Target="../media/image7.jpg"/><Relationship Id="rId8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390525" y="36046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 Solutions to Automate and Enrich Chatbot Data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/>
          <p:nvPr/>
        </p:nvSpPr>
        <p:spPr>
          <a:xfrm>
            <a:off x="7721000" y="-71700"/>
            <a:ext cx="380700" cy="528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b="764" l="1097" r="911" t="0"/>
          <a:stretch/>
        </p:blipFill>
        <p:spPr>
          <a:xfrm>
            <a:off x="0" y="0"/>
            <a:ext cx="772100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789700" y="831275"/>
            <a:ext cx="68892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313400" y="1786800"/>
            <a:ext cx="3812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Industry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Need Support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Hard to Provide at Large Scale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Chatbots Used for Scaling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50" y="831263"/>
            <a:ext cx="1710926" cy="171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076" y="2914650"/>
            <a:ext cx="1440075" cy="1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789700" y="831275"/>
            <a:ext cx="68892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PROBLEM:  Extracting Usable Training Data from Product Manuals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925" y="1062550"/>
            <a:ext cx="3595250" cy="33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313400" y="1786800"/>
            <a:ext cx="3812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Untapped Data Sources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Expensive to Create Training Data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Multilingual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Experts Needed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1049450" y="572850"/>
            <a:ext cx="66813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          THE SOLUTION</a:t>
            </a:r>
            <a:r>
              <a:rPr b="1" i="1" lang="en" sz="2400">
                <a:latin typeface="Roboto"/>
                <a:ea typeface="Roboto"/>
                <a:cs typeface="Roboto"/>
                <a:sym typeface="Roboto"/>
              </a:rPr>
              <a:t>  </a:t>
            </a:r>
            <a:endParaRPr b="1"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0" y="1260600"/>
            <a:ext cx="8213400" cy="3882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13" y="1534800"/>
            <a:ext cx="7674977" cy="305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789700" y="572850"/>
            <a:ext cx="69204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CUSTOMER BENEFITS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5221" y="2341501"/>
            <a:ext cx="1116831" cy="110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838" y="2412815"/>
            <a:ext cx="816343" cy="1032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2030531" y="2614087"/>
            <a:ext cx="576600" cy="6297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428" y="3143236"/>
            <a:ext cx="1387812" cy="143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4280405" y="2529200"/>
            <a:ext cx="1193700" cy="727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1365" y="1253550"/>
            <a:ext cx="1465948" cy="1432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729787" y="3444999"/>
            <a:ext cx="15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MYRIAD DATA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2821876" y="3445000"/>
            <a:ext cx="9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Chatbot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687850" y="598900"/>
            <a:ext cx="69516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MARKET</a:t>
            </a:r>
            <a:r>
              <a:rPr b="1" i="1"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 Demand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Chatbot market was valued at USD 17 billion market value in 2020</a:t>
            </a:r>
            <a:b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Projected to be USD 102 billion in 2026 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b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Low Competition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robust solutions in our market sector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789700" y="572850"/>
            <a:ext cx="68580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 MODEL: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575" y="1576350"/>
            <a:ext cx="2471625" cy="24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690425" y="1990650"/>
            <a:ext cx="422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Initial Analysis of Data Format Fee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Monthly</a:t>
            </a: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Fee</a:t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b="1" i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Re-train model Cost (based on feedback)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 title="NEWDEMO_MYRIA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/>
          <p:nvPr/>
        </p:nvSpPr>
        <p:spPr>
          <a:xfrm>
            <a:off x="-108300" y="0"/>
            <a:ext cx="93654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11112" l="0" r="0" t="11120"/>
          <a:stretch/>
        </p:blipFill>
        <p:spPr>
          <a:xfrm>
            <a:off x="326730" y="1758994"/>
            <a:ext cx="1131000" cy="1131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 rotWithShape="1">
          <a:blip r:embed="rId4">
            <a:alphaModFix/>
          </a:blip>
          <a:srcRect b="19" l="0" r="0" t="9"/>
          <a:stretch/>
        </p:blipFill>
        <p:spPr>
          <a:xfrm>
            <a:off x="2114026" y="1746992"/>
            <a:ext cx="1155300" cy="1155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b="13332" l="0" r="0" t="13332"/>
          <a:stretch/>
        </p:blipFill>
        <p:spPr>
          <a:xfrm>
            <a:off x="3925622" y="1759000"/>
            <a:ext cx="1131000" cy="1131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4294967295" type="title"/>
          </p:nvPr>
        </p:nvSpPr>
        <p:spPr>
          <a:xfrm>
            <a:off x="64375" y="3204484"/>
            <a:ext cx="1655700" cy="3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Philipp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Gawlik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231725" y="3263763"/>
            <a:ext cx="13911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Computational Linguist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8" name="Google Shape;138;p21"/>
          <p:cNvSpPr txBox="1"/>
          <p:nvPr>
            <p:ph idx="4294967295" type="title"/>
          </p:nvPr>
        </p:nvSpPr>
        <p:spPr>
          <a:xfrm>
            <a:off x="1910201" y="2964975"/>
            <a:ext cx="15711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Christian Hammacher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>
            <p:ph idx="4294967295" type="title"/>
          </p:nvPr>
        </p:nvSpPr>
        <p:spPr>
          <a:xfrm>
            <a:off x="3849478" y="2964963"/>
            <a:ext cx="1391100" cy="57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Kathy-Ann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Heitmeier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1947950" y="3263775"/>
            <a:ext cx="14211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Computer Scientist at TU Darmstadt, Germany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3742175" y="3680775"/>
            <a:ext cx="15711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Computational Linguist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6">
            <a:alphaModFix/>
          </a:blip>
          <a:srcRect b="12568" l="0" r="0" t="12575"/>
          <a:stretch/>
        </p:blipFill>
        <p:spPr>
          <a:xfrm>
            <a:off x="5712918" y="1743844"/>
            <a:ext cx="1155600" cy="115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>
            <p:ph idx="4294967295" type="title"/>
          </p:nvPr>
        </p:nvSpPr>
        <p:spPr>
          <a:xfrm>
            <a:off x="5313329" y="3106350"/>
            <a:ext cx="19548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Miguel Â.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Simões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Valente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4" name="Google Shape;144;p21"/>
          <p:cNvSpPr txBox="1"/>
          <p:nvPr>
            <p:ph idx="4294967295" type="body"/>
          </p:nvPr>
        </p:nvSpPr>
        <p:spPr>
          <a:xfrm>
            <a:off x="5537125" y="3680775"/>
            <a:ext cx="15072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Artificial Intelligence Researcher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7">
            <a:alphaModFix/>
          </a:blip>
          <a:srcRect b="12495" l="0" r="0" t="12502"/>
          <a:stretch/>
        </p:blipFill>
        <p:spPr>
          <a:xfrm>
            <a:off x="7524814" y="1743856"/>
            <a:ext cx="1155600" cy="115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4294967295" type="title"/>
          </p:nvPr>
        </p:nvSpPr>
        <p:spPr>
          <a:xfrm>
            <a:off x="7397581" y="3106344"/>
            <a:ext cx="1421100" cy="4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Robin Strohmeyer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7392081" y="3680763"/>
            <a:ext cx="1421100" cy="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Technical Writer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8">
            <a:alphaModFix/>
          </a:blip>
          <a:srcRect b="137040" l="36440" r="-36440" t="-137040"/>
          <a:stretch/>
        </p:blipFill>
        <p:spPr>
          <a:xfrm>
            <a:off x="5721001" y="1569850"/>
            <a:ext cx="1223575" cy="16346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>
            <a:off x="-108300" y="-97975"/>
            <a:ext cx="9569400" cy="1319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9">
            <a:alphaModFix/>
          </a:blip>
          <a:srcRect b="29950" l="32448" r="32342" t="19156"/>
          <a:stretch/>
        </p:blipFill>
        <p:spPr>
          <a:xfrm>
            <a:off x="0" y="0"/>
            <a:ext cx="850149" cy="12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>
            <p:ph idx="4294967295" type="title"/>
          </p:nvPr>
        </p:nvSpPr>
        <p:spPr>
          <a:xfrm>
            <a:off x="361725" y="209225"/>
            <a:ext cx="85206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Team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