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9975" cy="428085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12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12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12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12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12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12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12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270880" y="13298400"/>
            <a:ext cx="25737120" cy="425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12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12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120" cy="91753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70880" y="13298400"/>
            <a:ext cx="25737120" cy="91753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22237200"/>
            <a:ext cx="14961240" cy="953640"/>
          </a:xfrm>
          <a:prstGeom prst="rect">
            <a:avLst/>
          </a:prstGeom>
          <a:solidFill>
            <a:srgbClr val="2859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5322680" y="22247280"/>
            <a:ext cx="14923080" cy="953640"/>
          </a:xfrm>
          <a:prstGeom prst="rect">
            <a:avLst/>
          </a:prstGeom>
          <a:solidFill>
            <a:srgbClr val="2859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306360" y="6763320"/>
            <a:ext cx="14654880" cy="20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0" y="0"/>
            <a:ext cx="30279240" cy="5515560"/>
          </a:xfrm>
          <a:prstGeom prst="rect">
            <a:avLst/>
          </a:prstGeom>
          <a:solidFill>
            <a:srgbClr val="2859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0" y="337320"/>
            <a:ext cx="30279240" cy="26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98440" rIns="298440" tIns="149040" bIns="14904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df82"/>
                </a:solidFill>
                <a:latin typeface="Calibri"/>
                <a:ea typeface="Calibri"/>
              </a:rPr>
              <a:t> </a:t>
            </a:r>
            <a:br/>
            <a:r>
              <a:rPr b="1" lang="en-US" sz="9600" spc="-1" strike="noStrike">
                <a:solidFill>
                  <a:srgbClr val="ffdf82"/>
                </a:solidFill>
                <a:latin typeface="Calibri"/>
                <a:ea typeface="Calibri"/>
              </a:rPr>
              <a:t>Collaborative Edge and Cloud Neural Networks for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ffdf82"/>
                </a:solidFill>
                <a:latin typeface="Calibri"/>
                <a:ea typeface="Calibri"/>
              </a:rPr>
              <a:t>Real-Time Video Processing</a:t>
            </a:r>
            <a:br/>
            <a:endParaRPr b="0" lang="en-US" sz="9600" spc="-1" strike="noStrike">
              <a:latin typeface="Arial"/>
            </a:endParaRPr>
          </a:p>
        </p:txBody>
      </p:sp>
      <p:graphicFrame>
        <p:nvGraphicFramePr>
          <p:cNvPr id="43" name="Table 6"/>
          <p:cNvGraphicFramePr/>
          <p:nvPr/>
        </p:nvGraphicFramePr>
        <p:xfrm>
          <a:off x="45000" y="3894480"/>
          <a:ext cx="30279600" cy="1893960"/>
        </p:xfrm>
        <a:graphic>
          <a:graphicData uri="http://schemas.openxmlformats.org/drawingml/2006/table">
            <a:tbl>
              <a:tblPr/>
              <a:tblGrid>
                <a:gridCol w="15139080"/>
                <a:gridCol w="15140880"/>
              </a:tblGrid>
              <a:tr h="1894320">
                <a:tc>
                  <a:txBody>
                    <a:bodyPr lIns="288360" rIns="288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5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Philipp M. Grulich</a:t>
                      </a:r>
                      <a:endParaRPr b="0" lang="en-US" sz="5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Technische Universität Berlin</a:t>
                      </a:r>
                      <a:br/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philipp.grulich@campus.tu-berlin.de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88360" marR="288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8360" rIns="2883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5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Faisal Nawab</a:t>
                      </a:r>
                      <a:endParaRPr b="0" lang="en-US" sz="5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UC Santa Cruz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nawab@ucsc.edu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88360" marR="288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CustomShape 7"/>
          <p:cNvSpPr/>
          <p:nvPr/>
        </p:nvSpPr>
        <p:spPr>
          <a:xfrm>
            <a:off x="0" y="40107600"/>
            <a:ext cx="30279240" cy="252360"/>
          </a:xfrm>
          <a:prstGeom prst="rect">
            <a:avLst/>
          </a:prstGeom>
          <a:solidFill>
            <a:srgbClr val="2859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-42480" y="5942520"/>
            <a:ext cx="15039720" cy="952560"/>
          </a:xfrm>
          <a:prstGeom prst="rect">
            <a:avLst/>
          </a:prstGeom>
          <a:solidFill>
            <a:srgbClr val="2859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 rot="21596400">
            <a:off x="15323040" y="5942520"/>
            <a:ext cx="14922000" cy="947520"/>
          </a:xfrm>
          <a:prstGeom prst="rect">
            <a:avLst/>
          </a:prstGeom>
          <a:solidFill>
            <a:srgbClr val="2859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-49320" y="5805360"/>
            <a:ext cx="14754600" cy="11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98440" rIns="298440" tIns="149040" bIns="14904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alibri"/>
                <a:ea typeface="Calibri"/>
              </a:rPr>
              <a:t>Scenario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5353280" y="5786640"/>
            <a:ext cx="14808240" cy="11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98440" rIns="298440" tIns="149040" bIns="14904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alibri"/>
                <a:ea typeface="Calibri"/>
              </a:rPr>
              <a:t>Splitting processing of Neuronal Networks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-6480" y="14310360"/>
            <a:ext cx="15039720" cy="952560"/>
          </a:xfrm>
          <a:prstGeom prst="rect">
            <a:avLst/>
          </a:prstGeom>
          <a:solidFill>
            <a:srgbClr val="2859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-375480" y="14081760"/>
            <a:ext cx="1533672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98440" rIns="298440" tIns="149040" bIns="14904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alibri"/>
                <a:ea typeface="Calibri"/>
              </a:rPr>
              <a:t>Example Processing Pipeline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-135720" y="22051080"/>
            <a:ext cx="1496772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98440" rIns="298440" tIns="149040" bIns="14904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alibri"/>
                <a:ea typeface="Calibri"/>
              </a:rPr>
              <a:t>1) Lossy Compression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15322680" y="22039920"/>
            <a:ext cx="14923080" cy="11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98440" rIns="298440" tIns="149040" bIns="14904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alibri"/>
                <a:ea typeface="Calibri"/>
              </a:rPr>
              <a:t>2) Differential communication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11763360" y="32552640"/>
            <a:ext cx="18516240" cy="980640"/>
          </a:xfrm>
          <a:prstGeom prst="rect">
            <a:avLst/>
          </a:prstGeom>
          <a:solidFill>
            <a:srgbClr val="2859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12007080" y="32426280"/>
            <a:ext cx="1785744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98440" rIns="298440" tIns="149040" bIns="14904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alibri"/>
                <a:ea typeface="Calibri"/>
              </a:rPr>
              <a:t>Evaluation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810360" y="10315080"/>
            <a:ext cx="14150880" cy="43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0" y="411120"/>
            <a:ext cx="3033108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44th International Conference on Very Large Data Bases 2018 (VLDB), August 27-31, 2018, Rio de Janeiro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7" name="Shape 105" descr=""/>
          <p:cNvPicPr/>
          <p:nvPr/>
        </p:nvPicPr>
        <p:blipFill>
          <a:blip r:embed="rId1"/>
          <a:stretch/>
        </p:blipFill>
        <p:spPr>
          <a:xfrm>
            <a:off x="594360" y="40511160"/>
            <a:ext cx="3172320" cy="1773360"/>
          </a:xfrm>
          <a:prstGeom prst="rect">
            <a:avLst/>
          </a:prstGeom>
          <a:ln>
            <a:noFill/>
          </a:ln>
        </p:spPr>
      </p:pic>
      <p:sp>
        <p:nvSpPr>
          <p:cNvPr id="58" name="CustomShape 20"/>
          <p:cNvSpPr/>
          <p:nvPr/>
        </p:nvSpPr>
        <p:spPr>
          <a:xfrm>
            <a:off x="0" y="32552640"/>
            <a:ext cx="11531160" cy="971280"/>
          </a:xfrm>
          <a:prstGeom prst="rect">
            <a:avLst/>
          </a:prstGeom>
          <a:solidFill>
            <a:srgbClr val="28599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98440" rIns="298440" tIns="149040" bIns="149040" anchor="ctr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alibri"/>
                <a:ea typeface="Calibri"/>
              </a:rPr>
              <a:t>Open Source Repositories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2397240" y="24654960"/>
            <a:ext cx="9959760" cy="10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2"/>
          <p:cNvSpPr/>
          <p:nvPr/>
        </p:nvSpPr>
        <p:spPr>
          <a:xfrm>
            <a:off x="17542800" y="24654600"/>
            <a:ext cx="9959760" cy="10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3"/>
          <p:cNvSpPr/>
          <p:nvPr/>
        </p:nvSpPr>
        <p:spPr>
          <a:xfrm>
            <a:off x="286200" y="20640600"/>
            <a:ext cx="14810760" cy="18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Arial"/>
              </a:rPr>
              <a:t>Observation:     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Arial"/>
              </a:rPr>
              <a:t>Object Detection is in the most cases the most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Arial"/>
              </a:rPr>
              <a:t>      computational intensive operation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822960" y="37888200"/>
            <a:ext cx="1031076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Arial"/>
              </a:rPr>
              <a:t>Demonstration repository: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libri"/>
                <a:ea typeface="Arial"/>
              </a:rPr>
              <a:t>github.com/philippgrulich/collaborative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63" name="Picture 2" descr=""/>
          <p:cNvPicPr/>
          <p:nvPr/>
        </p:nvPicPr>
        <p:blipFill>
          <a:blip r:embed="rId2"/>
          <a:stretch/>
        </p:blipFill>
        <p:spPr>
          <a:xfrm>
            <a:off x="822960" y="32918400"/>
            <a:ext cx="5349600" cy="5349600"/>
          </a:xfrm>
          <a:prstGeom prst="rect">
            <a:avLst/>
          </a:prstGeom>
          <a:ln>
            <a:noFill/>
          </a:ln>
        </p:spPr>
      </p:pic>
      <p:pic>
        <p:nvPicPr>
          <p:cNvPr id="64" name="Picture 3" descr=""/>
          <p:cNvPicPr/>
          <p:nvPr/>
        </p:nvPicPr>
        <p:blipFill>
          <a:blip r:embed="rId3"/>
          <a:srcRect l="5875" t="8766" r="8858" b="9287"/>
          <a:stretch/>
        </p:blipFill>
        <p:spPr>
          <a:xfrm>
            <a:off x="6211080" y="33886080"/>
            <a:ext cx="3750120" cy="3603960"/>
          </a:xfrm>
          <a:prstGeom prst="rect">
            <a:avLst/>
          </a:prstGeom>
          <a:ln>
            <a:noFill/>
          </a:ln>
        </p:spPr>
      </p:pic>
      <p:pic>
        <p:nvPicPr>
          <p:cNvPr id="65" name="Grafik 72" descr=""/>
          <p:cNvPicPr/>
          <p:nvPr/>
        </p:nvPicPr>
        <p:blipFill>
          <a:blip r:embed="rId4"/>
          <a:stretch/>
        </p:blipFill>
        <p:spPr>
          <a:xfrm>
            <a:off x="4206240" y="40502520"/>
            <a:ext cx="5994360" cy="1650960"/>
          </a:xfrm>
          <a:prstGeom prst="rect">
            <a:avLst/>
          </a:prstGeom>
          <a:ln>
            <a:noFill/>
          </a:ln>
        </p:spPr>
      </p:pic>
      <p:pic>
        <p:nvPicPr>
          <p:cNvPr id="66" name="Grafik 73" descr=""/>
          <p:cNvPicPr/>
          <p:nvPr/>
        </p:nvPicPr>
        <p:blipFill>
          <a:blip r:embed="rId5"/>
          <a:stretch/>
        </p:blipFill>
        <p:spPr>
          <a:xfrm>
            <a:off x="192240" y="7052400"/>
            <a:ext cx="14947200" cy="6966000"/>
          </a:xfrm>
          <a:prstGeom prst="rect">
            <a:avLst/>
          </a:prstGeom>
          <a:ln>
            <a:noFill/>
          </a:ln>
        </p:spPr>
      </p:pic>
      <p:sp>
        <p:nvSpPr>
          <p:cNvPr id="67" name="CustomShape 25"/>
          <p:cNvSpPr/>
          <p:nvPr/>
        </p:nvSpPr>
        <p:spPr>
          <a:xfrm>
            <a:off x="16303320" y="16269120"/>
            <a:ext cx="13643280" cy="63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71680" indent="-5713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Proposed by Kang et al., ASPLOS 2017</a:t>
            </a:r>
            <a:endParaRPr b="0" lang="en-US" sz="40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Collaborative processing Neural Networks between 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Edge and Cloud nodes.</a:t>
            </a:r>
            <a:endParaRPr b="0" lang="en-US" sz="4000" spc="-1" strike="noStrike">
              <a:latin typeface="Arial"/>
            </a:endParaRPr>
          </a:p>
          <a:p>
            <a:pPr marL="571680" indent="-5713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Edge processes first N-Layers and Cloud the rest.</a:t>
            </a:r>
            <a:endParaRPr b="0" lang="en-US" sz="4000" spc="-1" strike="noStrike">
              <a:latin typeface="Arial"/>
            </a:endParaRPr>
          </a:p>
          <a:p>
            <a:pPr marL="571680" indent="-5713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Extendable for processing over multiple hops.</a:t>
            </a:r>
            <a:endParaRPr b="0" lang="en-US" sz="4000" spc="-1" strike="noStrike">
              <a:latin typeface="Arial"/>
            </a:endParaRPr>
          </a:p>
          <a:p>
            <a:pPr marL="571680" indent="-5713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Trades latency vs. bandwidth consumption</a:t>
            </a:r>
            <a:endParaRPr b="0" lang="en-US" sz="4000" spc="-1" strike="noStrike">
              <a:latin typeface="Arial"/>
            </a:endParaRPr>
          </a:p>
          <a:p>
            <a:pPr marL="571680" indent="-5713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Is it beneficial on its own?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8" name="Grafik 2" descr=""/>
          <p:cNvPicPr/>
          <p:nvPr/>
        </p:nvPicPr>
        <p:blipFill>
          <a:blip r:embed="rId6"/>
          <a:stretch/>
        </p:blipFill>
        <p:spPr>
          <a:xfrm>
            <a:off x="16188840" y="7063200"/>
            <a:ext cx="13251600" cy="8186400"/>
          </a:xfrm>
          <a:prstGeom prst="rect">
            <a:avLst/>
          </a:prstGeom>
          <a:ln>
            <a:noFill/>
          </a:ln>
        </p:spPr>
      </p:pic>
      <p:sp>
        <p:nvSpPr>
          <p:cNvPr id="69" name="CustomShape 26"/>
          <p:cNvSpPr/>
          <p:nvPr/>
        </p:nvSpPr>
        <p:spPr>
          <a:xfrm>
            <a:off x="16715160" y="15087600"/>
            <a:ext cx="11886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analysis of Yolo Light Neronal Network, Redmon et al. 2016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0" name="CustomShape 27"/>
          <p:cNvSpPr/>
          <p:nvPr/>
        </p:nvSpPr>
        <p:spPr>
          <a:xfrm>
            <a:off x="547200" y="23635080"/>
            <a:ext cx="12417120" cy="80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On the raw data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: We can apply lossy image compression like JPEG. 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Combined with Splitting: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We compress the weight vector with ZFP. It supports lossy float compression, by a fixed number of bits.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Lossy Compression affects Accuracy.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1" name="CustomShape 28"/>
          <p:cNvSpPr/>
          <p:nvPr/>
        </p:nvSpPr>
        <p:spPr>
          <a:xfrm>
            <a:off x="15685560" y="23635080"/>
            <a:ext cx="13667040" cy="9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Two sequential frames typically overlap -&gt; transfer only difference</a:t>
            </a:r>
            <a:endParaRPr b="0" lang="en-US" sz="40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Inspired by Video Encoding and WANalytics, Vulimiri et. al, CIDR 2015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On the raw data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: We applied … to calculate the difference between two frames.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Combined with Splitting: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We compress the weight vector with ZFP. It supports lossy float compression, by a fixed number of bits.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7"/>
          <a:stretch/>
        </p:blipFill>
        <p:spPr>
          <a:xfrm>
            <a:off x="640080" y="15434640"/>
            <a:ext cx="13533120" cy="514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LibreOffice/6.0.3.2$Linux_X86_64 LibreOffice_project/00m0$Build-2</Application>
  <Words>164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Jonas Traub</dc:creator>
  <dc:description/>
  <dc:language>en-US</dc:language>
  <cp:lastModifiedBy/>
  <dcterms:modified xsi:type="dcterms:W3CDTF">2018-08-10T18:04:15Z</dcterms:modified>
  <cp:revision>33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