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ato Black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B2B380-1781-4D85-891B-4E4702C758B6}">
  <a:tblStyle styleId="{B2B2B380-1781-4D85-891B-4E4702C758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5.xml"/><Relationship Id="rId33" Type="http://schemas.openxmlformats.org/officeDocument/2006/relationships/font" Target="fonts/Lato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LatoBlac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62328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62328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62328b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62328b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762328b1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762328b1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73c5d7978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73c5d7978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762328e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762328e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73c5d797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73c5d797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73c5d797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73c5d797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3c5d7978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3c5d7978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vjlv9MId4QA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hee4XCwStyg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www.youtube.com/watch?v=qXqyNYT5Ias" TargetMode="External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ANALYZING LIVERPOOL’S ATTACK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2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 COMPETITION - </a:t>
            </a:r>
            <a:r>
              <a:rPr lang="de" sz="20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 SOUNDERS FC SOCCER ANALYTICS CONFERENCE</a:t>
            </a:r>
            <a:endParaRPr sz="20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00897" y="3336025"/>
            <a:ext cx="43422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Philipp Hollenhorst</a:t>
            </a:r>
            <a:endParaRPr/>
          </a:p>
        </p:txBody>
      </p:sp>
      <p:sp>
        <p:nvSpPr>
          <p:cNvPr id="74" name="Google Shape;74;p13"/>
          <p:cNvSpPr txBox="1"/>
          <p:nvPr>
            <p:ph idx="4294967295" type="title"/>
          </p:nvPr>
        </p:nvSpPr>
        <p:spPr>
          <a:xfrm>
            <a:off x="6654225" y="2969350"/>
            <a:ext cx="20490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For the competition I used the data (19 Liverpool Goals) provided by @last_row and some of the data science and data visualizations from Laurie Shaw provided by the Friends of Tracking initiative.</a:t>
            </a:r>
            <a:endParaRPr b="0" sz="12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Speed of Attack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903500" y="1700650"/>
            <a:ext cx="40035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highlight>
                  <a:srgbClr val="FFFFFF"/>
                </a:highlight>
              </a:rPr>
              <a:t>The graph outlines that Liverpool progresses the ball forward in a </a:t>
            </a:r>
            <a:r>
              <a:rPr lang="de" sz="1500">
                <a:solidFill>
                  <a:schemeClr val="dk1"/>
                </a:solidFill>
                <a:highlight>
                  <a:srgbClr val="FFFFFF"/>
                </a:highlight>
                <a:latin typeface="Lato Black"/>
                <a:ea typeface="Lato Black"/>
                <a:cs typeface="Lato Black"/>
                <a:sym typeface="Lato Black"/>
              </a:rPr>
              <a:t>very fast manner</a:t>
            </a:r>
            <a:r>
              <a:rPr lang="de" sz="15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highlight>
                  <a:srgbClr val="FFFFFF"/>
                </a:highlight>
              </a:rPr>
              <a:t>The graph emphasizes </a:t>
            </a:r>
            <a:r>
              <a:rPr lang="de" sz="1500">
                <a:solidFill>
                  <a:schemeClr val="dk1"/>
                </a:solidFill>
                <a:highlight>
                  <a:srgbClr val="FFFFFF"/>
                </a:highlight>
                <a:latin typeface="Lato Black"/>
                <a:ea typeface="Lato Black"/>
                <a:cs typeface="Lato Black"/>
                <a:sym typeface="Lato Black"/>
              </a:rPr>
              <a:t>vertical play</a:t>
            </a:r>
            <a:r>
              <a:rPr lang="de" sz="1500">
                <a:solidFill>
                  <a:srgbClr val="000000"/>
                </a:solidFill>
                <a:highlight>
                  <a:srgbClr val="FFFFFF"/>
                </a:highlight>
              </a:rPr>
              <a:t> because there is barely any movements of the ball backwards (unless in the box or final third)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000000"/>
                </a:solidFill>
                <a:highlight>
                  <a:srgbClr val="FFFFFF"/>
                </a:highlight>
              </a:rPr>
              <a:t>The three black lines are analyzed on the following slide.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 rot="10800000">
            <a:off x="913450" y="3428850"/>
            <a:ext cx="196800" cy="67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2200"/>
            <a:ext cx="4973175" cy="3601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4"/>
          <p:cNvCxnSpPr/>
          <p:nvPr/>
        </p:nvCxnSpPr>
        <p:spPr>
          <a:xfrm rot="10800000">
            <a:off x="969700" y="3608550"/>
            <a:ext cx="84300" cy="49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503225" y="2848300"/>
            <a:ext cx="1405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Counter Attacks and Long Balls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0750" y="575950"/>
            <a:ext cx="21756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de" sz="850">
                <a:latin typeface="Lato"/>
                <a:ea typeface="Lato"/>
                <a:cs typeface="Lato"/>
                <a:sym typeface="Lato"/>
              </a:rPr>
              <a:t>This graph shows the the distance from the ball to the goal on the x-axis and the time in seconds on the y-axis. Each line represents the movement of the ball from start of the sequence to end of the sequence. </a:t>
            </a:r>
            <a:endParaRPr sz="8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23020" y="3903034"/>
            <a:ext cx="1370175" cy="880125"/>
          </a:xfrm>
          <a:custGeom>
            <a:rect b="b" l="l" r="r" t="t"/>
            <a:pathLst>
              <a:path extrusionOk="0" h="35205" w="54807">
                <a:moveTo>
                  <a:pt x="1745" y="12662"/>
                </a:moveTo>
                <a:cubicBezTo>
                  <a:pt x="8210" y="6197"/>
                  <a:pt x="17408" y="-1823"/>
                  <a:pt x="26278" y="395"/>
                </a:cubicBezTo>
                <a:cubicBezTo>
                  <a:pt x="38775" y="3521"/>
                  <a:pt x="58232" y="14938"/>
                  <a:pt x="54156" y="27158"/>
                </a:cubicBezTo>
                <a:cubicBezTo>
                  <a:pt x="52256" y="32855"/>
                  <a:pt x="43317" y="32670"/>
                  <a:pt x="37429" y="33849"/>
                </a:cubicBezTo>
                <a:cubicBezTo>
                  <a:pt x="26803" y="35976"/>
                  <a:pt x="14500" y="35880"/>
                  <a:pt x="5090" y="30504"/>
                </a:cubicBezTo>
                <a:cubicBezTo>
                  <a:pt x="-434" y="27348"/>
                  <a:pt x="-1643" y="16042"/>
                  <a:pt x="2860" y="1154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Speed of Attack</a:t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 rot="10800000">
            <a:off x="913450" y="3428850"/>
            <a:ext cx="196800" cy="67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 rot="10800000">
            <a:off x="829175" y="3456975"/>
            <a:ext cx="84300" cy="49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531100" y="2739800"/>
            <a:ext cx="14052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Counter Attacks and Long Balls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67150" y="121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{B2B2B380-1781-4D85-891B-4E4702C758B6}</a:tableStyleId>
              </a:tblPr>
              <a:tblGrid>
                <a:gridCol w="2180975"/>
                <a:gridCol w="1644100"/>
                <a:gridCol w="1750600"/>
                <a:gridCol w="1750600"/>
                <a:gridCol w="1750600"/>
              </a:tblGrid>
              <a:tr h="7455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Overview of time, distance travelled by the ball and ball progression of the 19 Liverpool goals. </a:t>
                      </a:r>
                      <a:br>
                        <a:rPr b="1"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b="1"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Three examples of fast ball progression ( black lines in graph on prior slide)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41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b="1" sz="700">
                        <a:highlight>
                          <a:srgbClr val="FFFFFF"/>
                        </a:highlight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Average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Porto - Liverpool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Bayern - Liverpool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Liverpool - Man City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Time in seconds</a:t>
                      </a:r>
                      <a:b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(Start of sequence - Goal)</a:t>
                      </a:r>
                      <a:endParaRPr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9.11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8.2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8.3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Distance travelled by the ball in m</a:t>
                      </a:r>
                      <a:b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(Start of sequence - Goal)</a:t>
                      </a:r>
                      <a:b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59.57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90.58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73.4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70.9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Ball progression per second in m</a:t>
                      </a:r>
                      <a:endParaRPr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(Start of sequence - Goal)</a:t>
                      </a:r>
                      <a:endParaRPr sz="13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latin typeface="Lato"/>
                          <a:ea typeface="Lato"/>
                          <a:cs typeface="Lato"/>
                          <a:sym typeface="Lato"/>
                        </a:rPr>
                        <a:t>6.47</a:t>
                      </a:r>
                      <a:endParaRPr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8.23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8.95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20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8.55</a:t>
                      </a:r>
                      <a:endParaRPr b="1" sz="20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 Risk → High Reward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27250" y="1449650"/>
            <a:ext cx="80946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Liverpool plays </a:t>
            </a:r>
            <a:r>
              <a:rPr b="1" lang="de">
                <a:solidFill>
                  <a:schemeClr val="dk1"/>
                </a:solidFill>
              </a:rPr>
              <a:t>high risk passes</a:t>
            </a:r>
            <a:r>
              <a:rPr lang="de"/>
              <a:t> with a </a:t>
            </a:r>
            <a:r>
              <a:rPr b="1" lang="de">
                <a:solidFill>
                  <a:schemeClr val="dk1"/>
                </a:solidFill>
              </a:rPr>
              <a:t>lower success probability</a:t>
            </a:r>
            <a:r>
              <a:rPr lang="de"/>
              <a:t> in their build up to the goals. They know that if the pass will be successful there is likely to be a </a:t>
            </a:r>
            <a:r>
              <a:rPr b="1" lang="de">
                <a:solidFill>
                  <a:schemeClr val="dk1"/>
                </a:solidFill>
              </a:rPr>
              <a:t>higher reward</a:t>
            </a:r>
            <a:r>
              <a:rPr lang="de"/>
              <a:t> → goal or shot.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This works well for Liverpool for the following reasons: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"/>
              <a:t>Quality of the passer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"/>
              <a:t>Quality of the receiver (e.g. speed of recipient, anticipation of the pass)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"/>
              <a:t>Liverpool’s Counterpress to win the ball back if pass is </a:t>
            </a:r>
            <a:r>
              <a:rPr lang="de"/>
              <a:t>unsuccessful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 Risk → High Reward</a:t>
            </a:r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0" y="108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{B2B2B380-1781-4D85-891B-4E4702C758B6}</a:tableStyleId>
              </a:tblPr>
              <a:tblGrid>
                <a:gridCol w="3196500"/>
                <a:gridCol w="3381400"/>
                <a:gridCol w="2475450"/>
              </a:tblGrid>
              <a:tr h="417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700">
                          <a:solidFill>
                            <a:schemeClr val="dk2"/>
                          </a:solidFill>
                        </a:rPr>
                        <a:t>5 Examples of High Risk → High Reward Passes</a:t>
                      </a:r>
                      <a:endParaRPr b="1" sz="17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Game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p</a:t>
                      </a: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 success probability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p</a:t>
                      </a: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asstype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Liverpool-</a:t>
                      </a:r>
                      <a:br>
                        <a:rPr lang="de" sz="1300">
                          <a:solidFill>
                            <a:schemeClr val="dk2"/>
                          </a:solidFill>
                        </a:rPr>
                      </a:br>
                      <a:r>
                        <a:rPr lang="de" sz="1300">
                          <a:solidFill>
                            <a:schemeClr val="dk2"/>
                          </a:solidFill>
                        </a:rPr>
                        <a:t>Bournemouth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0.002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2nd Assist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Bayern-</a:t>
                      </a:r>
                      <a:br>
                        <a:rPr lang="de" sz="1300">
                          <a:solidFill>
                            <a:schemeClr val="dk2"/>
                          </a:solidFill>
                        </a:rPr>
                      </a:br>
                      <a:r>
                        <a:rPr lang="de" sz="1300">
                          <a:solidFill>
                            <a:schemeClr val="dk2"/>
                          </a:solidFill>
                        </a:rPr>
                        <a:t>Liverpool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0.05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Assist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Bournemouth - Liverpool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0.05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Assist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Liverpool - ManCity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0.23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Assist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Liverpool -</a:t>
                      </a:r>
                      <a:br>
                        <a:rPr lang="de" sz="1300">
                          <a:solidFill>
                            <a:schemeClr val="dk2"/>
                          </a:solidFill>
                        </a:rPr>
                      </a:br>
                      <a:r>
                        <a:rPr lang="de" sz="1300">
                          <a:solidFill>
                            <a:schemeClr val="dk2"/>
                          </a:solidFill>
                        </a:rPr>
                        <a:t>Everton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">
                          <a:solidFill>
                            <a:schemeClr val="dk1"/>
                          </a:solidFill>
                        </a:rPr>
                        <a:t>0.26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72000" marB="18000" marR="18000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300">
                          <a:solidFill>
                            <a:schemeClr val="dk2"/>
                          </a:solidFill>
                        </a:rPr>
                        <a:t>Assist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72000" marB="91425" marR="91425" marL="72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High Risk → High Reward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249600" y="1606575"/>
            <a:ext cx="25788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 Bayern - Liverpool</a:t>
            </a:r>
            <a:endParaRPr b="1"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Long pass from van Dijk behind the  Bayern’s last defensive line. This is a very </a:t>
            </a: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difficult pass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with a </a:t>
            </a: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low chance of completion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because that area is controlled by Bayern Munich. Due to perfect execution of the pass and </a:t>
            </a:r>
            <a:r>
              <a:rPr b="1" lang="d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timing of the run</a:t>
            </a:r>
            <a:r>
              <a:rPr lang="de">
                <a:latin typeface="Lato"/>
                <a:ea typeface="Lato"/>
                <a:cs typeface="Lato"/>
                <a:sym typeface="Lato"/>
              </a:rPr>
              <a:t> it is completed and Mane converts the chance.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8" title="pitch ctrlBayern 0   1 Liverpoo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225" y="1390563"/>
            <a:ext cx="5296825" cy="39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372375" y="5218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Pitch Control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0" y="1157250"/>
            <a:ext cx="907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de" sz="1300"/>
              <a:t>Here are a two examples  where Liverpool </a:t>
            </a:r>
            <a:r>
              <a:rPr b="1" lang="de" sz="1300">
                <a:solidFill>
                  <a:schemeClr val="dk1"/>
                </a:solidFill>
              </a:rPr>
              <a:t>controls the dangerous areas</a:t>
            </a:r>
            <a:r>
              <a:rPr b="1" lang="de" sz="1300"/>
              <a:t> of the field in their sequence to score a goal. </a:t>
            </a:r>
            <a:br>
              <a:rPr b="1" lang="de" sz="1300"/>
            </a:br>
            <a:r>
              <a:rPr b="1" lang="de" sz="1300"/>
              <a:t>Both of these examples also underline the </a:t>
            </a:r>
            <a:r>
              <a:rPr b="1" lang="de" sz="1300">
                <a:solidFill>
                  <a:schemeClr val="dk1"/>
                </a:solidFill>
              </a:rPr>
              <a:t>s</a:t>
            </a:r>
            <a:r>
              <a:rPr b="1" lang="de" sz="1300">
                <a:solidFill>
                  <a:schemeClr val="dk1"/>
                </a:solidFill>
              </a:rPr>
              <a:t>peed of attack</a:t>
            </a:r>
            <a:r>
              <a:rPr b="1" lang="de" sz="1300"/>
              <a:t> and </a:t>
            </a:r>
            <a:r>
              <a:rPr b="1" lang="de" sz="1300">
                <a:solidFill>
                  <a:schemeClr val="dk1"/>
                </a:solidFill>
              </a:rPr>
              <a:t>h</a:t>
            </a:r>
            <a:r>
              <a:rPr b="1" lang="de" sz="1300">
                <a:solidFill>
                  <a:schemeClr val="dk1"/>
                </a:solidFill>
              </a:rPr>
              <a:t>igh risk passing</a:t>
            </a:r>
            <a:r>
              <a:rPr b="1" lang="de" sz="1300">
                <a:solidFill>
                  <a:srgbClr val="000000"/>
                </a:solidFill>
              </a:rPr>
              <a:t>.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1737900"/>
            <a:ext cx="4131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Lato"/>
                <a:ea typeface="Lato"/>
                <a:cs typeface="Lato"/>
                <a:sym typeface="Lato"/>
              </a:rPr>
              <a:t>Porto Liverpool: </a:t>
            </a:r>
            <a:br>
              <a:rPr lang="de" sz="1200">
                <a:latin typeface="Lato"/>
                <a:ea typeface="Lato"/>
                <a:cs typeface="Lato"/>
                <a:sym typeface="Lato"/>
              </a:rPr>
            </a:b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Quick transition 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from Liverpool after they win the ball. Liverpool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controls dangerous areas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 of the pitch. Successful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high risk through ball 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to set up the goal.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143500" y="1683150"/>
            <a:ext cx="4000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Lato"/>
                <a:ea typeface="Lato"/>
                <a:cs typeface="Lato"/>
                <a:sym typeface="Lato"/>
              </a:rPr>
              <a:t>Liverpool Man City: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Lato"/>
                <a:ea typeface="Lato"/>
                <a:cs typeface="Lato"/>
                <a:sym typeface="Lato"/>
              </a:rPr>
              <a:t>After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escaping pressure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switching the play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 to the other side, Robertson carries the ball forward. Liverpool’s front three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sprint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 to get into the box and </a:t>
            </a:r>
            <a:r>
              <a:rPr b="1" lang="de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r>
              <a:rPr lang="de" sz="1200">
                <a:latin typeface="Lato"/>
                <a:ea typeface="Lato"/>
                <a:cs typeface="Lato"/>
                <a:sym typeface="Lato"/>
              </a:rPr>
              <a:t> areas inside the box.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9" title="pitch ctrlPorto 0   2 Liverpoo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50" y="2731900"/>
            <a:ext cx="3499625" cy="2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pitch ctrlLiverpool 2   0 Man City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1350" y="2684850"/>
            <a:ext cx="3625100" cy="27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Timing + Anticipation + Speed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0" y="445875"/>
            <a:ext cx="1480200" cy="4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/>
              <a:t>With a combination of </a:t>
            </a:r>
            <a:r>
              <a:rPr b="1" lang="de" sz="1300">
                <a:solidFill>
                  <a:schemeClr val="dk1"/>
                </a:solidFill>
              </a:rPr>
              <a:t>timing, anticipation and speed</a:t>
            </a:r>
            <a:r>
              <a:rPr lang="de" sz="1300"/>
              <a:t> </a:t>
            </a:r>
            <a:r>
              <a:rPr lang="de" sz="1300"/>
              <a:t>Liverpool's</a:t>
            </a:r>
            <a:r>
              <a:rPr lang="de" sz="1300"/>
              <a:t>’ player’s time their runs perfectly. </a:t>
            </a:r>
            <a:br>
              <a:rPr lang="de" sz="1300"/>
            </a:br>
            <a:r>
              <a:rPr lang="de" sz="1300"/>
              <a:t>Before the opponent knows what’s happening they are already on their way. The graph shows speed in meters per second on the y-axis of a player while the x-axis shows the time in seconds of a sequence.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400250" y="1211350"/>
            <a:ext cx="6562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Example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Bayern-Liverpool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- As seen on an earlier slide: Mane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anticipates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the pass and starts his run in behind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early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, adjusts to stay onside and then uses his speed to receive the pass while Rafinha is trying to catch up.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162" y="2366525"/>
            <a:ext cx="7562288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700" y="2448350"/>
            <a:ext cx="7499200" cy="2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2400250" y="1218975"/>
            <a:ext cx="6562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latin typeface="Lato"/>
                <a:ea typeface="Lato"/>
                <a:cs typeface="Lato"/>
                <a:sym typeface="Lato"/>
              </a:rPr>
              <a:t>Example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Bournemouth-Liverpool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- Here Salah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observes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how the play develops and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positions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himself well in between the two centre backs. He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anticipates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the pass and starts his run </a:t>
            </a:r>
            <a:r>
              <a:rPr b="1" lang="de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early</a:t>
            </a:r>
            <a:r>
              <a:rPr lang="de" sz="1300">
                <a:latin typeface="Lato"/>
                <a:ea typeface="Lato"/>
                <a:cs typeface="Lato"/>
                <a:sym typeface="Lato"/>
              </a:rPr>
              <a:t> while the Bournemouth centre backs still watch the ball.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Take-Aways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400250" y="1344875"/>
            <a:ext cx="6321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Key Aspects of Liverpool’s Attack: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High pace attacks</a:t>
            </a:r>
            <a:r>
              <a:rPr lang="de"/>
              <a:t> → counter attacks , transitions and long balls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h</a:t>
            </a:r>
            <a:r>
              <a:rPr b="1" lang="de">
                <a:solidFill>
                  <a:schemeClr val="dk1"/>
                </a:solidFill>
              </a:rPr>
              <a:t>igh risk vertical passing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Determination to </a:t>
            </a:r>
            <a:r>
              <a:rPr b="1" lang="de">
                <a:solidFill>
                  <a:schemeClr val="dk1"/>
                </a:solidFill>
              </a:rPr>
              <a:t>control dangerous areas</a:t>
            </a:r>
            <a:r>
              <a:rPr lang="de"/>
              <a:t> → sprints to get into good positions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de">
                <a:solidFill>
                  <a:schemeClr val="dk1"/>
                </a:solidFill>
              </a:rPr>
              <a:t>Speed timing and anticipation</a:t>
            </a:r>
            <a:r>
              <a:rPr lang="de"/>
              <a:t> → runs behind the last defensive line, always “switched on”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