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C46EEB-E3FD-487D-94F2-0C6FF3E568E0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99AC765-A2F2-4394-80C1-89BCAA67B677}">
      <dgm:prSet/>
      <dgm:spPr/>
      <dgm:t>
        <a:bodyPr/>
        <a:lstStyle/>
        <a:p>
          <a:pPr>
            <a:defRPr b="1"/>
          </a:pPr>
          <a:r>
            <a:rPr lang="de-DE" dirty="0"/>
            <a:t>Analyse</a:t>
          </a:r>
          <a:endParaRPr lang="en-US" dirty="0"/>
        </a:p>
      </dgm:t>
    </dgm:pt>
    <dgm:pt modelId="{531D289F-ADA1-4D4A-9336-6AC0C511463F}" type="parTrans" cxnId="{8AC67689-C70E-4FDC-9630-731ECAC4155B}">
      <dgm:prSet/>
      <dgm:spPr/>
      <dgm:t>
        <a:bodyPr/>
        <a:lstStyle/>
        <a:p>
          <a:endParaRPr lang="en-US"/>
        </a:p>
      </dgm:t>
    </dgm:pt>
    <dgm:pt modelId="{A03EF8AC-C3D2-41DD-9D5B-E75957647E56}" type="sibTrans" cxnId="{8AC67689-C70E-4FDC-9630-731ECAC4155B}">
      <dgm:prSet/>
      <dgm:spPr/>
      <dgm:t>
        <a:bodyPr/>
        <a:lstStyle/>
        <a:p>
          <a:endParaRPr lang="en-US"/>
        </a:p>
      </dgm:t>
    </dgm:pt>
    <dgm:pt modelId="{F58F871C-32EF-46AF-AE64-D022DE31F7B0}">
      <dgm:prSet/>
      <dgm:spPr/>
      <dgm:t>
        <a:bodyPr/>
        <a:lstStyle/>
        <a:p>
          <a:r>
            <a:rPr lang="en-US" dirty="0" err="1"/>
            <a:t>Daten</a:t>
          </a:r>
          <a:r>
            <a:rPr lang="en-US" dirty="0"/>
            <a:t> </a:t>
          </a:r>
          <a:r>
            <a:rPr lang="en-US" dirty="0" err="1"/>
            <a:t>kennenlernen</a:t>
          </a:r>
          <a:r>
            <a:rPr lang="en-US" dirty="0"/>
            <a:t> (Notebook)</a:t>
          </a:r>
        </a:p>
      </dgm:t>
    </dgm:pt>
    <dgm:pt modelId="{01790EC2-C475-44E8-82E6-50F88AA7CADC}" type="parTrans" cxnId="{7C5DAFF2-EF5F-4BF9-8351-930165FF7D1B}">
      <dgm:prSet/>
      <dgm:spPr/>
      <dgm:t>
        <a:bodyPr/>
        <a:lstStyle/>
        <a:p>
          <a:endParaRPr lang="en-US"/>
        </a:p>
      </dgm:t>
    </dgm:pt>
    <dgm:pt modelId="{F0EA9D69-5E42-4BFE-B80B-60C84CCD5FAE}" type="sibTrans" cxnId="{7C5DAFF2-EF5F-4BF9-8351-930165FF7D1B}">
      <dgm:prSet/>
      <dgm:spPr/>
      <dgm:t>
        <a:bodyPr/>
        <a:lstStyle/>
        <a:p>
          <a:endParaRPr lang="en-US"/>
        </a:p>
      </dgm:t>
    </dgm:pt>
    <dgm:pt modelId="{B25ED097-5965-4E21-BB96-59CA6C169EF0}">
      <dgm:prSet/>
      <dgm:spPr/>
      <dgm:t>
        <a:bodyPr/>
        <a:lstStyle/>
        <a:p>
          <a:r>
            <a:rPr lang="de-DE" dirty="0"/>
            <a:t>Trends</a:t>
          </a:r>
          <a:endParaRPr lang="en-US" dirty="0"/>
        </a:p>
      </dgm:t>
    </dgm:pt>
    <dgm:pt modelId="{7931A648-BE6D-4E8C-B0C7-4AB3E6A97FD6}" type="parTrans" cxnId="{9B256724-2E98-4CEB-BA0B-ADECC2ED7BE7}">
      <dgm:prSet/>
      <dgm:spPr/>
      <dgm:t>
        <a:bodyPr/>
        <a:lstStyle/>
        <a:p>
          <a:endParaRPr lang="en-US"/>
        </a:p>
      </dgm:t>
    </dgm:pt>
    <dgm:pt modelId="{A4FB1CC5-974A-4B41-A9D8-D6E564236FD0}" type="sibTrans" cxnId="{9B256724-2E98-4CEB-BA0B-ADECC2ED7BE7}">
      <dgm:prSet/>
      <dgm:spPr/>
      <dgm:t>
        <a:bodyPr/>
        <a:lstStyle/>
        <a:p>
          <a:endParaRPr lang="en-US"/>
        </a:p>
      </dgm:t>
    </dgm:pt>
    <dgm:pt modelId="{6DE8EA1C-BE14-4D7D-864F-2082879B3C6E}">
      <dgm:prSet/>
      <dgm:spPr/>
      <dgm:t>
        <a:bodyPr/>
        <a:lstStyle/>
        <a:p>
          <a:r>
            <a:rPr lang="de-DE" dirty="0"/>
            <a:t>Korrelationen</a:t>
          </a:r>
          <a:endParaRPr lang="en-US" dirty="0"/>
        </a:p>
      </dgm:t>
    </dgm:pt>
    <dgm:pt modelId="{2422E317-33F1-48E0-B135-1428740103A6}" type="parTrans" cxnId="{F263CA73-E5D5-413B-9AD6-3935A9879F9C}">
      <dgm:prSet/>
      <dgm:spPr/>
      <dgm:t>
        <a:bodyPr/>
        <a:lstStyle/>
        <a:p>
          <a:endParaRPr lang="en-US"/>
        </a:p>
      </dgm:t>
    </dgm:pt>
    <dgm:pt modelId="{D90DF96B-D020-43A6-A9DB-04561BD5DD5B}" type="sibTrans" cxnId="{F263CA73-E5D5-413B-9AD6-3935A9879F9C}">
      <dgm:prSet/>
      <dgm:spPr/>
      <dgm:t>
        <a:bodyPr/>
        <a:lstStyle/>
        <a:p>
          <a:endParaRPr lang="en-US"/>
        </a:p>
      </dgm:t>
    </dgm:pt>
    <dgm:pt modelId="{FE1EF066-1BCA-48DA-8ACB-AE0D1EF00CBE}">
      <dgm:prSet/>
      <dgm:spPr/>
      <dgm:t>
        <a:bodyPr/>
        <a:lstStyle/>
        <a:p>
          <a:pPr>
            <a:defRPr b="1"/>
          </a:pPr>
          <a:r>
            <a:rPr lang="de-DE"/>
            <a:t>Machine Learning</a:t>
          </a:r>
          <a:endParaRPr lang="en-US"/>
        </a:p>
      </dgm:t>
    </dgm:pt>
    <dgm:pt modelId="{24EAA543-72F5-43FD-AE12-D7607727EEF1}" type="parTrans" cxnId="{A44D757E-21CD-43A5-ABA3-2D754282451E}">
      <dgm:prSet/>
      <dgm:spPr/>
      <dgm:t>
        <a:bodyPr/>
        <a:lstStyle/>
        <a:p>
          <a:endParaRPr lang="en-US"/>
        </a:p>
      </dgm:t>
    </dgm:pt>
    <dgm:pt modelId="{8E81A686-66E8-490B-B319-653A4774F495}" type="sibTrans" cxnId="{A44D757E-21CD-43A5-ABA3-2D754282451E}">
      <dgm:prSet/>
      <dgm:spPr/>
      <dgm:t>
        <a:bodyPr/>
        <a:lstStyle/>
        <a:p>
          <a:endParaRPr lang="en-US"/>
        </a:p>
      </dgm:t>
    </dgm:pt>
    <dgm:pt modelId="{9DB50A58-9573-44A5-9701-E5A5ABD985D8}">
      <dgm:prSet/>
      <dgm:spPr/>
      <dgm:t>
        <a:bodyPr/>
        <a:lstStyle/>
        <a:p>
          <a:pPr>
            <a:defRPr b="1"/>
          </a:pPr>
          <a:r>
            <a:rPr lang="de-DE"/>
            <a:t>Dashboard</a:t>
          </a:r>
          <a:endParaRPr lang="en-US"/>
        </a:p>
      </dgm:t>
    </dgm:pt>
    <dgm:pt modelId="{B13B6D2B-BC7B-4649-93D7-C919D50A1B38}" type="parTrans" cxnId="{6D486794-92BF-4055-A22E-A2D735474902}">
      <dgm:prSet/>
      <dgm:spPr/>
      <dgm:t>
        <a:bodyPr/>
        <a:lstStyle/>
        <a:p>
          <a:endParaRPr lang="en-US"/>
        </a:p>
      </dgm:t>
    </dgm:pt>
    <dgm:pt modelId="{A8757C00-CDD5-4143-8798-AD4E4E2B46B1}" type="sibTrans" cxnId="{6D486794-92BF-4055-A22E-A2D735474902}">
      <dgm:prSet/>
      <dgm:spPr/>
      <dgm:t>
        <a:bodyPr/>
        <a:lstStyle/>
        <a:p>
          <a:endParaRPr lang="en-US"/>
        </a:p>
      </dgm:t>
    </dgm:pt>
    <dgm:pt modelId="{F0406A3A-BA71-4D4E-968F-EE452CBCF1F0}">
      <dgm:prSet/>
      <dgm:spPr/>
      <dgm:t>
        <a:bodyPr/>
        <a:lstStyle/>
        <a:p>
          <a:r>
            <a:rPr lang="de-DE"/>
            <a:t>Autopreisvorhersage</a:t>
          </a:r>
          <a:endParaRPr lang="en-US"/>
        </a:p>
      </dgm:t>
    </dgm:pt>
    <dgm:pt modelId="{AD7480E7-9AF5-4BEE-AEFA-CC70AA6EC894}" type="parTrans" cxnId="{40D636CA-D5AA-4F8A-AFC6-C1EA57223DD5}">
      <dgm:prSet/>
      <dgm:spPr/>
      <dgm:t>
        <a:bodyPr/>
        <a:lstStyle/>
        <a:p>
          <a:endParaRPr lang="de-DE"/>
        </a:p>
      </dgm:t>
    </dgm:pt>
    <dgm:pt modelId="{52C9A43A-C305-4AB7-AE1A-1C9011E0E42A}" type="sibTrans" cxnId="{40D636CA-D5AA-4F8A-AFC6-C1EA57223DD5}">
      <dgm:prSet/>
      <dgm:spPr/>
      <dgm:t>
        <a:bodyPr/>
        <a:lstStyle/>
        <a:p>
          <a:endParaRPr lang="de-DE"/>
        </a:p>
      </dgm:t>
    </dgm:pt>
    <dgm:pt modelId="{20799ACE-3932-482B-9211-395946EA42B4}">
      <dgm:prSet/>
      <dgm:spPr/>
      <dgm:t>
        <a:bodyPr/>
        <a:lstStyle/>
        <a:p>
          <a:r>
            <a:rPr lang="en-US"/>
            <a:t>Modellwahl</a:t>
          </a:r>
        </a:p>
      </dgm:t>
    </dgm:pt>
    <dgm:pt modelId="{111D42AD-547B-4375-9029-A0A30B5F2E60}" type="parTrans" cxnId="{B5B327BF-5077-488C-92CD-8D4745CB4F63}">
      <dgm:prSet/>
      <dgm:spPr/>
      <dgm:t>
        <a:bodyPr/>
        <a:lstStyle/>
        <a:p>
          <a:endParaRPr lang="de-DE"/>
        </a:p>
      </dgm:t>
    </dgm:pt>
    <dgm:pt modelId="{B43E7B88-894E-4D23-8687-8980F232354B}" type="sibTrans" cxnId="{B5B327BF-5077-488C-92CD-8D4745CB4F63}">
      <dgm:prSet/>
      <dgm:spPr/>
      <dgm:t>
        <a:bodyPr/>
        <a:lstStyle/>
        <a:p>
          <a:endParaRPr lang="de-DE"/>
        </a:p>
      </dgm:t>
    </dgm:pt>
    <dgm:pt modelId="{22647552-2391-4752-A014-A498FB17D588}">
      <dgm:prSet/>
      <dgm:spPr/>
      <dgm:t>
        <a:bodyPr/>
        <a:lstStyle/>
        <a:p>
          <a:r>
            <a:rPr lang="en-US"/>
            <a:t>Interaktive App (Streamlit)</a:t>
          </a:r>
        </a:p>
      </dgm:t>
    </dgm:pt>
    <dgm:pt modelId="{1C77A279-2E9D-4D67-8625-697A5DCB90AB}" type="parTrans" cxnId="{91ACCE5B-FE05-4260-A083-715AA0AABFF4}">
      <dgm:prSet/>
      <dgm:spPr/>
      <dgm:t>
        <a:bodyPr/>
        <a:lstStyle/>
        <a:p>
          <a:endParaRPr lang="de-DE"/>
        </a:p>
      </dgm:t>
    </dgm:pt>
    <dgm:pt modelId="{70052024-C72C-4336-A819-96EA6C2B0982}" type="sibTrans" cxnId="{91ACCE5B-FE05-4260-A083-715AA0AABFF4}">
      <dgm:prSet/>
      <dgm:spPr/>
      <dgm:t>
        <a:bodyPr/>
        <a:lstStyle/>
        <a:p>
          <a:endParaRPr lang="de-DE"/>
        </a:p>
      </dgm:t>
    </dgm:pt>
    <dgm:pt modelId="{7AED127E-AE68-4B07-A81C-9686CF7594B2}">
      <dgm:prSet/>
      <dgm:spPr/>
      <dgm:t>
        <a:bodyPr/>
        <a:lstStyle/>
        <a:p>
          <a:r>
            <a:rPr lang="en-US" dirty="0" err="1"/>
            <a:t>Visualisierung</a:t>
          </a:r>
          <a:r>
            <a:rPr lang="en-US" dirty="0"/>
            <a:t> der </a:t>
          </a:r>
          <a:r>
            <a:rPr lang="en-US" dirty="0" err="1"/>
            <a:t>Ergebnisse</a:t>
          </a:r>
          <a:endParaRPr lang="en-US" dirty="0"/>
        </a:p>
      </dgm:t>
    </dgm:pt>
    <dgm:pt modelId="{8906F91C-DA60-4976-A2A2-938791234682}" type="parTrans" cxnId="{A8CC1F1F-3F08-4E3B-9703-8275A09F142B}">
      <dgm:prSet/>
      <dgm:spPr/>
      <dgm:t>
        <a:bodyPr/>
        <a:lstStyle/>
        <a:p>
          <a:endParaRPr lang="de-DE"/>
        </a:p>
      </dgm:t>
    </dgm:pt>
    <dgm:pt modelId="{6BA8FE1B-5559-4644-AFB7-69D4A775EBA5}" type="sibTrans" cxnId="{A8CC1F1F-3F08-4E3B-9703-8275A09F142B}">
      <dgm:prSet/>
      <dgm:spPr/>
      <dgm:t>
        <a:bodyPr/>
        <a:lstStyle/>
        <a:p>
          <a:endParaRPr lang="de-DE"/>
        </a:p>
      </dgm:t>
    </dgm:pt>
    <dgm:pt modelId="{81094497-6BED-488E-A280-932DF0E864D9}">
      <dgm:prSet/>
      <dgm:spPr/>
      <dgm:t>
        <a:bodyPr/>
        <a:lstStyle/>
        <a:p>
          <a:r>
            <a:rPr lang="en-US"/>
            <a:t>Tableau-Dashboard</a:t>
          </a:r>
        </a:p>
      </dgm:t>
    </dgm:pt>
    <dgm:pt modelId="{2ACC2118-7F27-49C6-8974-1734D2CD6061}" type="parTrans" cxnId="{FA4F5B53-0F2A-4760-B591-765A4055D2D3}">
      <dgm:prSet/>
      <dgm:spPr/>
      <dgm:t>
        <a:bodyPr/>
        <a:lstStyle/>
        <a:p>
          <a:endParaRPr lang="de-DE"/>
        </a:p>
      </dgm:t>
    </dgm:pt>
    <dgm:pt modelId="{78A8A84B-ECB8-4E2D-8007-654DB2745970}" type="sibTrans" cxnId="{FA4F5B53-0F2A-4760-B591-765A4055D2D3}">
      <dgm:prSet/>
      <dgm:spPr/>
      <dgm:t>
        <a:bodyPr/>
        <a:lstStyle/>
        <a:p>
          <a:endParaRPr lang="de-DE"/>
        </a:p>
      </dgm:t>
    </dgm:pt>
    <dgm:pt modelId="{1634D769-DA4B-46A2-B3C9-6C2FBD92EDA0}" type="pres">
      <dgm:prSet presAssocID="{B7C46EEB-E3FD-487D-94F2-0C6FF3E568E0}" presName="Name0" presStyleCnt="0">
        <dgm:presLayoutVars>
          <dgm:dir/>
          <dgm:animLvl val="lvl"/>
          <dgm:resizeHandles val="exact"/>
        </dgm:presLayoutVars>
      </dgm:prSet>
      <dgm:spPr/>
    </dgm:pt>
    <dgm:pt modelId="{8B17AEF6-70FD-43D4-92AB-DEEA139EFF3A}" type="pres">
      <dgm:prSet presAssocID="{E99AC765-A2F2-4394-80C1-89BCAA67B677}" presName="composite" presStyleCnt="0"/>
      <dgm:spPr/>
    </dgm:pt>
    <dgm:pt modelId="{F34622A9-740F-4819-AC5C-F5E11469D8B3}" type="pres">
      <dgm:prSet presAssocID="{E99AC765-A2F2-4394-80C1-89BCAA67B677}" presName="parTx" presStyleLbl="alignNode1" presStyleIdx="0" presStyleCnt="3">
        <dgm:presLayoutVars>
          <dgm:chMax val="0"/>
          <dgm:chPref val="0"/>
        </dgm:presLayoutVars>
      </dgm:prSet>
      <dgm:spPr/>
    </dgm:pt>
    <dgm:pt modelId="{3E936754-63D5-4286-8622-E485C62E86F1}" type="pres">
      <dgm:prSet presAssocID="{E99AC765-A2F2-4394-80C1-89BCAA67B677}" presName="desTx" presStyleLbl="alignAccFollowNode1" presStyleIdx="0" presStyleCnt="3">
        <dgm:presLayoutVars/>
      </dgm:prSet>
      <dgm:spPr/>
    </dgm:pt>
    <dgm:pt modelId="{2F0C7A59-4F84-46D7-8D72-0E5F40984B27}" type="pres">
      <dgm:prSet presAssocID="{A03EF8AC-C3D2-41DD-9D5B-E75957647E56}" presName="space" presStyleCnt="0"/>
      <dgm:spPr/>
    </dgm:pt>
    <dgm:pt modelId="{440F66B2-E16C-4194-9510-74184EE53F08}" type="pres">
      <dgm:prSet presAssocID="{FE1EF066-1BCA-48DA-8ACB-AE0D1EF00CBE}" presName="composite" presStyleCnt="0"/>
      <dgm:spPr/>
    </dgm:pt>
    <dgm:pt modelId="{0326FD25-26E0-4C80-AE9A-37372AD69A08}" type="pres">
      <dgm:prSet presAssocID="{FE1EF066-1BCA-48DA-8ACB-AE0D1EF00CBE}" presName="parTx" presStyleLbl="alignNode1" presStyleIdx="1" presStyleCnt="3">
        <dgm:presLayoutVars>
          <dgm:chMax val="0"/>
          <dgm:chPref val="0"/>
        </dgm:presLayoutVars>
      </dgm:prSet>
      <dgm:spPr/>
    </dgm:pt>
    <dgm:pt modelId="{8CD8A15D-96E5-4210-A8E4-891DB398E847}" type="pres">
      <dgm:prSet presAssocID="{FE1EF066-1BCA-48DA-8ACB-AE0D1EF00CBE}" presName="desTx" presStyleLbl="alignAccFollowNode1" presStyleIdx="1" presStyleCnt="3">
        <dgm:presLayoutVars/>
      </dgm:prSet>
      <dgm:spPr/>
    </dgm:pt>
    <dgm:pt modelId="{663F7C84-83FB-4C7B-90F4-DD21CA705C81}" type="pres">
      <dgm:prSet presAssocID="{8E81A686-66E8-490B-B319-653A4774F495}" presName="space" presStyleCnt="0"/>
      <dgm:spPr/>
    </dgm:pt>
    <dgm:pt modelId="{80ADB498-5CA7-49AF-BB23-7498ACEC95C0}" type="pres">
      <dgm:prSet presAssocID="{9DB50A58-9573-44A5-9701-E5A5ABD985D8}" presName="composite" presStyleCnt="0"/>
      <dgm:spPr/>
    </dgm:pt>
    <dgm:pt modelId="{CA95B42C-C2D6-47CF-A9DE-64D42407278B}" type="pres">
      <dgm:prSet presAssocID="{9DB50A58-9573-44A5-9701-E5A5ABD985D8}" presName="parTx" presStyleLbl="alignNode1" presStyleIdx="2" presStyleCnt="3">
        <dgm:presLayoutVars>
          <dgm:chMax val="0"/>
          <dgm:chPref val="0"/>
        </dgm:presLayoutVars>
      </dgm:prSet>
      <dgm:spPr/>
    </dgm:pt>
    <dgm:pt modelId="{4D43B974-E41A-492C-9E7C-3DB5AE808C28}" type="pres">
      <dgm:prSet presAssocID="{9DB50A58-9573-44A5-9701-E5A5ABD985D8}" presName="desTx" presStyleLbl="alignAccFollowNode1" presStyleIdx="2" presStyleCnt="3">
        <dgm:presLayoutVars/>
      </dgm:prSet>
      <dgm:spPr/>
    </dgm:pt>
  </dgm:ptLst>
  <dgm:cxnLst>
    <dgm:cxn modelId="{8AA0BE03-8B2A-4604-B177-4A0618618512}" type="presOf" srcId="{9DB50A58-9573-44A5-9701-E5A5ABD985D8}" destId="{CA95B42C-C2D6-47CF-A9DE-64D42407278B}" srcOrd="0" destOrd="0" presId="urn:microsoft.com/office/officeart/2016/7/layout/ChevronBlockProcess"/>
    <dgm:cxn modelId="{A8CC1F1F-3F08-4E3B-9703-8275A09F142B}" srcId="{9DB50A58-9573-44A5-9701-E5A5ABD985D8}" destId="{7AED127E-AE68-4B07-A81C-9686CF7594B2}" srcOrd="0" destOrd="0" parTransId="{8906F91C-DA60-4976-A2A2-938791234682}" sibTransId="{6BA8FE1B-5559-4644-AFB7-69D4A775EBA5}"/>
    <dgm:cxn modelId="{9B256724-2E98-4CEB-BA0B-ADECC2ED7BE7}" srcId="{E99AC765-A2F2-4394-80C1-89BCAA67B677}" destId="{B25ED097-5965-4E21-BB96-59CA6C169EF0}" srcOrd="1" destOrd="0" parTransId="{7931A648-BE6D-4E8C-B0C7-4AB3E6A97FD6}" sibTransId="{A4FB1CC5-974A-4B41-A9D8-D6E564236FD0}"/>
    <dgm:cxn modelId="{38C18725-D84F-4BCA-AA6E-69DA966C65AE}" type="presOf" srcId="{7AED127E-AE68-4B07-A81C-9686CF7594B2}" destId="{4D43B974-E41A-492C-9E7C-3DB5AE808C28}" srcOrd="0" destOrd="0" presId="urn:microsoft.com/office/officeart/2016/7/layout/ChevronBlockProcess"/>
    <dgm:cxn modelId="{91ACCE5B-FE05-4260-A083-715AA0AABFF4}" srcId="{FE1EF066-1BCA-48DA-8ACB-AE0D1EF00CBE}" destId="{22647552-2391-4752-A014-A498FB17D588}" srcOrd="2" destOrd="0" parTransId="{1C77A279-2E9D-4D67-8625-697A5DCB90AB}" sibTransId="{70052024-C72C-4336-A819-96EA6C2B0982}"/>
    <dgm:cxn modelId="{14DD2141-449B-41D5-BC2B-64E2DEEE0681}" type="presOf" srcId="{FE1EF066-1BCA-48DA-8ACB-AE0D1EF00CBE}" destId="{0326FD25-26E0-4C80-AE9A-37372AD69A08}" srcOrd="0" destOrd="0" presId="urn:microsoft.com/office/officeart/2016/7/layout/ChevronBlockProcess"/>
    <dgm:cxn modelId="{7278A16B-2566-4C08-B93B-ABE96F6F52A0}" type="presOf" srcId="{6DE8EA1C-BE14-4D7D-864F-2082879B3C6E}" destId="{3E936754-63D5-4286-8622-E485C62E86F1}" srcOrd="0" destOrd="2" presId="urn:microsoft.com/office/officeart/2016/7/layout/ChevronBlockProcess"/>
    <dgm:cxn modelId="{EBC2C152-2519-41B6-ADB3-E8B1CB0106D2}" type="presOf" srcId="{20799ACE-3932-482B-9211-395946EA42B4}" destId="{8CD8A15D-96E5-4210-A8E4-891DB398E847}" srcOrd="0" destOrd="1" presId="urn:microsoft.com/office/officeart/2016/7/layout/ChevronBlockProcess"/>
    <dgm:cxn modelId="{FA4F5B53-0F2A-4760-B591-765A4055D2D3}" srcId="{9DB50A58-9573-44A5-9701-E5A5ABD985D8}" destId="{81094497-6BED-488E-A280-932DF0E864D9}" srcOrd="1" destOrd="0" parTransId="{2ACC2118-7F27-49C6-8974-1734D2CD6061}" sibTransId="{78A8A84B-ECB8-4E2D-8007-654DB2745970}"/>
    <dgm:cxn modelId="{F263CA73-E5D5-413B-9AD6-3935A9879F9C}" srcId="{E99AC765-A2F2-4394-80C1-89BCAA67B677}" destId="{6DE8EA1C-BE14-4D7D-864F-2082879B3C6E}" srcOrd="2" destOrd="0" parTransId="{2422E317-33F1-48E0-B135-1428740103A6}" sibTransId="{D90DF96B-D020-43A6-A9DB-04561BD5DD5B}"/>
    <dgm:cxn modelId="{377E2955-91FC-4CDC-8FCC-40E912A1AB3F}" type="presOf" srcId="{B7C46EEB-E3FD-487D-94F2-0C6FF3E568E0}" destId="{1634D769-DA4B-46A2-B3C9-6C2FBD92EDA0}" srcOrd="0" destOrd="0" presId="urn:microsoft.com/office/officeart/2016/7/layout/ChevronBlockProcess"/>
    <dgm:cxn modelId="{050B1A78-A5E2-4772-8781-371D9ACD7836}" type="presOf" srcId="{22647552-2391-4752-A014-A498FB17D588}" destId="{8CD8A15D-96E5-4210-A8E4-891DB398E847}" srcOrd="0" destOrd="2" presId="urn:microsoft.com/office/officeart/2016/7/layout/ChevronBlockProcess"/>
    <dgm:cxn modelId="{A44D757E-21CD-43A5-ABA3-2D754282451E}" srcId="{B7C46EEB-E3FD-487D-94F2-0C6FF3E568E0}" destId="{FE1EF066-1BCA-48DA-8ACB-AE0D1EF00CBE}" srcOrd="1" destOrd="0" parTransId="{24EAA543-72F5-43FD-AE12-D7607727EEF1}" sibTransId="{8E81A686-66E8-490B-B319-653A4774F495}"/>
    <dgm:cxn modelId="{27306580-6D3E-4AD0-AC49-D60724953A30}" type="presOf" srcId="{81094497-6BED-488E-A280-932DF0E864D9}" destId="{4D43B974-E41A-492C-9E7C-3DB5AE808C28}" srcOrd="0" destOrd="1" presId="urn:microsoft.com/office/officeart/2016/7/layout/ChevronBlockProcess"/>
    <dgm:cxn modelId="{8AC67689-C70E-4FDC-9630-731ECAC4155B}" srcId="{B7C46EEB-E3FD-487D-94F2-0C6FF3E568E0}" destId="{E99AC765-A2F2-4394-80C1-89BCAA67B677}" srcOrd="0" destOrd="0" parTransId="{531D289F-ADA1-4D4A-9336-6AC0C511463F}" sibTransId="{A03EF8AC-C3D2-41DD-9D5B-E75957647E56}"/>
    <dgm:cxn modelId="{6D486794-92BF-4055-A22E-A2D735474902}" srcId="{B7C46EEB-E3FD-487D-94F2-0C6FF3E568E0}" destId="{9DB50A58-9573-44A5-9701-E5A5ABD985D8}" srcOrd="2" destOrd="0" parTransId="{B13B6D2B-BC7B-4649-93D7-C919D50A1B38}" sibTransId="{A8757C00-CDD5-4143-8798-AD4E4E2B46B1}"/>
    <dgm:cxn modelId="{0ED1809E-193D-42C2-B228-B5493B7B9463}" type="presOf" srcId="{E99AC765-A2F2-4394-80C1-89BCAA67B677}" destId="{F34622A9-740F-4819-AC5C-F5E11469D8B3}" srcOrd="0" destOrd="0" presId="urn:microsoft.com/office/officeart/2016/7/layout/ChevronBlockProcess"/>
    <dgm:cxn modelId="{B5B327BF-5077-488C-92CD-8D4745CB4F63}" srcId="{FE1EF066-1BCA-48DA-8ACB-AE0D1EF00CBE}" destId="{20799ACE-3932-482B-9211-395946EA42B4}" srcOrd="1" destOrd="0" parTransId="{111D42AD-547B-4375-9029-A0A30B5F2E60}" sibTransId="{B43E7B88-894E-4D23-8687-8980F232354B}"/>
    <dgm:cxn modelId="{72D1B7BF-542E-4D56-8F86-73EF55EC015E}" type="presOf" srcId="{F58F871C-32EF-46AF-AE64-D022DE31F7B0}" destId="{3E936754-63D5-4286-8622-E485C62E86F1}" srcOrd="0" destOrd="0" presId="urn:microsoft.com/office/officeart/2016/7/layout/ChevronBlockProcess"/>
    <dgm:cxn modelId="{0449CDC0-1533-4495-8B71-861184D0CDC2}" type="presOf" srcId="{F0406A3A-BA71-4D4E-968F-EE452CBCF1F0}" destId="{8CD8A15D-96E5-4210-A8E4-891DB398E847}" srcOrd="0" destOrd="0" presId="urn:microsoft.com/office/officeart/2016/7/layout/ChevronBlockProcess"/>
    <dgm:cxn modelId="{40D636CA-D5AA-4F8A-AFC6-C1EA57223DD5}" srcId="{FE1EF066-1BCA-48DA-8ACB-AE0D1EF00CBE}" destId="{F0406A3A-BA71-4D4E-968F-EE452CBCF1F0}" srcOrd="0" destOrd="0" parTransId="{AD7480E7-9AF5-4BEE-AEFA-CC70AA6EC894}" sibTransId="{52C9A43A-C305-4AB7-AE1A-1C9011E0E42A}"/>
    <dgm:cxn modelId="{5C37EDE4-2D2F-4430-AA5F-1CE78E345399}" type="presOf" srcId="{B25ED097-5965-4E21-BB96-59CA6C169EF0}" destId="{3E936754-63D5-4286-8622-E485C62E86F1}" srcOrd="0" destOrd="1" presId="urn:microsoft.com/office/officeart/2016/7/layout/ChevronBlockProcess"/>
    <dgm:cxn modelId="{7C5DAFF2-EF5F-4BF9-8351-930165FF7D1B}" srcId="{E99AC765-A2F2-4394-80C1-89BCAA67B677}" destId="{F58F871C-32EF-46AF-AE64-D022DE31F7B0}" srcOrd="0" destOrd="0" parTransId="{01790EC2-C475-44E8-82E6-50F88AA7CADC}" sibTransId="{F0EA9D69-5E42-4BFE-B80B-60C84CCD5FAE}"/>
    <dgm:cxn modelId="{DCFA1201-A860-41F4-AC7C-34321024815B}" type="presParOf" srcId="{1634D769-DA4B-46A2-B3C9-6C2FBD92EDA0}" destId="{8B17AEF6-70FD-43D4-92AB-DEEA139EFF3A}" srcOrd="0" destOrd="0" presId="urn:microsoft.com/office/officeart/2016/7/layout/ChevronBlockProcess"/>
    <dgm:cxn modelId="{BBE958C3-DF9F-4169-8AE9-943BD65D60E6}" type="presParOf" srcId="{8B17AEF6-70FD-43D4-92AB-DEEA139EFF3A}" destId="{F34622A9-740F-4819-AC5C-F5E11469D8B3}" srcOrd="0" destOrd="0" presId="urn:microsoft.com/office/officeart/2016/7/layout/ChevronBlockProcess"/>
    <dgm:cxn modelId="{34C51F80-D73E-4A12-8C6C-C597CBD5563B}" type="presParOf" srcId="{8B17AEF6-70FD-43D4-92AB-DEEA139EFF3A}" destId="{3E936754-63D5-4286-8622-E485C62E86F1}" srcOrd="1" destOrd="0" presId="urn:microsoft.com/office/officeart/2016/7/layout/ChevronBlockProcess"/>
    <dgm:cxn modelId="{0B1A5834-A026-4A09-A80A-0165264E0666}" type="presParOf" srcId="{1634D769-DA4B-46A2-B3C9-6C2FBD92EDA0}" destId="{2F0C7A59-4F84-46D7-8D72-0E5F40984B27}" srcOrd="1" destOrd="0" presId="urn:microsoft.com/office/officeart/2016/7/layout/ChevronBlockProcess"/>
    <dgm:cxn modelId="{92126BE4-1109-43AC-9BFC-AFF739702203}" type="presParOf" srcId="{1634D769-DA4B-46A2-B3C9-6C2FBD92EDA0}" destId="{440F66B2-E16C-4194-9510-74184EE53F08}" srcOrd="2" destOrd="0" presId="urn:microsoft.com/office/officeart/2016/7/layout/ChevronBlockProcess"/>
    <dgm:cxn modelId="{67C96FA0-C12D-4B9F-8882-4D83D474C0E1}" type="presParOf" srcId="{440F66B2-E16C-4194-9510-74184EE53F08}" destId="{0326FD25-26E0-4C80-AE9A-37372AD69A08}" srcOrd="0" destOrd="0" presId="urn:microsoft.com/office/officeart/2016/7/layout/ChevronBlockProcess"/>
    <dgm:cxn modelId="{DA6803F5-4A4C-4430-B1E9-365E7CC68CE1}" type="presParOf" srcId="{440F66B2-E16C-4194-9510-74184EE53F08}" destId="{8CD8A15D-96E5-4210-A8E4-891DB398E847}" srcOrd="1" destOrd="0" presId="urn:microsoft.com/office/officeart/2016/7/layout/ChevronBlockProcess"/>
    <dgm:cxn modelId="{E0CD0E21-FCAF-4C8D-98C8-3BEAE7B7BE08}" type="presParOf" srcId="{1634D769-DA4B-46A2-B3C9-6C2FBD92EDA0}" destId="{663F7C84-83FB-4C7B-90F4-DD21CA705C81}" srcOrd="3" destOrd="0" presId="urn:microsoft.com/office/officeart/2016/7/layout/ChevronBlockProcess"/>
    <dgm:cxn modelId="{D5E69E4B-1B7F-4885-BCA2-6B1B7421FE48}" type="presParOf" srcId="{1634D769-DA4B-46A2-B3C9-6C2FBD92EDA0}" destId="{80ADB498-5CA7-49AF-BB23-7498ACEC95C0}" srcOrd="4" destOrd="0" presId="urn:microsoft.com/office/officeart/2016/7/layout/ChevronBlockProcess"/>
    <dgm:cxn modelId="{315645EA-7B7F-4F0C-A86E-EAD123E0A16B}" type="presParOf" srcId="{80ADB498-5CA7-49AF-BB23-7498ACEC95C0}" destId="{CA95B42C-C2D6-47CF-A9DE-64D42407278B}" srcOrd="0" destOrd="0" presId="urn:microsoft.com/office/officeart/2016/7/layout/ChevronBlockProcess"/>
    <dgm:cxn modelId="{0AB8971C-FEDA-4A1A-A22A-25A6BC327050}" type="presParOf" srcId="{80ADB498-5CA7-49AF-BB23-7498ACEC95C0}" destId="{4D43B974-E41A-492C-9E7C-3DB5AE808C28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622A9-740F-4819-AC5C-F5E11469D8B3}">
      <dsp:nvSpPr>
        <dsp:cNvPr id="0" name=""/>
        <dsp:cNvSpPr/>
      </dsp:nvSpPr>
      <dsp:spPr>
        <a:xfrm>
          <a:off x="9367" y="239565"/>
          <a:ext cx="3707135" cy="1112140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318" tIns="137318" rIns="137318" bIns="13731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800" kern="1200" dirty="0"/>
            <a:t>Analyse</a:t>
          </a:r>
          <a:endParaRPr lang="en-US" sz="2800" kern="1200" dirty="0"/>
        </a:p>
      </dsp:txBody>
      <dsp:txXfrm>
        <a:off x="343009" y="239565"/>
        <a:ext cx="3039851" cy="1112140"/>
      </dsp:txXfrm>
    </dsp:sp>
    <dsp:sp modelId="{3E936754-63D5-4286-8622-E485C62E86F1}">
      <dsp:nvSpPr>
        <dsp:cNvPr id="0" name=""/>
        <dsp:cNvSpPr/>
      </dsp:nvSpPr>
      <dsp:spPr>
        <a:xfrm>
          <a:off x="9367" y="1351706"/>
          <a:ext cx="3373493" cy="208696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581" tIns="266581" rIns="266581" bIns="533162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Daten</a:t>
          </a:r>
          <a:r>
            <a:rPr lang="en-US" sz="2000" kern="1200" dirty="0"/>
            <a:t> </a:t>
          </a:r>
          <a:r>
            <a:rPr lang="en-US" sz="2000" kern="1200" dirty="0" err="1"/>
            <a:t>kennenlernen</a:t>
          </a:r>
          <a:r>
            <a:rPr lang="en-US" sz="2000" kern="1200" dirty="0"/>
            <a:t> (Notebook)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Trends</a:t>
          </a: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Korrelationen</a:t>
          </a:r>
          <a:endParaRPr lang="en-US" sz="2000" kern="1200" dirty="0"/>
        </a:p>
      </dsp:txBody>
      <dsp:txXfrm>
        <a:off x="9367" y="1351706"/>
        <a:ext cx="3373493" cy="2086966"/>
      </dsp:txXfrm>
    </dsp:sp>
    <dsp:sp modelId="{0326FD25-26E0-4C80-AE9A-37372AD69A08}">
      <dsp:nvSpPr>
        <dsp:cNvPr id="0" name=""/>
        <dsp:cNvSpPr/>
      </dsp:nvSpPr>
      <dsp:spPr>
        <a:xfrm>
          <a:off x="3661407" y="239565"/>
          <a:ext cx="3707135" cy="1112140"/>
        </a:xfrm>
        <a:prstGeom prst="chevron">
          <a:avLst>
            <a:gd name="adj" fmla="val 30000"/>
          </a:avLst>
        </a:prstGeom>
        <a:solidFill>
          <a:schemeClr val="accent2">
            <a:hueOff val="595867"/>
            <a:satOff val="3457"/>
            <a:lumOff val="3432"/>
            <a:alphaOff val="0"/>
          </a:schemeClr>
        </a:solidFill>
        <a:ln w="22225" cap="rnd" cmpd="sng" algn="ctr">
          <a:solidFill>
            <a:schemeClr val="accent2">
              <a:hueOff val="595867"/>
              <a:satOff val="3457"/>
              <a:lumOff val="3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318" tIns="137318" rIns="137318" bIns="13731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800" kern="1200"/>
            <a:t>Machine Learning</a:t>
          </a:r>
          <a:endParaRPr lang="en-US" sz="2800" kern="1200"/>
        </a:p>
      </dsp:txBody>
      <dsp:txXfrm>
        <a:off x="3995049" y="239565"/>
        <a:ext cx="3039851" cy="1112140"/>
      </dsp:txXfrm>
    </dsp:sp>
    <dsp:sp modelId="{8CD8A15D-96E5-4210-A8E4-891DB398E847}">
      <dsp:nvSpPr>
        <dsp:cNvPr id="0" name=""/>
        <dsp:cNvSpPr/>
      </dsp:nvSpPr>
      <dsp:spPr>
        <a:xfrm>
          <a:off x="3661407" y="1351706"/>
          <a:ext cx="3373493" cy="2086966"/>
        </a:xfrm>
        <a:prstGeom prst="rect">
          <a:avLst/>
        </a:prstGeom>
        <a:solidFill>
          <a:schemeClr val="accent2">
            <a:tint val="40000"/>
            <a:alpha val="90000"/>
            <a:hueOff val="522394"/>
            <a:satOff val="6723"/>
            <a:lumOff val="875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522394"/>
              <a:satOff val="6723"/>
              <a:lumOff val="8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581" tIns="266581" rIns="266581" bIns="533162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Autopreisvorhersage</a:t>
          </a:r>
          <a:endParaRPr lang="en-US" sz="2000" kern="120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Modellwahl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Interaktive App (Streamlit)</a:t>
          </a:r>
        </a:p>
      </dsp:txBody>
      <dsp:txXfrm>
        <a:off x="3661407" y="1351706"/>
        <a:ext cx="3373493" cy="2086966"/>
      </dsp:txXfrm>
    </dsp:sp>
    <dsp:sp modelId="{CA95B42C-C2D6-47CF-A9DE-64D42407278B}">
      <dsp:nvSpPr>
        <dsp:cNvPr id="0" name=""/>
        <dsp:cNvSpPr/>
      </dsp:nvSpPr>
      <dsp:spPr>
        <a:xfrm>
          <a:off x="7313446" y="239565"/>
          <a:ext cx="3707135" cy="1112140"/>
        </a:xfrm>
        <a:prstGeom prst="chevron">
          <a:avLst>
            <a:gd name="adj" fmla="val 30000"/>
          </a:avLst>
        </a:prstGeom>
        <a:solidFill>
          <a:schemeClr val="accent2">
            <a:hueOff val="1191735"/>
            <a:satOff val="6913"/>
            <a:lumOff val="6864"/>
            <a:alphaOff val="0"/>
          </a:schemeClr>
        </a:solidFill>
        <a:ln w="22225" cap="rnd" cmpd="sng" algn="ctr">
          <a:solidFill>
            <a:schemeClr val="accent2">
              <a:hueOff val="1191735"/>
              <a:satOff val="6913"/>
              <a:lumOff val="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318" tIns="137318" rIns="137318" bIns="13731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800" kern="1200"/>
            <a:t>Dashboard</a:t>
          </a:r>
          <a:endParaRPr lang="en-US" sz="2800" kern="1200"/>
        </a:p>
      </dsp:txBody>
      <dsp:txXfrm>
        <a:off x="7647088" y="239565"/>
        <a:ext cx="3039851" cy="1112140"/>
      </dsp:txXfrm>
    </dsp:sp>
    <dsp:sp modelId="{4D43B974-E41A-492C-9E7C-3DB5AE808C28}">
      <dsp:nvSpPr>
        <dsp:cNvPr id="0" name=""/>
        <dsp:cNvSpPr/>
      </dsp:nvSpPr>
      <dsp:spPr>
        <a:xfrm>
          <a:off x="7313446" y="1351706"/>
          <a:ext cx="3373493" cy="2086966"/>
        </a:xfrm>
        <a:prstGeom prst="rect">
          <a:avLst/>
        </a:prstGeom>
        <a:solidFill>
          <a:schemeClr val="accent2">
            <a:tint val="40000"/>
            <a:alpha val="90000"/>
            <a:hueOff val="1044789"/>
            <a:satOff val="13446"/>
            <a:lumOff val="1751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1044789"/>
              <a:satOff val="13446"/>
              <a:lumOff val="17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581" tIns="266581" rIns="266581" bIns="533162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Visualisierung</a:t>
          </a:r>
          <a:r>
            <a:rPr lang="en-US" sz="2000" kern="1200" dirty="0"/>
            <a:t> der </a:t>
          </a:r>
          <a:r>
            <a:rPr lang="en-US" sz="2000" kern="1200" dirty="0" err="1"/>
            <a:t>Ergebnisse</a:t>
          </a: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Tableau-Dashboard</a:t>
          </a:r>
        </a:p>
      </dsp:txBody>
      <dsp:txXfrm>
        <a:off x="7313446" y="1351706"/>
        <a:ext cx="3373493" cy="2086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9DD8A-B8FE-4F26-A19D-6F608639BA96}" type="datetimeFigureOut">
              <a:rPr lang="de-DE" smtClean="0"/>
              <a:t>15.08.2024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D530E-8C7C-47B7-9972-320A753E7A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001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D530E-8C7C-47B7-9972-320A753E7AD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929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D530E-8C7C-47B7-9972-320A753E7AD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0938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D530E-8C7C-47B7-9972-320A753E7AD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87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24C00-076B-4896-BD8A-30607B5AF897}" type="datetimeFigureOut">
              <a:rPr lang="de-DE" smtClean="0"/>
              <a:t>15.08.2024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2FC9CB0-4C28-4723-9B90-EF26F9F5E9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97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4C00-076B-4896-BD8A-30607B5AF897}" type="datetimeFigureOut">
              <a:rPr lang="de-DE" smtClean="0"/>
              <a:t>15.08.2024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9CB0-4C28-4723-9B90-EF26F9F5E9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19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24C00-076B-4896-BD8A-30607B5AF897}" type="datetimeFigureOut">
              <a:rPr lang="de-DE" smtClean="0"/>
              <a:t>15.08.2024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2FC9CB0-4C28-4723-9B90-EF26F9F5E9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57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4C00-076B-4896-BD8A-30607B5AF897}" type="datetimeFigureOut">
              <a:rPr lang="de-DE" smtClean="0"/>
              <a:t>15.08.2024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2FC9CB0-4C28-4723-9B90-EF26F9F5E9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77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24C00-076B-4896-BD8A-30607B5AF897}" type="datetimeFigureOut">
              <a:rPr lang="de-DE" smtClean="0"/>
              <a:t>15.08.2024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2FC9CB0-4C28-4723-9B90-EF26F9F5E9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68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4C00-076B-4896-BD8A-30607B5AF897}" type="datetimeFigureOut">
              <a:rPr lang="de-DE" smtClean="0"/>
              <a:t>15.08.2024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9CB0-4C28-4723-9B90-EF26F9F5E9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68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4C00-076B-4896-BD8A-30607B5AF897}" type="datetimeFigureOut">
              <a:rPr lang="de-DE" smtClean="0"/>
              <a:t>15.08.2024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9CB0-4C28-4723-9B90-EF26F9F5E9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53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4C00-076B-4896-BD8A-30607B5AF897}" type="datetimeFigureOut">
              <a:rPr lang="de-DE" smtClean="0"/>
              <a:t>15.08.2024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9CB0-4C28-4723-9B90-EF26F9F5E9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69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4C00-076B-4896-BD8A-30607B5AF897}" type="datetimeFigureOut">
              <a:rPr lang="de-DE" smtClean="0"/>
              <a:t>15.08.2024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9CB0-4C28-4723-9B90-EF26F9F5E9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33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24C00-076B-4896-BD8A-30607B5AF897}" type="datetimeFigureOut">
              <a:rPr lang="de-DE" smtClean="0"/>
              <a:t>15.08.2024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2FC9CB0-4C28-4723-9B90-EF26F9F5E9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19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4C00-076B-4896-BD8A-30607B5AF897}" type="datetimeFigureOut">
              <a:rPr lang="de-DE" smtClean="0"/>
              <a:t>15.08.2024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C9CB0-4C28-4723-9B90-EF26F9F5E9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48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E824C00-076B-4896-BD8A-30607B5AF897}" type="datetimeFigureOut">
              <a:rPr lang="de-DE" smtClean="0"/>
              <a:t>15.08.2024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2FC9CB0-4C28-4723-9B90-EF26F9F5E92E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26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4A35B-F855-AB3E-F38C-356C90ACD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Analyse:  Autoscout24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072808-3780-E924-0CD6-43F843F3CF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Ergebnisse &amp; Erkenntnisse</a:t>
            </a:r>
          </a:p>
        </p:txBody>
      </p:sp>
    </p:spTree>
    <p:extLst>
      <p:ext uri="{BB962C8B-B14F-4D97-AF65-F5344CB8AC3E}">
        <p14:creationId xmlns:p14="http://schemas.microsoft.com/office/powerpoint/2010/main" val="304297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4A35B-F855-AB3E-F38C-356C90ACD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EFF"/>
                </a:solidFill>
              </a:rPr>
              <a:t>Aufgabenstellung &amp; Vorgehen</a:t>
            </a:r>
          </a:p>
        </p:txBody>
      </p:sp>
      <p:graphicFrame>
        <p:nvGraphicFramePr>
          <p:cNvPr id="5" name="Untertitel 2">
            <a:extLst>
              <a:ext uri="{FF2B5EF4-FFF2-40B4-BE49-F238E27FC236}">
                <a16:creationId xmlns:a16="http://schemas.microsoft.com/office/drawing/2014/main" id="{D23A54B6-E5CD-C0BC-9DC8-AEC4E2667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1686925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974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E4A35B-F855-AB3E-F38C-356C90ACD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Daten</a:t>
            </a: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1A515B1-A9B3-49B0-AE0D-D038D42C2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03C62EB6-A1C8-FB8D-1F06-3FB402E6E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3" y="1042430"/>
            <a:ext cx="11265764" cy="292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3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E0844-B81D-A151-2AEF-6295B4BA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Konkrete 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1445D0-AAE0-7CFC-03A9-26753B073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849105" cy="3678303"/>
          </a:xfrm>
        </p:spPr>
        <p:txBody>
          <a:bodyPr anchor="t"/>
          <a:lstStyle/>
          <a:p>
            <a:r>
              <a:rPr lang="de-DE" dirty="0"/>
              <a:t>46.095 Autoverkäufe erfasst (bereinigt, 2011 – 2021)</a:t>
            </a:r>
          </a:p>
          <a:p>
            <a:r>
              <a:rPr lang="de-DE" dirty="0"/>
              <a:t>70 verschiedene Marken erfasst (exkl. Sonstige)</a:t>
            </a:r>
          </a:p>
          <a:p>
            <a:r>
              <a:rPr lang="de-DE" dirty="0"/>
              <a:t>Ø Preis meistverkaufter Marken (s. u.)</a:t>
            </a:r>
          </a:p>
          <a:p>
            <a:r>
              <a:rPr lang="de-DE" dirty="0"/>
              <a:t>Problemart: </a:t>
            </a:r>
            <a:r>
              <a:rPr lang="de-DE" dirty="0" err="1"/>
              <a:t>Supervised</a:t>
            </a:r>
            <a:r>
              <a:rPr lang="de-DE" dirty="0"/>
              <a:t> Learning, Regressionsproblem</a:t>
            </a:r>
          </a:p>
          <a:p>
            <a:r>
              <a:rPr lang="de-DE" dirty="0"/>
              <a:t>Evaluationsmethode: MAE / RMSE</a:t>
            </a:r>
          </a:p>
          <a:p>
            <a:pPr lvl="1"/>
            <a:endParaRPr lang="de-DE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3B90154-BABC-5EED-430C-12476A3C7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924997"/>
              </p:ext>
            </p:extLst>
          </p:nvPr>
        </p:nvGraphicFramePr>
        <p:xfrm>
          <a:off x="846660" y="4323929"/>
          <a:ext cx="3037082" cy="2311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241">
                  <a:extLst>
                    <a:ext uri="{9D8B030D-6E8A-4147-A177-3AD203B41FA5}">
                      <a16:colId xmlns:a16="http://schemas.microsoft.com/office/drawing/2014/main" val="1062742250"/>
                    </a:ext>
                  </a:extLst>
                </a:gridCol>
                <a:gridCol w="1344841">
                  <a:extLst>
                    <a:ext uri="{9D8B030D-6E8A-4147-A177-3AD203B41FA5}">
                      <a16:colId xmlns:a16="http://schemas.microsoft.com/office/drawing/2014/main" val="495580591"/>
                    </a:ext>
                  </a:extLst>
                </a:gridCol>
              </a:tblGrid>
              <a:tr h="482422">
                <a:tc>
                  <a:txBody>
                    <a:bodyPr/>
                    <a:lstStyle/>
                    <a:p>
                      <a:r>
                        <a:rPr lang="de-DE" dirty="0"/>
                        <a:t>Automarke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 (€)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168039"/>
                  </a:ext>
                </a:extLst>
              </a:tr>
              <a:tr h="365576">
                <a:tc>
                  <a:txBody>
                    <a:bodyPr/>
                    <a:lstStyle/>
                    <a:p>
                      <a:r>
                        <a:rPr lang="de-DE" dirty="0"/>
                        <a:t>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13777.70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350135"/>
                  </a:ext>
                </a:extLst>
              </a:tr>
              <a:tr h="365576">
                <a:tc>
                  <a:txBody>
                    <a:bodyPr/>
                    <a:lstStyle/>
                    <a:p>
                      <a:r>
                        <a:rPr lang="de-DE" dirty="0"/>
                        <a:t>Opel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10421.38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077303"/>
                  </a:ext>
                </a:extLst>
              </a:tr>
              <a:tr h="365576">
                <a:tc>
                  <a:txBody>
                    <a:bodyPr/>
                    <a:lstStyle/>
                    <a:p>
                      <a:r>
                        <a:rPr lang="de-DE" dirty="0"/>
                        <a:t>Renault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11337.55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925922"/>
                  </a:ext>
                </a:extLst>
              </a:tr>
              <a:tr h="365576">
                <a:tc>
                  <a:txBody>
                    <a:bodyPr/>
                    <a:lstStyle/>
                    <a:p>
                      <a:r>
                        <a:rPr lang="de-DE" dirty="0"/>
                        <a:t>Skoda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13717.53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819390"/>
                  </a:ext>
                </a:extLst>
              </a:tr>
              <a:tr h="269061">
                <a:tc>
                  <a:txBody>
                    <a:bodyPr/>
                    <a:lstStyle/>
                    <a:p>
                      <a:r>
                        <a:rPr lang="de-DE" dirty="0"/>
                        <a:t>Volkswagen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16067.45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086329"/>
                  </a:ext>
                </a:extLst>
              </a:tr>
            </a:tbl>
          </a:graphicData>
        </a:graphic>
      </p:graphicFrame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D81772F-222F-BE4B-1F69-33D49A6FC1E0}"/>
              </a:ext>
            </a:extLst>
          </p:cNvPr>
          <p:cNvSpPr txBox="1">
            <a:spLocks/>
          </p:cNvSpPr>
          <p:nvPr/>
        </p:nvSpPr>
        <p:spPr>
          <a:xfrm>
            <a:off x="6096000" y="2365045"/>
            <a:ext cx="5410479" cy="43800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lvl="1" indent="0" algn="ctr">
              <a:buNone/>
            </a:pPr>
            <a:r>
              <a:rPr lang="de-DE" b="0" i="0" dirty="0">
                <a:solidFill>
                  <a:schemeClr val="bg2">
                    <a:lumMod val="90000"/>
                  </a:schemeClr>
                </a:solidFill>
                <a:effectLst/>
                <a:latin typeface="Consolas" panose="020B0609020204030204" pitchFamily="49" charset="0"/>
              </a:rPr>
              <a:t>BMW - Volkswagen - SEAT - Renault - Peugeot - Toyota - Opel - Mazda - Ford - Mercedes-Benz - Chevrolet - Audi - Fiat - Kia - Dacia - MINI - Hyundai - Skoda - Citroen - </a:t>
            </a:r>
            <a:r>
              <a:rPr lang="de-DE" b="0" i="0" dirty="0" err="1">
                <a:solidFill>
                  <a:schemeClr val="bg2">
                    <a:lumMod val="90000"/>
                  </a:schemeClr>
                </a:solidFill>
                <a:effectLst/>
                <a:latin typeface="Consolas" panose="020B0609020204030204" pitchFamily="49" charset="0"/>
              </a:rPr>
              <a:t>Infiniti</a:t>
            </a:r>
            <a:r>
              <a:rPr lang="de-DE" b="0" i="0" dirty="0">
                <a:solidFill>
                  <a:schemeClr val="bg2">
                    <a:lumMod val="90000"/>
                  </a:schemeClr>
                </a:solidFill>
                <a:effectLst/>
                <a:latin typeface="Consolas" panose="020B0609020204030204" pitchFamily="49" charset="0"/>
              </a:rPr>
              <a:t> - Suzuki - SsangYong - smart - Cupra - Volvo - Jaguar - Porsche - Nissan - Honda - Mitsubishi - Lexus - Jeep - Maserati - Bentley - Land - Alfa - Subaru - Dodge - </a:t>
            </a:r>
            <a:r>
              <a:rPr lang="de-DE" b="0" i="0" dirty="0" err="1">
                <a:solidFill>
                  <a:schemeClr val="bg2">
                    <a:lumMod val="90000"/>
                  </a:schemeClr>
                </a:solidFill>
                <a:effectLst/>
                <a:latin typeface="Consolas" panose="020B0609020204030204" pitchFamily="49" charset="0"/>
              </a:rPr>
              <a:t>Microcar</a:t>
            </a:r>
            <a:r>
              <a:rPr lang="de-DE" b="0" i="0" dirty="0">
                <a:solidFill>
                  <a:schemeClr val="bg2">
                    <a:lumMod val="90000"/>
                  </a:schemeClr>
                </a:solidFill>
                <a:effectLst/>
                <a:latin typeface="Consolas" panose="020B0609020204030204" pitchFamily="49" charset="0"/>
              </a:rPr>
              <a:t> - Lamborghini - Lada - Tesla - Chrysler - McLaren - Aston - Rolls-Royce - Lancia - Abarth - DS - Daihatsu - Ligier - Ferrari - </a:t>
            </a:r>
            <a:r>
              <a:rPr lang="de-DE" b="0" i="0" dirty="0" err="1">
                <a:solidFill>
                  <a:schemeClr val="bg2">
                    <a:lumMod val="90000"/>
                  </a:schemeClr>
                </a:solidFill>
                <a:effectLst/>
                <a:latin typeface="Consolas" panose="020B0609020204030204" pitchFamily="49" charset="0"/>
              </a:rPr>
              <a:t>Aixam</a:t>
            </a:r>
            <a:r>
              <a:rPr lang="de-DE" b="0" i="0" dirty="0">
                <a:solidFill>
                  <a:schemeClr val="bg2">
                    <a:lumMod val="90000"/>
                  </a:schemeClr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de-DE" b="0" i="0" dirty="0" err="1">
                <a:solidFill>
                  <a:schemeClr val="bg2">
                    <a:lumMod val="90000"/>
                  </a:schemeClr>
                </a:solidFill>
                <a:effectLst/>
                <a:latin typeface="Consolas" panose="020B0609020204030204" pitchFamily="49" charset="0"/>
              </a:rPr>
              <a:t>Zhidou</a:t>
            </a:r>
            <a:r>
              <a:rPr lang="de-DE" b="0" i="0" dirty="0">
                <a:solidFill>
                  <a:schemeClr val="bg2">
                    <a:lumMod val="90000"/>
                  </a:schemeClr>
                </a:solidFill>
                <a:effectLst/>
                <a:latin typeface="Consolas" panose="020B0609020204030204" pitchFamily="49" charset="0"/>
              </a:rPr>
              <a:t> - Morgan - Maybach - RAM - Alpina - </a:t>
            </a:r>
            <a:r>
              <a:rPr lang="de-DE" b="0" i="0" dirty="0" err="1">
                <a:solidFill>
                  <a:schemeClr val="bg2">
                    <a:lumMod val="90000"/>
                  </a:schemeClr>
                </a:solidFill>
                <a:effectLst/>
                <a:latin typeface="Consolas" panose="020B0609020204030204" pitchFamily="49" charset="0"/>
              </a:rPr>
              <a:t>Polestar</a:t>
            </a:r>
            <a:r>
              <a:rPr lang="de-DE" b="0" i="0" dirty="0">
                <a:solidFill>
                  <a:schemeClr val="bg2">
                    <a:lumMod val="90000"/>
                  </a:schemeClr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de-DE" b="0" i="0" dirty="0" err="1">
                <a:solidFill>
                  <a:schemeClr val="bg2">
                    <a:lumMod val="90000"/>
                  </a:schemeClr>
                </a:solidFill>
                <a:effectLst/>
                <a:latin typeface="Consolas" panose="020B0609020204030204" pitchFamily="49" charset="0"/>
              </a:rPr>
              <a:t>Brilliance</a:t>
            </a:r>
            <a:r>
              <a:rPr lang="de-DE" b="0" i="0" dirty="0">
                <a:solidFill>
                  <a:schemeClr val="bg2">
                    <a:lumMod val="90000"/>
                  </a:schemeClr>
                </a:solidFill>
                <a:effectLst/>
                <a:latin typeface="Consolas" panose="020B0609020204030204" pitchFamily="49" charset="0"/>
              </a:rPr>
              <a:t> - Piaggio - FISKER - Cadillac - Iveco - Isuzu – Corvette - </a:t>
            </a:r>
            <a:r>
              <a:rPr lang="de-DE" b="0" i="0" dirty="0" err="1">
                <a:solidFill>
                  <a:schemeClr val="bg2">
                    <a:lumMod val="90000"/>
                  </a:schemeClr>
                </a:solidFill>
                <a:effectLst/>
                <a:latin typeface="Consolas" panose="020B0609020204030204" pitchFamily="49" charset="0"/>
              </a:rPr>
              <a:t>Baic</a:t>
            </a:r>
            <a:r>
              <a:rPr lang="de-DE" b="0" i="0" dirty="0">
                <a:solidFill>
                  <a:schemeClr val="bg2">
                    <a:lumMod val="90000"/>
                  </a:schemeClr>
                </a:solidFill>
                <a:effectLst/>
                <a:latin typeface="Consolas" panose="020B0609020204030204" pitchFamily="49" charset="0"/>
              </a:rPr>
              <a:t> - DFSK - </a:t>
            </a:r>
            <a:r>
              <a:rPr lang="de-DE" b="0" i="0" dirty="0" err="1">
                <a:solidFill>
                  <a:schemeClr val="bg2">
                    <a:lumMod val="90000"/>
                  </a:schemeClr>
                </a:solidFill>
                <a:effectLst/>
                <a:latin typeface="Consolas" panose="020B0609020204030204" pitchFamily="49" charset="0"/>
              </a:rPr>
              <a:t>Estrima</a:t>
            </a:r>
            <a:r>
              <a:rPr lang="de-DE" b="0" i="0" dirty="0">
                <a:solidFill>
                  <a:schemeClr val="bg2">
                    <a:lumMod val="90000"/>
                  </a:schemeClr>
                </a:solidFill>
                <a:effectLst/>
                <a:latin typeface="Consolas" panose="020B0609020204030204" pitchFamily="49" charset="0"/>
              </a:rPr>
              <a:t> - Alpine</a:t>
            </a:r>
            <a:endParaRPr lang="de-DE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88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6E0844-B81D-A151-2AEF-6295B4BA2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Korrelationen</a:t>
            </a:r>
          </a:p>
        </p:txBody>
      </p:sp>
      <p:grpSp>
        <p:nvGrpSpPr>
          <p:cNvPr id="20" name="Group 13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61E2486-AD0A-0AAC-7048-EE56E32B5353}"/>
              </a:ext>
            </a:extLst>
          </p:cNvPr>
          <p:cNvSpPr txBox="1">
            <a:spLocks/>
          </p:cNvSpPr>
          <p:nvPr/>
        </p:nvSpPr>
        <p:spPr>
          <a:xfrm>
            <a:off x="764110" y="2052084"/>
            <a:ext cx="3033249" cy="3856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rgbClr val="FFFFFF"/>
                </a:solidFill>
              </a:rPr>
              <a:t>Preis</a:t>
            </a:r>
            <a:r>
              <a:rPr lang="en-US" sz="1600" dirty="0">
                <a:solidFill>
                  <a:srgbClr val="FFFFFF"/>
                </a:solidFill>
              </a:rPr>
              <a:t> / </a:t>
            </a:r>
            <a:r>
              <a:rPr lang="en-US" sz="1600" dirty="0" err="1">
                <a:solidFill>
                  <a:srgbClr val="FFFFFF"/>
                </a:solidFill>
              </a:rPr>
              <a:t>Pferdestärke</a:t>
            </a:r>
            <a:r>
              <a:rPr lang="en-US" sz="1600" dirty="0">
                <a:solidFill>
                  <a:srgbClr val="FFFFFF"/>
                </a:solidFill>
              </a:rPr>
              <a:t>: Stark </a:t>
            </a:r>
            <a:r>
              <a:rPr lang="en-US" sz="1600" dirty="0" err="1">
                <a:solidFill>
                  <a:srgbClr val="FFFFFF"/>
                </a:solidFill>
              </a:rPr>
              <a:t>positiv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korreliert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 err="1">
                <a:solidFill>
                  <a:srgbClr val="FFFFFF"/>
                </a:solidFill>
              </a:rPr>
              <a:t>Preis</a:t>
            </a:r>
            <a:r>
              <a:rPr lang="en-US" sz="1600" dirty="0">
                <a:solidFill>
                  <a:srgbClr val="FFFFFF"/>
                </a:solidFill>
              </a:rPr>
              <a:t> / </a:t>
            </a:r>
            <a:r>
              <a:rPr lang="en-US" sz="1600" dirty="0" err="1">
                <a:solidFill>
                  <a:srgbClr val="FFFFFF"/>
                </a:solidFill>
              </a:rPr>
              <a:t>Jahr</a:t>
            </a:r>
            <a:r>
              <a:rPr lang="en-US" sz="1600" dirty="0">
                <a:solidFill>
                  <a:srgbClr val="FFFFFF"/>
                </a:solidFill>
              </a:rPr>
              <a:t>: </a:t>
            </a:r>
            <a:r>
              <a:rPr lang="en-US" sz="1600" dirty="0" err="1">
                <a:solidFill>
                  <a:srgbClr val="FFFFFF"/>
                </a:solidFill>
              </a:rPr>
              <a:t>Positiv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korreliert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 err="1">
                <a:solidFill>
                  <a:srgbClr val="FFFFFF"/>
                </a:solidFill>
              </a:rPr>
              <a:t>Preis</a:t>
            </a:r>
            <a:r>
              <a:rPr lang="en-US" sz="1600" dirty="0">
                <a:solidFill>
                  <a:srgbClr val="FFFFFF"/>
                </a:solidFill>
              </a:rPr>
              <a:t> / </a:t>
            </a:r>
            <a:r>
              <a:rPr lang="en-US" sz="1600" dirty="0" err="1">
                <a:solidFill>
                  <a:srgbClr val="FFFFFF"/>
                </a:solidFill>
              </a:rPr>
              <a:t>Kilometerstand</a:t>
            </a:r>
            <a:r>
              <a:rPr lang="en-US" sz="1600" dirty="0">
                <a:solidFill>
                  <a:srgbClr val="FFFFFF"/>
                </a:solidFill>
              </a:rPr>
              <a:t>: </a:t>
            </a:r>
            <a:r>
              <a:rPr lang="en-US" sz="1600" dirty="0" err="1">
                <a:solidFill>
                  <a:srgbClr val="FFFFFF"/>
                </a:solidFill>
              </a:rPr>
              <a:t>leicht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negativ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korreliert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 err="1">
                <a:solidFill>
                  <a:srgbClr val="FFFFFF"/>
                </a:solidFill>
              </a:rPr>
              <a:t>Kilometerstand</a:t>
            </a:r>
            <a:r>
              <a:rPr lang="en-US" sz="1600" dirty="0">
                <a:solidFill>
                  <a:srgbClr val="FFFFFF"/>
                </a:solidFill>
              </a:rPr>
              <a:t> / </a:t>
            </a:r>
            <a:r>
              <a:rPr lang="en-US" sz="1600" dirty="0" err="1">
                <a:solidFill>
                  <a:srgbClr val="FFFFFF"/>
                </a:solidFill>
              </a:rPr>
              <a:t>Jahr</a:t>
            </a:r>
            <a:r>
              <a:rPr lang="en-US" sz="1600" dirty="0">
                <a:solidFill>
                  <a:srgbClr val="FFFFFF"/>
                </a:solidFill>
              </a:rPr>
              <a:t>: negative </a:t>
            </a:r>
            <a:r>
              <a:rPr lang="en-US" sz="1600" dirty="0" err="1">
                <a:solidFill>
                  <a:srgbClr val="FFFFFF"/>
                </a:solidFill>
              </a:rPr>
              <a:t>korreliert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 err="1">
                <a:solidFill>
                  <a:srgbClr val="FFFFFF"/>
                </a:solidFill>
              </a:rPr>
              <a:t>Evtl</a:t>
            </a:r>
            <a:r>
              <a:rPr lang="en-US" sz="1600" dirty="0">
                <a:solidFill>
                  <a:srgbClr val="FFFFFF"/>
                </a:solidFill>
              </a:rPr>
              <a:t>. </a:t>
            </a:r>
            <a:r>
              <a:rPr lang="en-US" sz="1600" dirty="0" err="1">
                <a:solidFill>
                  <a:srgbClr val="FFFFFF"/>
                </a:solidFill>
              </a:rPr>
              <a:t>leicht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positiv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korreliert</a:t>
            </a:r>
            <a:r>
              <a:rPr lang="en-US" sz="1600" dirty="0">
                <a:solidFill>
                  <a:srgbClr val="FFFFFF"/>
                </a:solidFill>
              </a:rPr>
              <a:t>: </a:t>
            </a:r>
            <a:r>
              <a:rPr lang="en-US" sz="1600" dirty="0" err="1">
                <a:solidFill>
                  <a:srgbClr val="FFFFFF"/>
                </a:solidFill>
              </a:rPr>
              <a:t>Pferdestärke</a:t>
            </a:r>
            <a:r>
              <a:rPr lang="en-US" sz="1600" dirty="0">
                <a:solidFill>
                  <a:srgbClr val="FFFFFF"/>
                </a:solidFill>
              </a:rPr>
              <a:t> / </a:t>
            </a:r>
            <a:r>
              <a:rPr lang="en-US" sz="1600" dirty="0" err="1">
                <a:solidFill>
                  <a:srgbClr val="FFFFFF"/>
                </a:solidFill>
              </a:rPr>
              <a:t>Jahr</a:t>
            </a: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C36519A-D75F-453E-CFAC-9B9B9DE14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8800" y="1162416"/>
            <a:ext cx="6866506" cy="453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19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E0844-B81D-A151-2AEF-6295B4BA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Learning: 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1445D0-AAE0-7CFC-03A9-26753B073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 anchor="t"/>
          <a:lstStyle/>
          <a:p>
            <a:pPr marL="324000" lvl="1" indent="0">
              <a:buNone/>
            </a:pPr>
            <a:r>
              <a:rPr lang="de-DE" b="1" dirty="0"/>
              <a:t>Lineare Regression</a:t>
            </a:r>
          </a:p>
          <a:p>
            <a:pPr lvl="1"/>
            <a:r>
              <a:rPr lang="de-DE" dirty="0"/>
              <a:t>Alle Features berücksichtigt</a:t>
            </a:r>
          </a:p>
          <a:p>
            <a:pPr lvl="1"/>
            <a:r>
              <a:rPr lang="de-DE" dirty="0"/>
              <a:t>Dummies erstellt</a:t>
            </a:r>
          </a:p>
          <a:p>
            <a:pPr lvl="1"/>
            <a:r>
              <a:rPr lang="de-DE" dirty="0"/>
              <a:t>LR nach Standardisierung mit absurden Ausreißern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83ACE7E-753B-F2B4-6135-2E633B59D18A}"/>
              </a:ext>
            </a:extLst>
          </p:cNvPr>
          <p:cNvSpPr txBox="1">
            <a:spLocks/>
          </p:cNvSpPr>
          <p:nvPr/>
        </p:nvSpPr>
        <p:spPr>
          <a:xfrm>
            <a:off x="6095999" y="2180495"/>
            <a:ext cx="5514808" cy="3678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lvl="1" indent="0">
              <a:buFont typeface="Wingdings 2" panose="05020102010507070707" pitchFamily="18" charset="2"/>
              <a:buNone/>
            </a:pPr>
            <a:r>
              <a:rPr lang="de-DE" b="1" dirty="0"/>
              <a:t>Random Forest Regressor</a:t>
            </a:r>
          </a:p>
          <a:p>
            <a:pPr lvl="1"/>
            <a:r>
              <a:rPr lang="de-DE" dirty="0"/>
              <a:t>Ähnliches Vorgehen</a:t>
            </a:r>
          </a:p>
          <a:p>
            <a:pPr lvl="1"/>
            <a:r>
              <a:rPr lang="de-DE" dirty="0" err="1"/>
              <a:t>Grid</a:t>
            </a:r>
            <a:r>
              <a:rPr lang="de-DE" dirty="0"/>
              <a:t> Search (Cross-Validation &amp; Beste Parameter)</a:t>
            </a:r>
          </a:p>
          <a:p>
            <a:pPr lvl="1"/>
            <a:r>
              <a:rPr lang="de-DE" dirty="0"/>
              <a:t>Bessere Performance &amp; MAE</a:t>
            </a:r>
          </a:p>
          <a:p>
            <a:pPr lvl="1"/>
            <a:r>
              <a:rPr lang="de-DE" dirty="0" err="1"/>
              <a:t>Streamlit</a:t>
            </a:r>
            <a:r>
              <a:rPr lang="de-DE" dirty="0"/>
              <a:t>-App zur interaktiven Anwendung</a:t>
            </a:r>
          </a:p>
          <a:p>
            <a:pPr marL="324000" lvl="1" indent="0">
              <a:buNone/>
            </a:pPr>
            <a:endParaRPr lang="de-DE" dirty="0"/>
          </a:p>
        </p:txBody>
      </p:sp>
      <p:pic>
        <p:nvPicPr>
          <p:cNvPr id="10" name="Grafik 9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063A9BED-F73B-9733-8C3B-20182F9EA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30" y="3862511"/>
            <a:ext cx="4011560" cy="2607988"/>
          </a:xfrm>
          <a:prstGeom prst="rect">
            <a:avLst/>
          </a:prstGeom>
        </p:spPr>
      </p:pic>
      <p:pic>
        <p:nvPicPr>
          <p:cNvPr id="12" name="Grafik 11" descr="Ein Bild, das Screenshot, Text, Diagramm, Reihe enthält.&#10;&#10;Automatisch generierte Beschreibung">
            <a:extLst>
              <a:ext uri="{FF2B5EF4-FFF2-40B4-BE49-F238E27FC236}">
                <a16:creationId xmlns:a16="http://schemas.microsoft.com/office/drawing/2014/main" id="{1EDE5E34-7B3A-8F00-36B1-408DCA24A5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054" y="4029453"/>
            <a:ext cx="3935080" cy="244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304</Words>
  <Application>Microsoft Office PowerPoint</Application>
  <PresentationFormat>Breitbild</PresentationFormat>
  <Paragraphs>53</Paragraphs>
  <Slides>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Aptos</vt:lpstr>
      <vt:lpstr>Consolas</vt:lpstr>
      <vt:lpstr>Gill Sans MT</vt:lpstr>
      <vt:lpstr>Wingdings 2</vt:lpstr>
      <vt:lpstr>Dividende</vt:lpstr>
      <vt:lpstr>Analyse:  Autoscout24</vt:lpstr>
      <vt:lpstr>Aufgabenstellung &amp; Vorgehen</vt:lpstr>
      <vt:lpstr>Daten</vt:lpstr>
      <vt:lpstr>Konkrete Fragen</vt:lpstr>
      <vt:lpstr>Korrelationen</vt:lpstr>
      <vt:lpstr>Machine Learning:  Vorgehen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 L.</dc:creator>
  <cp:lastModifiedBy>Philipp L.</cp:lastModifiedBy>
  <cp:revision>8</cp:revision>
  <dcterms:created xsi:type="dcterms:W3CDTF">2024-08-14T18:03:10Z</dcterms:created>
  <dcterms:modified xsi:type="dcterms:W3CDTF">2024-08-16T06:36:05Z</dcterms:modified>
</cp:coreProperties>
</file>