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sldIdLst>
    <p:sldId id="256" r:id="rId5"/>
    <p:sldId id="324" r:id="rId6"/>
    <p:sldId id="335" r:id="rId7"/>
    <p:sldId id="316" r:id="rId8"/>
    <p:sldId id="331" r:id="rId9"/>
    <p:sldId id="317" r:id="rId10"/>
    <p:sldId id="332" r:id="rId11"/>
    <p:sldId id="326" r:id="rId12"/>
    <p:sldId id="334" r:id="rId13"/>
    <p:sldId id="33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8" autoAdjust="0"/>
  </p:normalViewPr>
  <p:slideViewPr>
    <p:cSldViewPr>
      <p:cViewPr>
        <p:scale>
          <a:sx n="60" d="100"/>
          <a:sy n="60" d="100"/>
        </p:scale>
        <p:origin x="-1656" y="-16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EE01F-1882-5545-91DF-0BAABB813E37}" type="datetimeFigureOut">
              <a:rPr lang="de-DE" smtClean="0"/>
              <a:pPr/>
              <a:t>01.04.2015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4985-76DC-EC4A-92D4-046DD9EAFCC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are from the Digital Library field</a:t>
            </a:r>
          </a:p>
          <a:p>
            <a:r>
              <a:rPr lang="en-US" sz="1200" dirty="0" smtClean="0"/>
              <a:t>We use </a:t>
            </a:r>
            <a:r>
              <a:rPr lang="en-US" sz="1200" dirty="0" err="1" smtClean="0"/>
              <a:t>bibliometric</a:t>
            </a:r>
            <a:r>
              <a:rPr lang="en-US" sz="1200" dirty="0" smtClean="0"/>
              <a:t> techniques to enhance/enrich live search systems (e.g. </a:t>
            </a:r>
            <a:r>
              <a:rPr lang="en-US" sz="1200" dirty="0" err="1" smtClean="0"/>
              <a:t>sowiport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We have evaluated value-added effects in retrieval e.g. in </a:t>
            </a:r>
            <a:r>
              <a:rPr lang="en-US" sz="1200" dirty="0" err="1" smtClean="0"/>
              <a:t>bibliometric</a:t>
            </a:r>
            <a:r>
              <a:rPr lang="en-US" sz="1200" dirty="0" smtClean="0"/>
              <a:t>-enhanced browsing, ranking, visualization</a:t>
            </a:r>
          </a:p>
          <a:p>
            <a:r>
              <a:rPr lang="en-US" sz="1200" dirty="0" smtClean="0"/>
              <a:t>We do IR evaluations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2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2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http://tinyurl.com/BIR2015-Group-A</a:t>
            </a: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http://tinyurl.com/BIR2015-Group-B</a:t>
            </a:r>
          </a:p>
          <a:p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http://tinyurl.com/BIR2015-Group-C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4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3885-D80E-46F2-A29E-F0085C66906E}" type="datetime1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940-0ACA-434E-A40C-D27771A6664A}" type="datetime1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B160-AE4D-4E93-86C8-1EF35203B356}" type="datetime1">
              <a:rPr lang="de-DE" smtClean="0"/>
              <a:t>01.04.2015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1358-26D3-4404-81FC-5D3DA1758188}" type="datetime1">
              <a:rPr lang="de-DE" smtClean="0"/>
              <a:t>01.04.2015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EEF1-CA36-42FC-BDD4-4F2C03BDA158}" type="datetime1">
              <a:rPr lang="de-DE" smtClean="0"/>
              <a:t>01.04.2015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68EB-1526-4133-837C-9BE484360BE8}" type="datetime1">
              <a:rPr lang="de-DE" smtClean="0"/>
              <a:t>01.04.2015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A6AD-AA65-4E91-9CD4-42AC40E47554}" type="datetime1">
              <a:rPr lang="de-DE" smtClean="0"/>
              <a:t>01.04.2015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201C-F43F-4CD0-8823-17E28C959F60}" type="datetime1">
              <a:rPr lang="de-DE" smtClean="0"/>
              <a:t>01.04.2015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AC64-3909-4B09-9245-97B03DA642D8}" type="datetime1">
              <a:rPr lang="de-DE" smtClean="0"/>
              <a:t>01.04.2015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DD598F08-483D-4BD8-9377-0295C2A0D702}" type="datetime1">
              <a:rPr lang="de-DE" smtClean="0"/>
              <a:t>01.04.2015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407C1131-679B-4DD1-802F-23CB41FA8BD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Vol-1344/" TargetMode="External"/><Relationship Id="rId2" Type="http://schemas.openxmlformats.org/officeDocument/2006/relationships/hyperlink" Target="http://www.gesis.org/en/events/conferences/ecirworkshop201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is.org/en/events/conferences/ecirworkshop2015" TargetMode="External"/><Relationship Id="rId2" Type="http://schemas.openxmlformats.org/officeDocument/2006/relationships/hyperlink" Target="mailto:philipp.mayr@gesi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ur-ws.org/Vol-134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ink.springer.com/journal/11192/102/3/page/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noAutofit/>
          </a:bodyPr>
          <a:lstStyle/>
          <a:p>
            <a:r>
              <a:rPr lang="de-DE" sz="3600" b="1" dirty="0" smtClean="0"/>
              <a:t>2nd Bibliometric-</a:t>
            </a:r>
            <a:r>
              <a:rPr lang="de-DE" sz="3600" b="1" dirty="0" err="1" smtClean="0"/>
              <a:t>enhanced</a:t>
            </a:r>
            <a:r>
              <a:rPr lang="de-DE" sz="3600" b="1" dirty="0" smtClean="0"/>
              <a:t> </a:t>
            </a:r>
            <a:r>
              <a:rPr lang="de-DE" sz="3600" b="1" dirty="0"/>
              <a:t>Information </a:t>
            </a:r>
            <a:r>
              <a:rPr lang="de-DE" sz="3600" b="1" dirty="0" err="1"/>
              <a:t>Retrieval</a:t>
            </a:r>
            <a:r>
              <a:rPr lang="de-DE" sz="3600" b="1" dirty="0"/>
              <a:t> (BIR</a:t>
            </a:r>
            <a:r>
              <a:rPr lang="de-DE" sz="3600" b="1" dirty="0" smtClean="0"/>
              <a:t>) </a:t>
            </a:r>
            <a:r>
              <a:rPr lang="de-DE" sz="3600" b="1" dirty="0" err="1" smtClean="0"/>
              <a:t>workshop</a:t>
            </a:r>
            <a:endParaRPr lang="de-DE" sz="24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736304"/>
          </a:xfrm>
        </p:spPr>
        <p:txBody>
          <a:bodyPr>
            <a:normAutofit/>
          </a:bodyPr>
          <a:lstStyle/>
          <a:p>
            <a:endParaRPr lang="de-DE" sz="2400" dirty="0" smtClean="0">
              <a:latin typeface="Rotis SemiSans Pro"/>
              <a:cs typeface="Rotis SemiSans Pro"/>
            </a:endParaRPr>
          </a:p>
          <a:p>
            <a:r>
              <a:rPr lang="de-DE" sz="2400" b="1" u="sng" dirty="0" smtClean="0">
                <a:latin typeface="Rotis SemiSans Pro"/>
                <a:cs typeface="Rotis SemiSans Pro"/>
              </a:rPr>
              <a:t>Philipp Mayr</a:t>
            </a:r>
            <a:r>
              <a:rPr lang="de-DE" sz="2400" dirty="0" smtClean="0">
                <a:latin typeface="Rotis SemiSans Pro"/>
                <a:cs typeface="Rotis SemiSans Pro"/>
              </a:rPr>
              <a:t>, Ingo Frommholz, Peter Mutschke, Andreas Scharnhorst</a:t>
            </a:r>
          </a:p>
          <a:p>
            <a:endParaRPr lang="de-DE" sz="2400" dirty="0"/>
          </a:p>
          <a:p>
            <a:r>
              <a:rPr lang="de-DE" sz="2400" dirty="0" smtClean="0"/>
              <a:t>ECIR 2015, Vienna (Austria)</a:t>
            </a:r>
            <a:br>
              <a:rPr lang="de-DE" sz="2400" dirty="0" smtClean="0"/>
            </a:br>
            <a:r>
              <a:rPr lang="de-DE" sz="2400" dirty="0" smtClean="0">
                <a:latin typeface="Rotis SemiSans Pro"/>
                <a:cs typeface="Rotis SemiSans Pro"/>
              </a:rPr>
              <a:t>2015-03-29</a:t>
            </a:r>
            <a:endParaRPr lang="de-DE" sz="2400" dirty="0">
              <a:latin typeface="Rotis SemiSans Pro"/>
              <a:cs typeface="Rotis SemiSans Pro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259632" y="6021288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hlinkClick r:id="rId2"/>
              </a:rPr>
              <a:t>http://</a:t>
            </a:r>
            <a:r>
              <a:rPr lang="de-DE" sz="2000" dirty="0" smtClean="0">
                <a:hlinkClick r:id="rId2"/>
              </a:rPr>
              <a:t>www.gesis.org/en/events/conferences/ecirworkshop2015/</a:t>
            </a:r>
            <a:endParaRPr lang="de-DE" sz="2000" dirty="0" smtClean="0"/>
          </a:p>
          <a:p>
            <a:pPr algn="ctr"/>
            <a:r>
              <a:rPr lang="de-DE" sz="2000" dirty="0">
                <a:hlinkClick r:id="rId3"/>
              </a:rPr>
              <a:t>http://ceur-ws.org/Vol-1344</a:t>
            </a:r>
            <a:r>
              <a:rPr lang="de-DE" sz="2000" dirty="0" smtClean="0">
                <a:hlinkClick r:id="rId3"/>
              </a:rPr>
              <a:t>/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 err="1" smtClean="0"/>
              <a:t>Contact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2000" dirty="0" smtClean="0"/>
              <a:t>Dr Philipp Mayr</a:t>
            </a:r>
          </a:p>
          <a:p>
            <a:pPr marL="0" indent="0">
              <a:buNone/>
            </a:pPr>
            <a:r>
              <a:rPr lang="en-US" sz="2000" dirty="0"/>
              <a:t>GESIS - Leibniz Institute for the Social Sciences, </a:t>
            </a:r>
            <a:r>
              <a:rPr lang="en-US" sz="2000" dirty="0" smtClean="0"/>
              <a:t>Germany</a:t>
            </a:r>
          </a:p>
          <a:p>
            <a:pPr marL="0" indent="0">
              <a:buNone/>
            </a:pPr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philipp.mayr@gesis.org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Twitter: @</a:t>
            </a:r>
            <a:r>
              <a:rPr lang="en-US" sz="2000" dirty="0" err="1" smtClean="0"/>
              <a:t>philipp_mayr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400" dirty="0" smtClean="0"/>
              <a:t>Workshop </a:t>
            </a:r>
            <a:r>
              <a:rPr lang="de-DE" sz="2400" dirty="0" err="1" smtClean="0"/>
              <a:t>website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000" dirty="0">
                <a:hlinkClick r:id="rId3"/>
              </a:rPr>
              <a:t>http://</a:t>
            </a:r>
            <a:r>
              <a:rPr lang="de-DE" sz="2000" dirty="0" smtClean="0">
                <a:hlinkClick r:id="rId3"/>
              </a:rPr>
              <a:t>www.gesis.org/en/events/conferences/ecirworkshop2015</a:t>
            </a:r>
            <a:r>
              <a:rPr lang="de-DE" sz="2000" dirty="0" smtClean="0"/>
              <a:t> </a:t>
            </a:r>
            <a:endParaRPr lang="de-DE" sz="2400" dirty="0" smtClean="0"/>
          </a:p>
          <a:p>
            <a:r>
              <a:rPr lang="de-DE" sz="2400" dirty="0"/>
              <a:t>CEUR Workshop </a:t>
            </a:r>
            <a:r>
              <a:rPr lang="de-DE" sz="2400" dirty="0" err="1" smtClean="0"/>
              <a:t>Proceedings</a:t>
            </a:r>
            <a:r>
              <a:rPr lang="de-DE" sz="2400" dirty="0"/>
              <a:t>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>
                <a:hlinkClick r:id="rId4"/>
              </a:rPr>
              <a:t>http://ceur-ws.org/Vol-1344</a:t>
            </a:r>
            <a:r>
              <a:rPr lang="de-DE" sz="2400" dirty="0" smtClean="0">
                <a:hlinkClick r:id="rId4"/>
              </a:rPr>
              <a:t>/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630402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Who </a:t>
            </a:r>
            <a:r>
              <a:rPr lang="de-DE" sz="3200" b="1" dirty="0" err="1" smtClean="0"/>
              <a:t>we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are</a:t>
            </a:r>
            <a:endParaRPr lang="de-DE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363" y="4437112"/>
            <a:ext cx="8336789" cy="116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Andrea </a:t>
            </a:r>
            <a:r>
              <a:rPr lang="de-DE" sz="2000" dirty="0" smtClean="0"/>
              <a:t>Scharnhorst     Peter </a:t>
            </a:r>
            <a:r>
              <a:rPr lang="de-DE" sz="2000" dirty="0"/>
              <a:t>Mutschke </a:t>
            </a:r>
            <a:r>
              <a:rPr lang="de-DE" sz="2000" dirty="0" smtClean="0"/>
              <a:t>	 Ingo Frommholz	</a:t>
            </a:r>
            <a:r>
              <a:rPr lang="de-DE" sz="2000" dirty="0"/>
              <a:t>	</a:t>
            </a:r>
            <a:r>
              <a:rPr lang="de-DE" sz="2000" dirty="0" smtClean="0"/>
              <a:t>    							     Philipp </a:t>
            </a:r>
            <a:r>
              <a:rPr lang="de-DE" sz="2000" dirty="0"/>
              <a:t>Mayr </a:t>
            </a:r>
            <a:endParaRPr lang="de-DE" sz="2000" dirty="0" smtClean="0"/>
          </a:p>
          <a:p>
            <a:pPr marL="0" indent="0" algn="ctr">
              <a:buNone/>
            </a:pPr>
            <a:r>
              <a:rPr lang="de-DE" sz="2000" dirty="0"/>
              <a:t>		</a:t>
            </a:r>
            <a:r>
              <a:rPr lang="de-DE" sz="2000" dirty="0" smtClean="0"/>
              <a:t>		 				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6" name="Picture 2" descr="http://www.ib.hu-berlin.de/%7Emayr/philipp-mayr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64" y="2250579"/>
            <a:ext cx="1351292" cy="20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ans.knaw.nl/sites/default/files/image/medewerkers/Medewerkers_2011/Andrea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0" y="2243074"/>
            <a:ext cx="1412466" cy="20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utschke, Peter, M.A., Kommissarischer Leiter der Abteilung Wissenstechnologien für Sozialwissenschaften 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50579"/>
            <a:ext cx="1512168" cy="20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23230" y="5373216"/>
            <a:ext cx="8253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Successful</a:t>
            </a:r>
            <a:r>
              <a:rPr lang="de-DE" dirty="0" smtClean="0"/>
              <a:t> </a:t>
            </a:r>
            <a:r>
              <a:rPr lang="de-DE" dirty="0" err="1"/>
              <a:t>workshop</a:t>
            </a:r>
            <a:r>
              <a:rPr lang="de-DE" dirty="0"/>
              <a:t> at ISSI 2013 „</a:t>
            </a:r>
            <a:r>
              <a:rPr lang="de-DE" dirty="0" err="1"/>
              <a:t>Combining</a:t>
            </a:r>
            <a:r>
              <a:rPr lang="de-DE" dirty="0"/>
              <a:t> Bibliometrics </a:t>
            </a:r>
            <a:r>
              <a:rPr lang="de-DE" dirty="0" err="1"/>
              <a:t>and</a:t>
            </a:r>
            <a:r>
              <a:rPr lang="de-DE" dirty="0"/>
              <a:t> Information </a:t>
            </a:r>
            <a:r>
              <a:rPr lang="de-DE" dirty="0" err="1"/>
              <a:t>Retrieval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/>
              <a:t>ECIR 2014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1st BIR </a:t>
            </a:r>
            <a:r>
              <a:rPr lang="de-DE" dirty="0" err="1" smtClean="0"/>
              <a:t>workshop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interests include information retrieval, information seeking, science modeling, network analysis, information visualization, and digital libraries…</a:t>
            </a:r>
          </a:p>
        </p:txBody>
      </p:sp>
      <p:sp>
        <p:nvSpPr>
          <p:cNvPr id="5" name="AutoShape 2" descr="data:image/jpeg;base64,/9j/4AAQSkZJRgABAQAAAQABAAD/2wCEAAkGBxMTEhUUEhIUFBQUFBYUFRQVFBUVFRUUFRQWFhQUFRQYHSggGBolHBQUITEhJSkrLi4uFx8zODMsNygtLisBCgoKDg0OFxAQFSwcHBwsLSwsLCwsLCwsLCwrLCwsLCwsLCwsLCwsLC0sMysrLywsLCwsKywsLCwsKywsLCs3K//AABEIAMoAoAMBIgACEQEDEQH/xAAbAAABBQEBAAAAAAAAAAAAAAAEAQIDBQYHAP/EADoQAAEDAgUBBQYFAwMFAAAAAAEAAhEDIQQFEjFBUQZhcYGREyIyobHBQlJy0fAHFeEjYvEUM0Njsv/EABgBAAMBAQAAAAAAAAAAAAAAAAECAwAE/8QAIBEBAQACAwEBAAMBAAAAAAAAAAECEQMSMSFBE1FhBP/aAAwDAQACEQMRAD8A65KWUxKqpHSvSmpZWYjiqbGvkq3qmypnNuVPkp8IiYm1m2UzGqOqFM6EBFM2UMWTvaQEYBuIqQ1ZTEmXFXWY4oRGoT3kKkcRyfNLkfGGNajcNThRYctPIR9AdEsGpqLERoXmCyaaqeEMqpKVPlK0SUSxqzGlqje1SvK8IhEGmlelIlXQiWV6Ui8sxtY2VQ83KtMQbKsUs1MCNTKz+qlZZVuLeXuLW8b8qVqkm6ixeY29weZ28fBUGMzET7zg6+5fbyHCPxmDImZcPyjnoPBVLsmfUMljQe8TH7pbktjxgqmOuSNRBtAj68paOKcRs4ADYnqrLD9mHapt6K1wmQhm+6Xsp0Y+vj6kwCAI3gGfJQOzl3/jeWkeFyO5bHH5A18wYkLI5rkWgEN8fLomlJlhpeZF2kc+GVhBPw1OHdQehuFodK5Qx5BDYkA347v3W17KZ4X/AOnVPTQ48jgJ0bGqpMUjhAUkwELVfKJUVWuohWJRYpCFCwCVga1KkXl0InBeSJUGQYo2Ve1F4xyFhR5L9Ww8MqOgJKNINEc7k9TymYg7eP0umGspW6jo4pv6e9gXg0KI1UgepraE6oQlauvVnFBukbrbNIWvXgKpzKHN707GVrqszGsY6JZfo2fGQzONU8yfkbKLDYotLS0kG3+BfwRONAJI75HjOyDps3b1gtPXqO7cK8cldhwOK9pSY7q0eqkpslU3ZJ+rDjuJCv2PACaJUzQkpUoMp4em161lgaOUqYlldKJyVMlec5AQ1cXURYnOdJSuK56tAGZHSG/qA9QVAGSj8VSDm34IPoZVRisY1m72jzUsnRwinNXmhUhzcTZwPnKhxebwN4CR0davnvCCxD52WYrdo44JPcm4btOOdI8XN/dHWwtk/Vti6JAkqozCkS2el0YO0GqzmiPzDjvPcgsZnFL4WCpWP/qY5w83/CPVDrQucvxlcQ+5jk/ZRhsEOG82j5qPNqj2VJNIt1XDS4F0H9MgKfJMvdUBfVf7OmHbD4j1g8K29Tbn12y1HQ+xdTVQMfnP0CvqoWb7KZm0VvYtpCmxzfdjckDnxC02K3Wxy3PgcvHcMtUOHwoK9WQkxD4UDnWWSbZKkXl1oFUOIdZSqOuly8HH1AwQkLl7VZQ67rnqypxmcis17aBJ6ObTqO1eBEBo7z0XOse+pVqFoBOlslxkiYs0RyV1oyH6hsRD/L4T9VnDlsTpaACSZm570M/yxbh+7jmodiGiS3QBBmBMTGxK1OOyxwwwqlz3FpB0kiD1sB/IV2/LqcEOaHagQZuLo3MqA9kGDaAD4bJLkvjx/m3O3Ze54kSWn+XCKPZ1tQN1Et0iDpbv4ytDhXBvu2Mc7HzVnQLTuAl7X8NeKX1mMPkAbZpOm1je42PQbKx0kDTqkdNh5K5xDrQIHgqysyP580ltNMZGS7T4X3mO8R6KX2b6dOkQwOaYkGbmJ4/lkvaTE3Y2JMyrnBsB06vgbcmbyBDQB6p75CYSd6nyZoqVqbwNJabjawutRVfN1R5M10F+kNGzByRy4nvVuAmxmol/0Z9svn4DxQSU2I11JR1WwEznateleheBXVcpEJjaVR1E5zlC9yS5nmIeq5QptWpdQVcSoWqiKla0dbKqxGKa0HuUriTdUmaujUEuVX4dbS4XMGveQbBok954CbmmfsaOqzLXS1zeTv3fyyr8Vg3uAEmPW3SUsdPeS+Lep2mwxZAuT0BPoQpMDmL2tBJkcg7hZw5fEHYfbvTqlZzWwXt2tcI6D+TXrYnMpCjfipCz2U4susd+PDkIp+I0hwnvU9fWuWwOZCarSYgEfUKcYsHUQ2dJl3eAbgDwBVdjsQLRvM/MWV1RYNJIi4+aprxGX1vaIDrjbjw4T3EBUeFz6gGiarQ0C5JgWF/umYTthgar9DcQ3UTA1AtBPcSqXGz8cu4vS5QYt0NR9OmEFm5MWCWi1IKUQmakkKpDnlD1HJ73KF90BV1UXURpyVYupjlQMaJSWGlK6jZUPaHDe77Ru7Nx1HVaio4Qqp7CTtIWo43TndZr/aQw6fabGNu+EfSyyo0D2nv2MuDg0k/pKjz7Ln4eoHCSzVLPPdvlCOx2PcWDQBt845SeOrDKUEctgCWtDgTudZO8bICrkzXEF4nTYcfIKehiK7jcR5WUlRzgCXm8IbP8/pV4ao2k8tOwkhAuxcaifBA4isdRPN4ugcbi4EJpihlmkrYuXWKvcVm2hkA3IPesrgmEmTbm9l6tXL3W5t6dfUrpwwntc+XJfIsKNdzzBPuwQfNF4bB0m3bTbMRe/wBUFQbpH8ujGOtcW8E+WW05NOwZNXJw9EzP+m2T3gQi2t1m4WY/phijWw72Ef8AZcAD3PkgeRBW5ZRhctn1TYA5i8fhUBzh/wCUq6NEdFGcK3or6T2rGZg47hIc0jcKzOFb0QuJwTSNltDsE7OG9Uv9yb1QOIyYcFVeLy57RIJS7gtPTxQdsUWxq5ec8q0XwZ9FZUO23VDf+Dpvszyltei5hsSPdPRw2K5thMSaZLXtLXNMFruo6q2p9u29dlku0mZvr1S9wFMxDQOQPzOFi5NOHLknyDOWcdXVbOB19OizuOzMEm/X0i33QFKlqdpL3CfCQe/r5KHM8s0ficQepUrx9Lqrfy958VuJxfTvQ1Jpebog4ZFspNpjU/fgcieYVMcd+JW69Q4o6KcTd3gQQNwehQ+AZufRQYmsaj/228UewQIVLfyJQWx4G6kr1wGmJvbpug6Y6pa7tTg2e8/b7pRdF/o/j2tqV6J3e1j2+NPUHD0cPRdOMLhmTt0aX0zoe0y1w3nz38F0/IO0zK8MqRTq9Pwv/QTz/tKXKfoxpZXpTZXpVEoUqGsFLKje5A0BPYUPUoEoypVAVLje0NOmYLgksPEeKyFj9wqHNuz9FjZcNzAgbkq9Z2lpETqHqqPMu2NMGBf5rTW/rWVRFtJo0im1t/xNk+MoJ+Bdf32ub+Q/upc1z4VDLGgeX2QLMfqMab937Lux58L88QvFlPoDFnTcG7eJMt8DyFbVR7ak17TbmeCNwqvE4ilUkNc0uHkf+E/CNeykW7Bx1Ok2YOCI5IU+TjmeUPhncYFxuKbTENgu68AcjxVJWrk7knjySYuuHOJG3HlaVHTbJj1Ucr+Tw0/ujMBT59EeGoanZFMqJRLPkmYa5Luu3WOFBjn6WwPidYeHJU2FxE/ENJH4h8P+FmaTLHQB6K1fSB+0bg+KpcE6BeCDyLhWrKlo4P0RZ1/Uoa2LazcrmtL+oDou0yqXN+01WtYHSO7da5QJhXUsT2kot3ePVV9btdQj4wuQvquJuSfNRvkpexujd5l20BkMusbi8Yaji53PyQgplS+xKU8hhJ4JTQ1P9mUoprDpJToAqLEv0Ahoixlx3P6enio6mKLDDPi2JI28JUVOqw1ZqOcREgGXTtY9E2MTtNyjJi4te+QD8Ddie89G/VP7TZi52mmDDYkgWkfhn0VwMypaS4vaXQbNcNXgGm4/wsdiqxe8uPJ26dy6eTrhh1xvqWO8ruoQjsPTgd6hoUCrGlQ6rmULSpopjAN/NK1qHzCoQ3Ty63lz/O9Fg1Kn7Vxe7b8I7uFaMozbhRYWlARzBCzEp0Cy9Mwehu09xCs8JjGu3BBG7Y26EdyCFQDc3OwUDp1lwcRaDCLB2tupxSPRHNwhHCIpsjdTU2qNB5SRdG4ineyfhcJeUGCmi6PhUZD/AMpWvwlFsXCWrgmnYIttkCDFwloAmY/471s/7TTcIgKgoZRWq4ioxjQyhTOkvIMuMXDeq0n0LVDjBaBxsSqR7TIOxButdmvZ+tTdqI1MH4m3jxAuFmsSPesDf5pyAy4CeqfhsNqvCWnTM9SbBouSe+Ngrk0dIA5/koRg1OlCnATzTSgIsRoQdMa6hPDbDx5RGNqaWGNzZviVLgsPoaFmTsbCkJUYTMRUhFg2JqS5PqVreKCa+XIiqgzoOYYVzB8KoQ15Jsuo1cIx+8IKplNMcBa4DMnOaWEdquFYvw5AtC3H9npkWiVV4jLS3mQl62G7Ss7RxGmJVgc4pNbvdMxWHZsqbG5aZsCUuzaXuWZkx5laGhiWEdVhMHhjqgWWnwGEcNzKHYeq4Y0brkOf6Klaq9jdLHOhoFgWjd0cTvC2fazOzSaaLCNThDiL6QePFYMute9lSJ1Lg8E1g1ReLJWGXn/bbzO/870Cc74cwiOhU7czY7mJ6iPnsiURykY2XdzbeZS0nA3kX6JDFNskk/VxPARZEWaqkn4af/2f2H1RTimBulnfue8m5ST6lZjwVX4+txyjKj4E9FTvMmUKwjBsU2ITKIS4grM7o4BpuR6p7mtNyQqPM3Gdyh61QxufUo7DS2xOaUqZjWAqbH5jqNnWWczJx1ealoqeWSuOMHOxIBv8k04sus1pUlIK3y5g6D0UrVIBwuVv32Kkz3MjhacBw9q4e7zpH5j9lrKTRAsuL/1Cru/6mp7zviPJ42TYTdLldQJXcS4lziSTJJ56qNtZo3g9wv8AIKia4kXJKtcALKyKCthC55dEA8Jf+mVmVEVmBDDI3L8L70uM6RaTIBPKe1EU9j5fdZiYl3Ch1J1XdDu3KLG4p824QgU1dQoMLoJuIKfh1FX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data:image/jpeg;base64,/9j/4AAQSkZJRgABAQAAAQABAAD/2wCEAAkGBxMTEhUUEhIUFBQUFBYUFRQVFBUVFRUUFRQWFhQUFRQYHSggGBolHBQUITEhJSkrLi4uFx8zODMsNygtLisBCgoKDg0OFxAQFSwcHBwsLSwsLCwsLCwsLCwrLCwsLCwsLCwsLCwsLC0sMysrLywsLCwsKywsLCwsKywsLCs3K//AABEIAMoAoAMBIgACEQEDEQH/xAAbAAABBQEBAAAAAAAAAAAAAAAEAQIDBQYHAP/EADoQAAEDAgUBBQYFAwMFAAAAAAEAAhEDIQQFEjFBUQZhcYGREyIyobHBQlJy0fAHFeEjYvEUM0Njsv/EABgBAAMBAQAAAAAAAAAAAAAAAAECAwAE/8QAIBEBAQACAwEBAAMBAAAAAAAAAAECEQMSMSFBE1FhBP/aAAwDAQACEQMRAD8A65KWUxKqpHSvSmpZWYjiqbGvkq3qmypnNuVPkp8IiYm1m2UzGqOqFM6EBFM2UMWTvaQEYBuIqQ1ZTEmXFXWY4oRGoT3kKkcRyfNLkfGGNajcNThRYctPIR9AdEsGpqLERoXmCyaaqeEMqpKVPlK0SUSxqzGlqje1SvK8IhEGmlelIlXQiWV6Ui8sxtY2VQ83KtMQbKsUs1MCNTKz+qlZZVuLeXuLW8b8qVqkm6ixeY29weZ28fBUGMzET7zg6+5fbyHCPxmDImZcPyjnoPBVLsmfUMljQe8TH7pbktjxgqmOuSNRBtAj68paOKcRs4ADYnqrLD9mHapt6K1wmQhm+6Xsp0Y+vj6kwCAI3gGfJQOzl3/jeWkeFyO5bHH5A18wYkLI5rkWgEN8fLomlJlhpeZF2kc+GVhBPw1OHdQehuFodK5Qx5BDYkA347v3W17KZ4X/AOnVPTQ48jgJ0bGqpMUjhAUkwELVfKJUVWuohWJRYpCFCwCVga1KkXl0InBeSJUGQYo2Ve1F4xyFhR5L9Ww8MqOgJKNINEc7k9TymYg7eP0umGspW6jo4pv6e9gXg0KI1UgepraE6oQlauvVnFBukbrbNIWvXgKpzKHN707GVrqszGsY6JZfo2fGQzONU8yfkbKLDYotLS0kG3+BfwRONAJI75HjOyDps3b1gtPXqO7cK8cldhwOK9pSY7q0eqkpslU3ZJ+rDjuJCv2PACaJUzQkpUoMp4em161lgaOUqYlldKJyVMlec5AQ1cXURYnOdJSuK56tAGZHSG/qA9QVAGSj8VSDm34IPoZVRisY1m72jzUsnRwinNXmhUhzcTZwPnKhxebwN4CR0davnvCCxD52WYrdo44JPcm4btOOdI8XN/dHWwtk/Vti6JAkqozCkS2el0YO0GqzmiPzDjvPcgsZnFL4WCpWP/qY5w83/CPVDrQucvxlcQ+5jk/ZRhsEOG82j5qPNqj2VJNIt1XDS4F0H9MgKfJMvdUBfVf7OmHbD4j1g8K29Tbn12y1HQ+xdTVQMfnP0CvqoWb7KZm0VvYtpCmxzfdjckDnxC02K3Wxy3PgcvHcMtUOHwoK9WQkxD4UDnWWSbZKkXl1oFUOIdZSqOuly8HH1AwQkLl7VZQ67rnqypxmcis17aBJ6ObTqO1eBEBo7z0XOse+pVqFoBOlslxkiYs0RyV1oyH6hsRD/L4T9VnDlsTpaACSZm570M/yxbh+7jmodiGiS3QBBmBMTGxK1OOyxwwwqlz3FpB0kiD1sB/IV2/LqcEOaHagQZuLo3MqA9kGDaAD4bJLkvjx/m3O3Ze54kSWn+XCKPZ1tQN1Et0iDpbv4ytDhXBvu2Mc7HzVnQLTuAl7X8NeKX1mMPkAbZpOm1je42PQbKx0kDTqkdNh5K5xDrQIHgqysyP580ltNMZGS7T4X3mO8R6KX2b6dOkQwOaYkGbmJ4/lkvaTE3Y2JMyrnBsB06vgbcmbyBDQB6p75CYSd6nyZoqVqbwNJabjawutRVfN1R5M10F+kNGzByRy4nvVuAmxmol/0Z9svn4DxQSU2I11JR1WwEznateleheBXVcpEJjaVR1E5zlC9yS5nmIeq5QptWpdQVcSoWqiKla0dbKqxGKa0HuUriTdUmaujUEuVX4dbS4XMGveQbBok954CbmmfsaOqzLXS1zeTv3fyyr8Vg3uAEmPW3SUsdPeS+Lep2mwxZAuT0BPoQpMDmL2tBJkcg7hZw5fEHYfbvTqlZzWwXt2tcI6D+TXrYnMpCjfipCz2U4susd+PDkIp+I0hwnvU9fWuWwOZCarSYgEfUKcYsHUQ2dJl3eAbgDwBVdjsQLRvM/MWV1RYNJIi4+aprxGX1vaIDrjbjw4T3EBUeFz6gGiarQ0C5JgWF/umYTthgar9DcQ3UTA1AtBPcSqXGz8cu4vS5QYt0NR9OmEFm5MWCWi1IKUQmakkKpDnlD1HJ73KF90BV1UXURpyVYupjlQMaJSWGlK6jZUPaHDe77Ru7Nx1HVaio4Qqp7CTtIWo43TndZr/aQw6fabGNu+EfSyyo0D2nv2MuDg0k/pKjz7Ln4eoHCSzVLPPdvlCOx2PcWDQBt845SeOrDKUEctgCWtDgTudZO8bICrkzXEF4nTYcfIKehiK7jcR5WUlRzgCXm8IbP8/pV4ao2k8tOwkhAuxcaifBA4isdRPN4ugcbi4EJpihlmkrYuXWKvcVm2hkA3IPesrgmEmTbm9l6tXL3W5t6dfUrpwwntc+XJfIsKNdzzBPuwQfNF4bB0m3bTbMRe/wBUFQbpH8ujGOtcW8E+WW05NOwZNXJw9EzP+m2T3gQi2t1m4WY/phijWw72Ef8AZcAD3PkgeRBW5ZRhctn1TYA5i8fhUBzh/wCUq6NEdFGcK3or6T2rGZg47hIc0jcKzOFb0QuJwTSNltDsE7OG9Uv9yb1QOIyYcFVeLy57RIJS7gtPTxQdsUWxq5ec8q0XwZ9FZUO23VDf+Dpvszyltei5hsSPdPRw2K5thMSaZLXtLXNMFruo6q2p9u29dlku0mZvr1S9wFMxDQOQPzOFi5NOHLknyDOWcdXVbOB19OizuOzMEm/X0i33QFKlqdpL3CfCQe/r5KHM8s0ficQepUrx9Lqrfy958VuJxfTvQ1Jpebog4ZFspNpjU/fgcieYVMcd+JW69Q4o6KcTd3gQQNwehQ+AZufRQYmsaj/228UewQIVLfyJQWx4G6kr1wGmJvbpug6Y6pa7tTg2e8/b7pRdF/o/j2tqV6J3e1j2+NPUHD0cPRdOMLhmTt0aX0zoe0y1w3nz38F0/IO0zK8MqRTq9Pwv/QTz/tKXKfoxpZXpTZXpVEoUqGsFLKje5A0BPYUPUoEoypVAVLje0NOmYLgksPEeKyFj9wqHNuz9FjZcNzAgbkq9Z2lpETqHqqPMu2NMGBf5rTW/rWVRFtJo0im1t/xNk+MoJ+Bdf32ub+Q/upc1z4VDLGgeX2QLMfqMab937Lux58L88QvFlPoDFnTcG7eJMt8DyFbVR7ak17TbmeCNwqvE4ilUkNc0uHkf+E/CNeykW7Bx1Ok2YOCI5IU+TjmeUPhncYFxuKbTENgu68AcjxVJWrk7knjySYuuHOJG3HlaVHTbJj1Ucr+Tw0/ujMBT59EeGoanZFMqJRLPkmYa5Luu3WOFBjn6WwPidYeHJU2FxE/ENJH4h8P+FmaTLHQB6K1fSB+0bg+KpcE6BeCDyLhWrKlo4P0RZ1/Uoa2LazcrmtL+oDou0yqXN+01WtYHSO7da5QJhXUsT2kot3ePVV9btdQj4wuQvquJuSfNRvkpexujd5l20BkMusbi8Yaji53PyQgplS+xKU8hhJ4JTQ1P9mUoprDpJToAqLEv0Ahoixlx3P6enio6mKLDDPi2JI28JUVOqw1ZqOcREgGXTtY9E2MTtNyjJi4te+QD8Ddie89G/VP7TZi52mmDDYkgWkfhn0VwMypaS4vaXQbNcNXgGm4/wsdiqxe8uPJ26dy6eTrhh1xvqWO8ruoQjsPTgd6hoUCrGlQ6rmULSpopjAN/NK1qHzCoQ3Ty63lz/O9Fg1Kn7Vxe7b8I7uFaMozbhRYWlARzBCzEp0Cy9Mwehu09xCs8JjGu3BBG7Y26EdyCFQDc3OwUDp1lwcRaDCLB2tupxSPRHNwhHCIpsjdTU2qNB5SRdG4ineyfhcJeUGCmi6PhUZD/AMpWvwlFsXCWrgmnYIttkCDFwloAmY/471s/7TTcIgKgoZRWq4ioxjQyhTOkvIMuMXDeq0n0LVDjBaBxsSqR7TIOxButdmvZ+tTdqI1MH4m3jxAuFmsSPesDf5pyAy4CeqfhsNqvCWnTM9SbBouSe+Ngrk0dIA5/koRg1OlCnATzTSgIsRoQdMa6hPDbDx5RGNqaWGNzZviVLgsPoaFmTsbCkJUYTMRUhFg2JqS5PqVreKCa+XIiqgzoOYYVzB8KoQ15Jsuo1cIx+8IKplNMcBa4DMnOaWEdquFYvw5AtC3H9npkWiVV4jLS3mQl62G7Ss7RxGmJVgc4pNbvdMxWHZsqbG5aZsCUuzaXuWZkx5laGhiWEdVhMHhjqgWWnwGEcNzKHYeq4Y0brkOf6Klaq9jdLHOhoFgWjd0cTvC2fazOzSaaLCNThDiL6QePFYMute9lSJ1Lg8E1g1ReLJWGXn/bbzO/870Cc74cwiOhU7czY7mJ6iPnsiURykY2XdzbeZS0nA3kX6JDFNskk/VxPARZEWaqkn4af/2f2H1RTimBulnfue8m5ST6lZjwVX4+txyjKj4E9FTvMmUKwjBsU2ITKIS4grM7o4BpuR6p7mtNyQqPM3Gdyh61QxufUo7DS2xOaUqZjWAqbH5jqNnWWczJx1ealoqeWSuOMHOxIBv8k04sus1pUlIK3y5g6D0UrVIBwuVv32Kkz3MjhacBw9q4e7zpH5j9lrKTRAsuL/1Cru/6mp7zviPJ42TYTdLldQJXcS4lziSTJJ56qNtZo3g9wv8AIKia4kXJKtcALKyKCthC55dEA8Jf+mVmVEVmBDDI3L8L70uM6RaTIBPKe1EU9j5fdZiYl3Ch1J1XdDu3KLG4p824QgU1dQoMLoJuIKfh1FXQ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data:image/jpeg;base64,/9j/4AAQSkZJRgABAQAAAQABAAD/2wCEAAkGBxMTEhUUEhIUFBQUFBYUFRQVFBUVFRUUFRQWFhQUFRQYHSggGBolHBQUITEhJSkrLi4uFx8zODMsNygtLisBCgoKDg0OFxAQFSwcHBwsLSwsLCwsLCwsLCwrLCwsLCwsLCwsLCwsLC0sMysrLywsLCwsKywsLCwsKywsLCs3K//AABEIAMoAoAMBIgACEQEDEQH/xAAbAAABBQEBAAAAAAAAAAAAAAAEAQIDBQYHAP/EADoQAAEDAgUBBQYFAwMFAAAAAAEAAhEDIQQFEjFBUQZhcYGREyIyobHBQlJy0fAHFeEjYvEUM0Njsv/EABgBAAMBAQAAAAAAAAAAAAAAAAECAwAE/8QAIBEBAQACAwEBAAMBAAAAAAAAAAECEQMSMSFBE1FhBP/aAAwDAQACEQMRAD8A65KWUxKqpHSvSmpZWYjiqbGvkq3qmypnNuVPkp8IiYm1m2UzGqOqFM6EBFM2UMWTvaQEYBuIqQ1ZTEmXFXWY4oRGoT3kKkcRyfNLkfGGNajcNThRYctPIR9AdEsGpqLERoXmCyaaqeEMqpKVPlK0SUSxqzGlqje1SvK8IhEGmlelIlXQiWV6Ui8sxtY2VQ83KtMQbKsUs1MCNTKz+qlZZVuLeXuLW8b8qVqkm6ixeY29weZ28fBUGMzET7zg6+5fbyHCPxmDImZcPyjnoPBVLsmfUMljQe8TH7pbktjxgqmOuSNRBtAj68paOKcRs4ADYnqrLD9mHapt6K1wmQhm+6Xsp0Y+vj6kwCAI3gGfJQOzl3/jeWkeFyO5bHH5A18wYkLI5rkWgEN8fLomlJlhpeZF2kc+GVhBPw1OHdQehuFodK5Qx5BDYkA347v3W17KZ4X/AOnVPTQ48jgJ0bGqpMUjhAUkwELVfKJUVWuohWJRYpCFCwCVga1KkXl0InBeSJUGQYo2Ve1F4xyFhR5L9Ww8MqOgJKNINEc7k9TymYg7eP0umGspW6jo4pv6e9gXg0KI1UgepraE6oQlauvVnFBukbrbNIWvXgKpzKHN707GVrqszGsY6JZfo2fGQzONU8yfkbKLDYotLS0kG3+BfwRONAJI75HjOyDps3b1gtPXqO7cK8cldhwOK9pSY7q0eqkpslU3ZJ+rDjuJCv2PACaJUzQkpUoMp4em161lgaOUqYlldKJyVMlec5AQ1cXURYnOdJSuK56tAGZHSG/qA9QVAGSj8VSDm34IPoZVRisY1m72jzUsnRwinNXmhUhzcTZwPnKhxebwN4CR0davnvCCxD52WYrdo44JPcm4btOOdI8XN/dHWwtk/Vti6JAkqozCkS2el0YO0GqzmiPzDjvPcgsZnFL4WCpWP/qY5w83/CPVDrQucvxlcQ+5jk/ZRhsEOG82j5qPNqj2VJNIt1XDS4F0H9MgKfJMvdUBfVf7OmHbD4j1g8K29Tbn12y1HQ+xdTVQMfnP0CvqoWb7KZm0VvYtpCmxzfdjckDnxC02K3Wxy3PgcvHcMtUOHwoK9WQkxD4UDnWWSbZKkXl1oFUOIdZSqOuly8HH1AwQkLl7VZQ67rnqypxmcis17aBJ6ObTqO1eBEBo7z0XOse+pVqFoBOlslxkiYs0RyV1oyH6hsRD/L4T9VnDlsTpaACSZm570M/yxbh+7jmodiGiS3QBBmBMTGxK1OOyxwwwqlz3FpB0kiD1sB/IV2/LqcEOaHagQZuLo3MqA9kGDaAD4bJLkvjx/m3O3Ze54kSWn+XCKPZ1tQN1Et0iDpbv4ytDhXBvu2Mc7HzVnQLTuAl7X8NeKX1mMPkAbZpOm1je42PQbKx0kDTqkdNh5K5xDrQIHgqysyP580ltNMZGS7T4X3mO8R6KX2b6dOkQwOaYkGbmJ4/lkvaTE3Y2JMyrnBsB06vgbcmbyBDQB6p75CYSd6nyZoqVqbwNJabjawutRVfN1R5M10F+kNGzByRy4nvVuAmxmol/0Z9svn4DxQSU2I11JR1WwEznateleheBXVcpEJjaVR1E5zlC9yS5nmIeq5QptWpdQVcSoWqiKla0dbKqxGKa0HuUriTdUmaujUEuVX4dbS4XMGveQbBok954CbmmfsaOqzLXS1zeTv3fyyr8Vg3uAEmPW3SUsdPeS+Lep2mwxZAuT0BPoQpMDmL2tBJkcg7hZw5fEHYfbvTqlZzWwXt2tcI6D+TXrYnMpCjfipCz2U4susd+PDkIp+I0hwnvU9fWuWwOZCarSYgEfUKcYsHUQ2dJl3eAbgDwBVdjsQLRvM/MWV1RYNJIi4+aprxGX1vaIDrjbjw4T3EBUeFz6gGiarQ0C5JgWF/umYTthgar9DcQ3UTA1AtBPcSqXGz8cu4vS5QYt0NR9OmEFm5MWCWi1IKUQmakkKpDnlD1HJ73KF90BV1UXURpyVYupjlQMaJSWGlK6jZUPaHDe77Ru7Nx1HVaio4Qqp7CTtIWo43TndZr/aQw6fabGNu+EfSyyo0D2nv2MuDg0k/pKjz7Ln4eoHCSzVLPPdvlCOx2PcWDQBt845SeOrDKUEctgCWtDgTudZO8bICrkzXEF4nTYcfIKehiK7jcR5WUlRzgCXm8IbP8/pV4ao2k8tOwkhAuxcaifBA4isdRPN4ugcbi4EJpihlmkrYuXWKvcVm2hkA3IPesrgmEmTbm9l6tXL3W5t6dfUrpwwntc+XJfIsKNdzzBPuwQfNF4bB0m3bTbMRe/wBUFQbpH8ujGOtcW8E+WW05NOwZNXJw9EzP+m2T3gQi2t1m4WY/phijWw72Ef8AZcAD3PkgeRBW5ZRhctn1TYA5i8fhUBzh/wCUq6NEdFGcK3or6T2rGZg47hIc0jcKzOFb0QuJwTSNltDsE7OG9Uv9yb1QOIyYcFVeLy57RIJS7gtPTxQdsUWxq5ec8q0XwZ9FZUO23VDf+Dpvszyltei5hsSPdPRw2K5thMSaZLXtLXNMFruo6q2p9u29dlku0mZvr1S9wFMxDQOQPzOFi5NOHLknyDOWcdXVbOB19OizuOzMEm/X0i33QFKlqdpL3CfCQe/r5KHM8s0ficQepUrx9Lqrfy958VuJxfTvQ1Jpebog4ZFspNpjU/fgcieYVMcd+JW69Q4o6KcTd3gQQNwehQ+AZufRQYmsaj/228UewQIVLfyJQWx4G6kr1wGmJvbpug6Y6pa7tTg2e8/b7pRdF/o/j2tqV6J3e1j2+NPUHD0cPRdOMLhmTt0aX0zoe0y1w3nz38F0/IO0zK8MqRTq9Pwv/QTz/tKXKfoxpZXpTZXpVEoUqGsFLKje5A0BPYUPUoEoypVAVLje0NOmYLgksPEeKyFj9wqHNuz9FjZcNzAgbkq9Z2lpETqHqqPMu2NMGBf5rTW/rWVRFtJo0im1t/xNk+MoJ+Bdf32ub+Q/upc1z4VDLGgeX2QLMfqMab937Lux58L88QvFlPoDFnTcG7eJMt8DyFbVR7ak17TbmeCNwqvE4ilUkNc0uHkf+E/CNeykW7Bx1Ok2YOCI5IU+TjmeUPhncYFxuKbTENgu68AcjxVJWrk7knjySYuuHOJG3HlaVHTbJj1Ucr+Tw0/ujMBT59EeGoanZFMqJRLPkmYa5Luu3WOFBjn6WwPidYeHJU2FxE/ENJH4h8P+FmaTLHQB6K1fSB+0bg+KpcE6BeCDyLhWrKlo4P0RZ1/Uoa2LazcrmtL+oDou0yqXN+01WtYHSO7da5QJhXUsT2kot3ePVV9btdQj4wuQvquJuSfNRvkpexujd5l20BkMusbi8Yaji53PyQgplS+xKU8hhJ4JTQ1P9mUoprDpJToAqLEv0Ahoixlx3P6enio6mKLDDPi2JI28JUVOqw1ZqOcREgGXTtY9E2MTtNyjJi4te+QD8Ddie89G/VP7TZi52mmDDYkgWkfhn0VwMypaS4vaXQbNcNXgGm4/wsdiqxe8uPJ26dy6eTrhh1xvqWO8ruoQjsPTgd6hoUCrGlQ6rmULSpopjAN/NK1qHzCoQ3Ty63lz/O9Fg1Kn7Vxe7b8I7uFaMozbhRYWlARzBCzEp0Cy9Mwehu09xCs8JjGu3BBG7Y26EdyCFQDc3OwUDp1lwcRaDCLB2tupxSPRHNwhHCIpsjdTU2qNB5SRdG4ineyfhcJeUGCmi6PhUZD/AMpWvwlFsXCWrgmnYIttkCDFwloAmY/471s/7TTcIgKgoZRWq4ioxjQyhTOkvIMuMXDeq0n0LVDjBaBxsSqR7TIOxButdmvZ+tTdqI1MH4m3jxAuFmsSPesDf5pyAy4CeqfhsNqvCWnTM9SbBouSe+Ngrk0dIA5/koRg1OlCnATzTSgIsRoQdMa6hPDbDx5RGNqaWGNzZviVLgsPoaFmTsbCkJUYTMRUhFg2JqS5PqVreKCa+XIiqgzoOYYVzB8KoQ15Jsuo1cIx+8IKplNMcBa4DMnOaWEdquFYvw5AtC3H9npkWiVV4jLS3mQl62G7Ss7RxGmJVgc4pNbvdMxWHZsqbG5aZsCUuzaXuWZkx5laGhiWEdVhMHhjqgWWnwGEcNzKHYeq4Y0brkOf6Klaq9jdLHOhoFgWjd0cTvC2fazOzSaaLCNThDiL6QePFYMute9lSJ1Lg8E1g1ReLJWGXn/bbzO/870Cc74cwiOhU7czY7mJ6iPnsiURykY2XdzbeZS0nA3kX6JDFNskk/VxPARZEWaqkn4af/2f2H1RTimBulnfue8m5ST6lZjwVX4+txyjKj4E9FTvMmUKwjBsU2ITKIS4grM7o4BpuR6p7mtNyQqPM3Gdyh61QxufUo7DS2xOaUqZjWAqbH5jqNnWWczJx1ealoqeWSuOMHOxIBv8k04sus1pUlIK3y5g6D0UrVIBwuVv32Kkz3MjhacBw9q4e7zpH5j9lrKTRAsuL/1Cru/6mp7zviPJ42TYTdLldQJXcS4lziSTJJ56qNtZo3g9wv8AIKia4kXJKtcALKyKCthC55dEA8Jf+mVmVEVmBDDI3L8L70uM6RaTIBPKe1EU9j5fdZiYl3Ch1J1XdDu3KLG4p824QgU1dQoMLoJuIKfh1FXQ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Picture 2" descr="Ingo Frommhol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71" y="2250579"/>
            <a:ext cx="1511437" cy="20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Special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/>
              <a:t>on „</a:t>
            </a:r>
            <a:r>
              <a:rPr lang="de-DE" b="1" dirty="0" err="1"/>
              <a:t>Combining</a:t>
            </a:r>
            <a:r>
              <a:rPr lang="de-DE" b="1" dirty="0"/>
              <a:t> bibliometrics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information</a:t>
            </a:r>
            <a:r>
              <a:rPr lang="de-DE" b="1" dirty="0"/>
              <a:t> </a:t>
            </a:r>
            <a:r>
              <a:rPr lang="de-DE" b="1" dirty="0" err="1" smtClean="0"/>
              <a:t>retrieval</a:t>
            </a:r>
            <a:r>
              <a:rPr lang="de-DE" dirty="0" smtClean="0"/>
              <a:t>“ </a:t>
            </a:r>
            <a:r>
              <a:rPr lang="de-DE" dirty="0" err="1" smtClean="0"/>
              <a:t>appeared</a:t>
            </a:r>
            <a:endParaRPr lang="de-DE" dirty="0" smtClean="0"/>
          </a:p>
          <a:p>
            <a:r>
              <a:rPr lang="en-US" dirty="0" smtClean="0"/>
              <a:t>Editorial + 8 papers</a:t>
            </a:r>
          </a:p>
          <a:p>
            <a:r>
              <a:rPr lang="en-US" dirty="0" smtClean="0"/>
              <a:t>Volume </a:t>
            </a:r>
            <a:r>
              <a:rPr lang="en-US" dirty="0"/>
              <a:t>102, Issue 3, March </a:t>
            </a:r>
            <a:r>
              <a:rPr lang="en-US" dirty="0" smtClean="0"/>
              <a:t>2015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de-DE" sz="2800" dirty="0">
                <a:hlinkClick r:id="rId2"/>
              </a:rPr>
              <a:t>http://</a:t>
            </a:r>
            <a:r>
              <a:rPr lang="de-DE" sz="2800" dirty="0" smtClean="0">
                <a:hlinkClick r:id="rId2"/>
              </a:rPr>
              <a:t>link.springer.com/journal/11192/102/3/page/2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84984"/>
            <a:ext cx="1257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57200" y="1214422"/>
            <a:ext cx="8229600" cy="63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/>
              <a:t>News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6998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Autofit/>
          </a:bodyPr>
          <a:lstStyle/>
          <a:p>
            <a:r>
              <a:rPr lang="de-DE" sz="3200" b="1" dirty="0" err="1"/>
              <a:t>Why</a:t>
            </a:r>
            <a:r>
              <a:rPr lang="de-DE" sz="3200" b="1" dirty="0"/>
              <a:t> </a:t>
            </a:r>
            <a:r>
              <a:rPr lang="de-DE" sz="3200" b="1" dirty="0" err="1"/>
              <a:t>is</a:t>
            </a:r>
            <a:r>
              <a:rPr lang="de-DE" sz="3200" b="1" dirty="0"/>
              <a:t> </a:t>
            </a:r>
            <a:r>
              <a:rPr lang="de-DE" sz="3200" b="1" dirty="0" err="1"/>
              <a:t>the</a:t>
            </a:r>
            <a:r>
              <a:rPr lang="de-DE" sz="3200" b="1" dirty="0"/>
              <a:t> workshop at </a:t>
            </a:r>
            <a:r>
              <a:rPr lang="de-DE" sz="3200" b="1" dirty="0" smtClean="0"/>
              <a:t>ECIR?</a:t>
            </a:r>
            <a:br>
              <a:rPr lang="de-DE" sz="3200" b="1" dirty="0" smtClean="0"/>
            </a:br>
            <a:r>
              <a:rPr lang="de-DE" sz="3200" b="1" dirty="0" smtClean="0"/>
              <a:t>Workshop </a:t>
            </a:r>
            <a:r>
              <a:rPr lang="de-DE" sz="3200" b="1" dirty="0" err="1" smtClean="0"/>
              <a:t>ideas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352928" cy="4464496"/>
          </a:xfrm>
        </p:spPr>
        <p:txBody>
          <a:bodyPr>
            <a:noAutofit/>
          </a:bodyPr>
          <a:lstStyle/>
          <a:p>
            <a:r>
              <a:rPr lang="en-US" sz="2200" dirty="0"/>
              <a:t>We aim to raise awareness of the </a:t>
            </a:r>
            <a:r>
              <a:rPr lang="en-US" sz="2200" b="1" dirty="0"/>
              <a:t>missing link </a:t>
            </a:r>
            <a:r>
              <a:rPr lang="en-US" sz="2200" dirty="0"/>
              <a:t>and to create a common ground for the </a:t>
            </a:r>
            <a:r>
              <a:rPr lang="en-US" sz="2200" b="1" dirty="0"/>
              <a:t>incorporation of </a:t>
            </a:r>
            <a:r>
              <a:rPr lang="en-US" sz="2200" b="1" dirty="0" err="1"/>
              <a:t>bibliometrics</a:t>
            </a:r>
            <a:r>
              <a:rPr lang="en-US" sz="2200" b="1" dirty="0"/>
              <a:t>/science modeling and retrieval in digital libraries</a:t>
            </a:r>
            <a:r>
              <a:rPr lang="en-US" sz="2200" dirty="0" smtClean="0"/>
              <a:t>.</a:t>
            </a:r>
            <a:r>
              <a:rPr lang="en-US" sz="2400" dirty="0" smtClean="0"/>
              <a:t>		</a:t>
            </a:r>
          </a:p>
          <a:p>
            <a:r>
              <a:rPr lang="en-US" sz="2400" dirty="0" smtClean="0"/>
              <a:t>After ISSI, moving to the core-IR community</a:t>
            </a:r>
            <a:endParaRPr lang="en-US" sz="2400" dirty="0"/>
          </a:p>
          <a:p>
            <a:r>
              <a:rPr lang="en-US" sz="2400" dirty="0" smtClean="0"/>
              <a:t>The goal </a:t>
            </a:r>
            <a:r>
              <a:rPr lang="en-US" sz="2400" dirty="0"/>
              <a:t>is to </a:t>
            </a:r>
            <a:endParaRPr lang="en-US" sz="2400" dirty="0" smtClean="0"/>
          </a:p>
          <a:p>
            <a:pPr lvl="1"/>
            <a:r>
              <a:rPr lang="en-US" sz="2400" dirty="0"/>
              <a:t>explore how statistical modelling of scholarship, such as </a:t>
            </a:r>
            <a:r>
              <a:rPr lang="en-US" sz="2400" dirty="0" err="1"/>
              <a:t>Bradfordizing</a:t>
            </a:r>
            <a:r>
              <a:rPr lang="en-US" sz="2400" dirty="0"/>
              <a:t> or network analysis of co-authorship network, can </a:t>
            </a:r>
            <a:r>
              <a:rPr lang="en-US" sz="2400" b="1" dirty="0"/>
              <a:t>improve retrieval </a:t>
            </a:r>
            <a:r>
              <a:rPr lang="en-US" sz="2400" b="1" dirty="0" smtClean="0"/>
              <a:t>services</a:t>
            </a:r>
            <a:endParaRPr lang="en-US" sz="2400" dirty="0"/>
          </a:p>
          <a:p>
            <a:pPr lvl="1"/>
            <a:r>
              <a:rPr lang="en-US" sz="2400" b="1" dirty="0" smtClean="0"/>
              <a:t>apply </a:t>
            </a:r>
            <a:r>
              <a:rPr lang="en-US" sz="2400" b="1" dirty="0"/>
              <a:t>insights from </a:t>
            </a:r>
            <a:r>
              <a:rPr lang="en-US" sz="2400" b="1" dirty="0" err="1"/>
              <a:t>bibliometrics</a:t>
            </a:r>
            <a:r>
              <a:rPr lang="en-US" sz="2400" b="1" dirty="0"/>
              <a:t>, </a:t>
            </a:r>
            <a:r>
              <a:rPr lang="en-US" sz="2400" b="1" dirty="0" err="1"/>
              <a:t>scientometrics</a:t>
            </a:r>
            <a:r>
              <a:rPr lang="en-US" sz="2400" b="1" dirty="0"/>
              <a:t>, and </a:t>
            </a:r>
            <a:r>
              <a:rPr lang="en-US" sz="2400" b="1" dirty="0" err="1"/>
              <a:t>informetrics</a:t>
            </a:r>
            <a:r>
              <a:rPr lang="en-US" sz="2400" b="1" dirty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practical </a:t>
            </a:r>
            <a:r>
              <a:rPr lang="en-US" sz="2400" dirty="0"/>
              <a:t>problems of </a:t>
            </a:r>
            <a:r>
              <a:rPr lang="en-US" sz="2400" dirty="0" smtClean="0"/>
              <a:t>retrieval </a:t>
            </a:r>
            <a:r>
              <a:rPr lang="en-US" sz="2400" dirty="0"/>
              <a:t>and </a:t>
            </a:r>
            <a:r>
              <a:rPr lang="en-US" sz="2400" dirty="0" smtClean="0"/>
              <a:t>browsing in Digital Libraries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Workshop </a:t>
            </a:r>
            <a:r>
              <a:rPr lang="de-DE" sz="3200" b="1" dirty="0"/>
              <a:t>A</a:t>
            </a:r>
            <a:r>
              <a:rPr lang="de-DE" sz="3200" b="1" dirty="0" smtClean="0"/>
              <a:t>genda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Keynote </a:t>
            </a:r>
            <a:r>
              <a:rPr lang="en-US" sz="2800" dirty="0"/>
              <a:t>by Guillaume </a:t>
            </a:r>
            <a:r>
              <a:rPr lang="en-US" sz="2800" dirty="0" err="1" smtClean="0"/>
              <a:t>Cabanac</a:t>
            </a:r>
            <a:endParaRPr lang="en-US" sz="2800" dirty="0" smtClean="0"/>
          </a:p>
          <a:p>
            <a:r>
              <a:rPr lang="en-US" sz="2800" dirty="0" smtClean="0"/>
              <a:t>Paper Session Block 1: </a:t>
            </a:r>
            <a:r>
              <a:rPr lang="en-US" sz="2800" u="sng" dirty="0" smtClean="0"/>
              <a:t>Citation Contexts</a:t>
            </a:r>
          </a:p>
          <a:p>
            <a:pPr lvl="1"/>
            <a:r>
              <a:rPr lang="en-US" sz="2400" dirty="0"/>
              <a:t>Anna </a:t>
            </a:r>
            <a:r>
              <a:rPr lang="en-US" sz="2400" dirty="0" err="1"/>
              <a:t>Dabrowska</a:t>
            </a:r>
            <a:r>
              <a:rPr lang="en-US" sz="2400" dirty="0"/>
              <a:t> and Birger Larsen: </a:t>
            </a:r>
            <a:r>
              <a:rPr lang="en-US" sz="2400" b="1" dirty="0"/>
              <a:t>Exploiting Citation Contexts for Physics </a:t>
            </a:r>
            <a:r>
              <a:rPr lang="en-US" sz="2400" b="1" dirty="0" smtClean="0"/>
              <a:t>Retrieval</a:t>
            </a:r>
          </a:p>
          <a:p>
            <a:pPr lvl="1"/>
            <a:r>
              <a:rPr lang="en-US" sz="2400" dirty="0"/>
              <a:t>Marc </a:t>
            </a:r>
            <a:r>
              <a:rPr lang="en-US" sz="2400" dirty="0" err="1"/>
              <a:t>Bertin</a:t>
            </a:r>
            <a:r>
              <a:rPr lang="en-US" sz="2400" dirty="0"/>
              <a:t> and Iana Atanassova: </a:t>
            </a:r>
            <a:r>
              <a:rPr lang="en-US" sz="2400" b="1" dirty="0"/>
              <a:t>Factorial Correspondence Analysis Applied to Citation </a:t>
            </a:r>
            <a:r>
              <a:rPr lang="en-US" sz="2400" b="1" dirty="0" smtClean="0"/>
              <a:t>Contexts</a:t>
            </a:r>
          </a:p>
          <a:p>
            <a:pPr lvl="1"/>
            <a:r>
              <a:rPr lang="en-US" sz="2400" dirty="0" smtClean="0"/>
              <a:t>Group discussion</a:t>
            </a:r>
            <a:endParaRPr lang="en-US" sz="2400" b="1" dirty="0" smtClean="0"/>
          </a:p>
          <a:p>
            <a:r>
              <a:rPr lang="en-US" sz="2400" dirty="0" smtClean="0"/>
              <a:t>Break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 rot="517284">
            <a:off x="5594916" y="2229599"/>
            <a:ext cx="22792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10 min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each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paper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44634" y="5289203"/>
            <a:ext cx="2779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 smtClean="0">
                <a:solidFill>
                  <a:srgbClr val="FF0000"/>
                </a:solidFill>
              </a:rPr>
              <a:t>0 min </a:t>
            </a:r>
            <a:r>
              <a:rPr lang="de-DE" dirty="0" err="1" smtClean="0">
                <a:solidFill>
                  <a:srgbClr val="FF0000"/>
                </a:solidFill>
              </a:rPr>
              <a:t>group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discussions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Workshop </a:t>
            </a:r>
            <a:r>
              <a:rPr lang="de-DE" sz="3200" b="1" dirty="0"/>
              <a:t>A</a:t>
            </a:r>
            <a:r>
              <a:rPr lang="de-DE" sz="3200" b="1" dirty="0" smtClean="0"/>
              <a:t>genda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r>
              <a:rPr lang="en-US" sz="2800" dirty="0" smtClean="0"/>
              <a:t>Paper Session Block 2: </a:t>
            </a:r>
            <a:r>
              <a:rPr lang="en-US" sz="2800" u="sng" dirty="0" smtClean="0"/>
              <a:t>Applications and Evaluation</a:t>
            </a:r>
          </a:p>
          <a:p>
            <a:pPr lvl="1"/>
            <a:r>
              <a:rPr lang="en-US" sz="2200" dirty="0"/>
              <a:t>Ian Wesley-Smith, Ralph </a:t>
            </a:r>
            <a:r>
              <a:rPr lang="en-US" sz="2200" dirty="0" err="1"/>
              <a:t>Dandrea</a:t>
            </a:r>
            <a:r>
              <a:rPr lang="en-US" sz="2200" dirty="0"/>
              <a:t> and </a:t>
            </a:r>
            <a:r>
              <a:rPr lang="en-US" sz="2200" dirty="0" err="1"/>
              <a:t>Jevin</a:t>
            </a:r>
            <a:r>
              <a:rPr lang="en-US" sz="2200" dirty="0"/>
              <a:t> West: </a:t>
            </a:r>
            <a:r>
              <a:rPr lang="en-US" sz="2200" b="1" dirty="0"/>
              <a:t>An Experimental Platform for Scholarly Article Recommendation</a:t>
            </a:r>
            <a:endParaRPr lang="en-US" sz="2200" b="1" dirty="0" smtClean="0"/>
          </a:p>
          <a:p>
            <a:pPr lvl="1"/>
            <a:r>
              <a:rPr lang="en-US" sz="2200" dirty="0"/>
              <a:t>Zeljko Carevic and Philipp Mayr: </a:t>
            </a:r>
            <a:r>
              <a:rPr lang="en-US" sz="2200" b="1" dirty="0"/>
              <a:t>Extending search facilities via bibliometric-enhanced </a:t>
            </a:r>
            <a:r>
              <a:rPr lang="en-US" sz="2200" b="1" dirty="0" smtClean="0"/>
              <a:t>stratagems</a:t>
            </a:r>
          </a:p>
          <a:p>
            <a:pPr lvl="1"/>
            <a:r>
              <a:rPr lang="en-US" sz="2200" dirty="0"/>
              <a:t>Muhammad Kamran </a:t>
            </a:r>
            <a:r>
              <a:rPr lang="en-US" sz="2200" dirty="0" err="1"/>
              <a:t>Abbasi</a:t>
            </a:r>
            <a:r>
              <a:rPr lang="en-US" sz="2200" dirty="0"/>
              <a:t> and Ingo </a:t>
            </a:r>
            <a:r>
              <a:rPr lang="en-US" sz="2200" dirty="0" err="1"/>
              <a:t>Frommholz</a:t>
            </a:r>
            <a:r>
              <a:rPr lang="en-US" sz="2200" dirty="0"/>
              <a:t>: </a:t>
            </a:r>
            <a:r>
              <a:rPr lang="en-US" sz="2200" b="1" dirty="0" err="1"/>
              <a:t>Polyrepresentative</a:t>
            </a:r>
            <a:r>
              <a:rPr lang="en-US" sz="2200" b="1" dirty="0"/>
              <a:t> Clustering: A Study of Simulated User Strategies and Representations</a:t>
            </a:r>
            <a:endParaRPr lang="en-US" sz="2200" b="1" dirty="0" smtClean="0"/>
          </a:p>
          <a:p>
            <a:pPr lvl="1"/>
            <a:r>
              <a:rPr lang="en-US" sz="2200" dirty="0" smtClean="0"/>
              <a:t>Group discussion</a:t>
            </a:r>
            <a:endParaRPr lang="en-US" sz="2200" b="1" dirty="0" smtClean="0"/>
          </a:p>
          <a:p>
            <a:r>
              <a:rPr lang="de-DE" sz="2400" dirty="0" smtClean="0"/>
              <a:t>Summary</a:t>
            </a:r>
          </a:p>
          <a:p>
            <a:r>
              <a:rPr lang="en-US" sz="2400" dirty="0"/>
              <a:t>Welcome Reception (Foyer) </a:t>
            </a:r>
            <a:r>
              <a:rPr lang="en-US" sz="2400" dirty="0" smtClean="0"/>
              <a:t>(starts at 5:30 </a:t>
            </a:r>
            <a:r>
              <a:rPr lang="en-US" sz="2400" dirty="0"/>
              <a:t>pm)</a:t>
            </a:r>
            <a:endParaRPr lang="en-US" sz="2400" dirty="0" smtClean="0"/>
          </a:p>
          <a:p>
            <a:pPr lvl="1"/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1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Group </a:t>
            </a:r>
            <a:r>
              <a:rPr lang="de-DE" dirty="0" err="1" smtClean="0"/>
              <a:t>discussions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Take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discussing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, </a:t>
            </a:r>
            <a:r>
              <a:rPr lang="de-DE" dirty="0" err="1" smtClean="0"/>
              <a:t>somebody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summarize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block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Group A </a:t>
            </a:r>
            <a:r>
              <a:rPr lang="de-DE" dirty="0"/>
              <a:t>- </a:t>
            </a:r>
            <a:r>
              <a:rPr lang="de-DE" dirty="0" err="1" smtClean="0"/>
              <a:t>Bibliometrics</a:t>
            </a:r>
            <a:r>
              <a:rPr lang="de-DE" dirty="0" smtClean="0"/>
              <a:t> ++</a:t>
            </a:r>
          </a:p>
          <a:p>
            <a:r>
              <a:rPr lang="de-DE" dirty="0" smtClean="0"/>
              <a:t>Group AB </a:t>
            </a:r>
            <a:r>
              <a:rPr lang="de-DE" dirty="0"/>
              <a:t>- </a:t>
            </a:r>
            <a:r>
              <a:rPr lang="de-DE" dirty="0" smtClean="0"/>
              <a:t>Bibliometrics +</a:t>
            </a:r>
          </a:p>
          <a:p>
            <a:r>
              <a:rPr lang="de-DE" dirty="0" smtClean="0"/>
              <a:t>Group B - </a:t>
            </a:r>
            <a:r>
              <a:rPr lang="de-DE" dirty="0" err="1" smtClean="0"/>
              <a:t>Bibliom</a:t>
            </a:r>
            <a:r>
              <a:rPr lang="de-DE" dirty="0" smtClean="0"/>
              <a:t>. + IR </a:t>
            </a:r>
          </a:p>
          <a:p>
            <a:r>
              <a:rPr lang="de-DE" dirty="0" smtClean="0"/>
              <a:t>Group BC – IR +</a:t>
            </a:r>
          </a:p>
          <a:p>
            <a:r>
              <a:rPr lang="de-DE" dirty="0" smtClean="0"/>
              <a:t>Group C – IR ++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9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</a:t>
            </a:r>
            <a:r>
              <a:rPr lang="de-DE" dirty="0" err="1"/>
              <a:t>discussions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20888"/>
            <a:ext cx="8507288" cy="42484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</a:t>
            </a:r>
            <a:r>
              <a:rPr lang="en-US" dirty="0"/>
              <a:t>are the clients for </a:t>
            </a:r>
            <a:r>
              <a:rPr lang="en-US" dirty="0" smtClean="0"/>
              <a:t>“</a:t>
            </a:r>
            <a:r>
              <a:rPr lang="en-US" dirty="0"/>
              <a:t>Bibliometrics-meets-IR</a:t>
            </a:r>
            <a:r>
              <a:rPr lang="en-US" dirty="0" smtClean="0"/>
              <a:t>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Could </a:t>
            </a:r>
            <a:r>
              <a:rPr lang="en-US" dirty="0"/>
              <a:t>“</a:t>
            </a:r>
            <a:r>
              <a:rPr lang="en-US" dirty="0" err="1"/>
              <a:t>Bibliometrics</a:t>
            </a:r>
            <a:r>
              <a:rPr lang="en-US" dirty="0"/>
              <a:t>-meets-IR” reach </a:t>
            </a:r>
            <a:r>
              <a:rPr lang="en-US" dirty="0" smtClean="0"/>
              <a:t>out </a:t>
            </a:r>
            <a:r>
              <a:rPr lang="en-US" dirty="0"/>
              <a:t>to information visualization? </a:t>
            </a:r>
            <a:r>
              <a:rPr lang="en-US" dirty="0" smtClean="0"/>
              <a:t>If </a:t>
            </a:r>
            <a:r>
              <a:rPr lang="en-US" dirty="0"/>
              <a:t>yes, how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do you see open research question? How can these be addressed?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stabilize the link between Bibliometrics and Information Retrieval</a:t>
            </a:r>
            <a:r>
              <a:rPr lang="en-US" dirty="0" smtClean="0"/>
              <a:t>? 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pPr marL="514350" indent="-514350" algn="ctr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8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share</a:t>
            </a:r>
            <a:r>
              <a:rPr lang="de-DE" dirty="0" smtClean="0"/>
              <a:t> all </a:t>
            </a:r>
            <a:r>
              <a:rPr lang="de-DE" dirty="0" err="1" smtClean="0"/>
              <a:t>resources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endParaRPr lang="de-DE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issue</a:t>
            </a:r>
            <a:r>
              <a:rPr lang="de-DE" dirty="0" smtClean="0"/>
              <a:t> in IJDL (Ingo Frommholz)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/>
              <a:t>like?</a:t>
            </a:r>
          </a:p>
          <a:p>
            <a:r>
              <a:rPr lang="de-DE" dirty="0" smtClean="0"/>
              <a:t>Follow-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? SIGIR? </a:t>
            </a:r>
            <a:r>
              <a:rPr lang="de-DE" dirty="0" err="1" smtClean="0"/>
              <a:t>Hackathon</a:t>
            </a:r>
            <a:r>
              <a:rPr lang="de-DE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Rotis SemiSans Pro"/>
        <a:ea typeface=""/>
        <a:cs typeface=""/>
      </a:majorFont>
      <a:minorFont>
        <a:latin typeface="Rotis Semi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c3906471eff8a0c11d583148b8fd5ea5">
  <xsd:schema xmlns:xsd="http://www.w3.org/2001/XMLSchema" xmlns:p="http://schemas.microsoft.com/office/2006/metadata/properties" targetNamespace="http://schemas.microsoft.com/office/2006/metadata/properties" ma:root="true" ma:fieldsID="85271c6f9fc6062c6ecdd2a74b471b5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F6130E-553D-4838-98BE-567900350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9D386-2FCB-4353-94CE-7C0896CF81B1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</Words>
  <Application>Microsoft Office PowerPoint</Application>
  <PresentationFormat>Bildschirmpräsentation (4:3)</PresentationFormat>
  <Paragraphs>96</Paragraphs>
  <Slides>10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Benutzerdefiniertes Design</vt:lpstr>
      <vt:lpstr>2nd Bibliometric-enhanced Information Retrieval (BIR) workshop</vt:lpstr>
      <vt:lpstr>Who we are</vt:lpstr>
      <vt:lpstr>PowerPoint-Präsentation</vt:lpstr>
      <vt:lpstr>Why is the workshop at ECIR? Workshop ideas</vt:lpstr>
      <vt:lpstr>Workshop Agenda</vt:lpstr>
      <vt:lpstr>Workshop Agenda</vt:lpstr>
      <vt:lpstr>Group discussions</vt:lpstr>
      <vt:lpstr>Group discussions</vt:lpstr>
      <vt:lpstr>Outlook</vt:lpstr>
      <vt:lpstr>Thank you</vt:lpstr>
    </vt:vector>
  </TitlesOfParts>
  <Company>IZ Sozialwissenschaften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Bibliometric-enhanced Information Retrieval (BIR): introduction</dc:title>
  <dc:creator>Heuser</dc:creator>
  <cp:lastModifiedBy>Mayr, Philipp</cp:lastModifiedBy>
  <cp:revision>306</cp:revision>
  <dcterms:created xsi:type="dcterms:W3CDTF">2010-10-05T08:23:13Z</dcterms:created>
  <dcterms:modified xsi:type="dcterms:W3CDTF">2015-04-01T14:18:52Z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</Properties>
</file>