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8" r:id="rId12"/>
    <p:sldId id="279" r:id="rId13"/>
    <p:sldId id="280" r:id="rId14"/>
    <p:sldId id="264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63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Raleway" panose="020B0604020202020204" charset="-52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668825-1026-424B-A643-6BAF50C8C90D}">
  <a:tblStyle styleId="{EE668825-1026-424B-A643-6BAF50C8C9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96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5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33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26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010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85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966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83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05083" y="1377213"/>
            <a:ext cx="7912467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>
                <a:latin typeface="Times New Roman"/>
                <a:ea typeface="Times New Roman"/>
                <a:cs typeface="Times New Roman"/>
                <a:sym typeface="Times New Roman"/>
              </a:rPr>
              <a:t>Дипломная работа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/>
            <a:r>
              <a:rPr lang="ru" sz="2400" b="0" dirty="0">
                <a:latin typeface="Times New Roman"/>
                <a:ea typeface="Times New Roman"/>
                <a:cs typeface="Times New Roman"/>
                <a:sym typeface="Times New Roman"/>
              </a:rPr>
              <a:t>На тему: “</a:t>
            </a:r>
            <a:r>
              <a:rPr lang="ru-RU" sz="2400" b="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автоматизированной системы управления для построения бизнес процесса на основании данных для компании ООО </a:t>
            </a:r>
            <a:r>
              <a:rPr lang="ru-RU" sz="2400" b="0" dirty="0" err="1">
                <a:latin typeface="Times New Roman"/>
                <a:ea typeface="Times New Roman"/>
                <a:cs typeface="Times New Roman"/>
                <a:sym typeface="Times New Roman"/>
              </a:rPr>
              <a:t>Эррайвал</a:t>
            </a:r>
            <a:r>
              <a:rPr lang="ru-RU" sz="2400" b="0" dirty="0">
                <a:latin typeface="Times New Roman"/>
                <a:ea typeface="Times New Roman"/>
                <a:cs typeface="Times New Roman"/>
                <a:sym typeface="Times New Roman"/>
              </a:rPr>
              <a:t> Рус</a:t>
            </a:r>
            <a:r>
              <a:rPr lang="ru" sz="2400" b="0" dirty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2400"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00891" y="3172900"/>
            <a:ext cx="3850534" cy="11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Студент группы: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ИСиП-33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Пан Филипп Юльевич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5096250" y="3172900"/>
            <a:ext cx="33213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 Преподаватель ЦИКТ: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Кузнецов К.А.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3533725" y="4600975"/>
            <a:ext cx="2433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 202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80250" y="536125"/>
            <a:ext cx="80583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Департамент образования и науки городы Москвы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автономное профессиональное образовательное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учреждение города Москвы “Колледж предпринимательства № 11”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AB0D5-32BF-4E01-98D6-AC6A5614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Консольное приложение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B1190B-6D19-41A8-ACB7-677F7526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88" b="27952"/>
          <a:stretch/>
        </p:blipFill>
        <p:spPr>
          <a:xfrm>
            <a:off x="5040677" y="2396613"/>
            <a:ext cx="4350774" cy="2974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295E1-CD6B-4A9E-A10C-90C5F16422DE}"/>
              </a:ext>
            </a:extLst>
          </p:cNvPr>
          <p:cNvSpPr txBox="1"/>
          <p:nvPr/>
        </p:nvSpPr>
        <p:spPr>
          <a:xfrm>
            <a:off x="368710" y="2109019"/>
            <a:ext cx="4350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Функционал приложения включает в себя подключение к базе данных, возможность создания таблиц по файлам со скриптами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создания таблиц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cases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activities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заполнения этих таблицы нужными данными из других таблиц.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71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F86FDFD-26F8-4872-A296-7779891F4549}"/>
              </a:ext>
            </a:extLst>
          </p:cNvPr>
          <p:cNvSpPr txBox="1">
            <a:spLocks/>
          </p:cNvSpPr>
          <p:nvPr/>
        </p:nvSpPr>
        <p:spPr>
          <a:xfrm>
            <a:off x="727800" y="1364761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/>
              <a:t>1</a:t>
            </a:r>
            <a:r>
              <a:rPr lang="ru-RU" sz="1800" dirty="0"/>
              <a:t>. Поиск ключа для </a:t>
            </a:r>
            <a:r>
              <a:rPr lang="en-US" sz="1800" dirty="0" err="1"/>
              <a:t>jira</a:t>
            </a:r>
            <a:r>
              <a:rPr lang="en-US" sz="1800" dirty="0"/>
              <a:t> </a:t>
            </a:r>
            <a:r>
              <a:rPr lang="ru-RU" sz="1800" dirty="0"/>
              <a:t>по каждому заказу в таблице </a:t>
            </a:r>
            <a:r>
              <a:rPr lang="en-US" sz="1800" dirty="0" err="1"/>
              <a:t>airtable</a:t>
            </a:r>
            <a:endParaRPr lang="ru-RU" sz="1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E72928-8034-4013-B119-11B8B2661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961"/>
            <a:ext cx="908811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5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6BF0A36-42DF-493A-8311-93A30EDEF3D4}"/>
              </a:ext>
            </a:extLst>
          </p:cNvPr>
          <p:cNvSpPr txBox="1">
            <a:spLocks/>
          </p:cNvSpPr>
          <p:nvPr/>
        </p:nvSpPr>
        <p:spPr>
          <a:xfrm>
            <a:off x="727800" y="1318899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sz="1800" dirty="0"/>
              <a:t>2. Поиск данных в таблице </a:t>
            </a:r>
            <a:r>
              <a:rPr lang="en-US" sz="1800" dirty="0" err="1"/>
              <a:t>jira</a:t>
            </a:r>
            <a:r>
              <a:rPr lang="en-US" sz="1800" dirty="0"/>
              <a:t> </a:t>
            </a:r>
            <a:r>
              <a:rPr lang="ru-RU" sz="1800" dirty="0"/>
              <a:t>по ключу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F19AB05-BE42-48A9-98E6-584836473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944"/>
            <a:ext cx="9144000" cy="22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9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769EF-DB4B-4E6F-84D4-01DA280F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17" y="1237244"/>
            <a:ext cx="7688400" cy="535200"/>
          </a:xfrm>
        </p:spPr>
        <p:txBody>
          <a:bodyPr/>
          <a:lstStyle/>
          <a:p>
            <a:r>
              <a:rPr lang="en-US" sz="1800" dirty="0"/>
              <a:t>3. </a:t>
            </a:r>
            <a:r>
              <a:rPr lang="ru-RU" sz="1800" dirty="0"/>
              <a:t>Запись данных о текущем состоянии каждого товара в конкретный момент времени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296443-3311-47C7-8BDF-89B6B1FA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3" y="2000565"/>
            <a:ext cx="893569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5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Process mining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5C80AE-F388-4F5A-853C-5FF3DE58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5681"/>
            <a:ext cx="9144000" cy="33874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7C00A8-BE16-4FDB-93DE-1A56E521B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525" y="140075"/>
            <a:ext cx="215295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0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DFAAC6-75E5-47B1-B896-C565D29D4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" y="0"/>
            <a:ext cx="8413934" cy="5143500"/>
          </a:xfrm>
          <a:prstGeom prst="rect">
            <a:avLst/>
          </a:prstGeom>
        </p:spPr>
      </p:pic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Process mining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81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FF50F-9B2B-49F7-8F87-EC650CCC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18" y="595979"/>
            <a:ext cx="7688700" cy="53520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Вкладка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F544E-0B67-4234-8E92-0521F0140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239FA8-8485-41B3-9748-65D58FA927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66" y="1219158"/>
            <a:ext cx="8038467" cy="380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1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FF50F-9B2B-49F7-8F87-EC650CCC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18" y="595979"/>
            <a:ext cx="7688700" cy="53520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Вкладка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Throughput time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F544E-0B67-4234-8E92-0521F0140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55369A-9BEF-4A7C-8B8A-C880CDA4C7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7167" y="1250795"/>
            <a:ext cx="8136344" cy="38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8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FF50F-9B2B-49F7-8F87-EC650CCC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18" y="595979"/>
            <a:ext cx="7688700" cy="53520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Вкладка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Throughput time Details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F544E-0B67-4234-8E92-0521F0140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69F301-E860-4C36-BE4E-B37F32C797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9793" y="1274045"/>
            <a:ext cx="8279633" cy="386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86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FF50F-9B2B-49F7-8F87-EC650CCC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18" y="595979"/>
            <a:ext cx="7688700" cy="53520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Вкладка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Rework rate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F544E-0B67-4234-8E92-0521F0140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6A0F33-5DA0-4BC3-AFF6-20AD173C04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4039" y="1271361"/>
            <a:ext cx="8205890" cy="39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49" y="588100"/>
            <a:ext cx="787301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Описание организации и предметной области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708" y="2638593"/>
            <a:ext cx="8920241" cy="2504907"/>
          </a:xfrm>
        </p:spPr>
        <p:txBody>
          <a:bodyPr/>
          <a:lstStyle/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ru-RU" sz="1600" dirty="0"/>
              <a:t>ООО «</a:t>
            </a:r>
            <a:r>
              <a:rPr lang="en-US" sz="1600" dirty="0"/>
              <a:t>Arrival</a:t>
            </a:r>
            <a:r>
              <a:rPr lang="ru-RU" sz="1600" dirty="0"/>
              <a:t>» занимается созданием электромобилей. Ключевая разработка компании — платформа для модульной сборки, в которую входят аккумуляторная батарея, электродвигатель и компоненты трансмиссии. </a:t>
            </a:r>
            <a:r>
              <a:rPr lang="ru-RU" sz="1600" dirty="0" err="1"/>
              <a:t>Arrival</a:t>
            </a:r>
            <a:r>
              <a:rPr lang="ru-RU" sz="1600" dirty="0"/>
              <a:t> может производить как легковые автомобили, так и грузовые фургоны. Производственные мощности и научно-исследовательские центры </a:t>
            </a:r>
            <a:r>
              <a:rPr lang="ru-RU" sz="1600" dirty="0" err="1"/>
              <a:t>Arrival</a:t>
            </a:r>
            <a:r>
              <a:rPr lang="ru-RU" sz="1600" dirty="0"/>
              <a:t> расположены в США, Германии, Израиле, России и Великобритании. </a:t>
            </a:r>
          </a:p>
          <a:p>
            <a:pPr marL="146050" indent="0">
              <a:buNone/>
            </a:pPr>
            <a:r>
              <a:rPr lang="ru-RU" sz="1600" dirty="0"/>
              <a:t> </a:t>
            </a:r>
          </a:p>
          <a:p>
            <a:pPr marL="14605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3B63A1-2B89-47E5-BE84-68EFA408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051" y="1100128"/>
            <a:ext cx="3095241" cy="22105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AA80CF-6F08-4155-86F6-95A7B032C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208" y="1123300"/>
            <a:ext cx="3061855" cy="229639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FF50F-9B2B-49F7-8F87-EC650CCC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18" y="595979"/>
            <a:ext cx="7688700" cy="53520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Вкладка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Suppliers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F544E-0B67-4234-8E92-0521F0140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E98146-88BB-47CE-B95B-2BA4350F42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238" y="1326125"/>
            <a:ext cx="8429523" cy="359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4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FF50F-9B2B-49F7-8F87-EC650CCC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18" y="595979"/>
            <a:ext cx="7688700" cy="53520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Вкладка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Conformance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F544E-0B67-4234-8E92-0521F0140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83848E-CC01-4879-9EF3-4D34A29382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658" y="1285568"/>
            <a:ext cx="8073155" cy="38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47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FF50F-9B2B-49F7-8F87-EC650CCC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18" y="595979"/>
            <a:ext cx="7688700" cy="53520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Вкладка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Lead time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F544E-0B67-4234-8E92-0521F0140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C1913E-1D08-40BA-8E68-2484305277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394" y="1272632"/>
            <a:ext cx="7962541" cy="38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22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FF50F-9B2B-49F7-8F87-EC650CCC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18" y="595979"/>
            <a:ext cx="7688700" cy="535200"/>
          </a:xfrm>
        </p:spPr>
        <p:txBody>
          <a:bodyPr/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Вкладка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Orders per month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F544E-0B67-4234-8E92-0521F0140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67977C-ABB1-43B6-BD04-2831CE23D2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658" y="1340802"/>
            <a:ext cx="7988860" cy="38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08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88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147" y="1441200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ru-RU" sz="1800" dirty="0"/>
              <a:t>Презентацию подготовил Пан Филипп, группа ИСиП-33</a:t>
            </a:r>
          </a:p>
        </p:txBody>
      </p:sp>
    </p:spTree>
    <p:extLst>
      <p:ext uri="{BB962C8B-B14F-4D97-AF65-F5344CB8AC3E}">
        <p14:creationId xmlns:p14="http://schemas.microsoft.com/office/powerpoint/2010/main" val="412561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88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Описание процессов в организации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761" y="1605150"/>
            <a:ext cx="8802477" cy="2261100"/>
          </a:xfrm>
        </p:spPr>
        <p:txBody>
          <a:bodyPr/>
          <a:lstStyle/>
          <a:p>
            <a:pPr marL="146050" indent="0">
              <a:buNone/>
            </a:pPr>
            <a:r>
              <a:rPr lang="ru-RU" sz="1800" dirty="0"/>
              <a:t>Данная компания занимается разработкой и производством электромобилей на всех стадиях: от изучения и производства композитных материалов до продаж готового продукта конечному пользователю. Видением компании является производство экологичного электротранспорта, который будет дешевле и доступнее автомобилей, использующих горючие топлива.</a:t>
            </a:r>
          </a:p>
        </p:txBody>
      </p:sp>
    </p:spTree>
    <p:extLst>
      <p:ext uri="{BB962C8B-B14F-4D97-AF65-F5344CB8AC3E}">
        <p14:creationId xmlns:p14="http://schemas.microsoft.com/office/powerpoint/2010/main" val="65779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35618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Описание трудностей или проблем, которые возникают при выполнении этих процессов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622" y="1572099"/>
            <a:ext cx="8833191" cy="3010918"/>
          </a:xfrm>
        </p:spPr>
        <p:txBody>
          <a:bodyPr/>
          <a:lstStyle/>
          <a:p>
            <a:pPr marL="146050" indent="0">
              <a:buNone/>
            </a:pPr>
            <a:r>
              <a:rPr lang="ru-RU" sz="1800" dirty="0"/>
              <a:t>Для того, чтобы сделать свой продукт максимально дешевым для покупателей, компания стремится максимально удешевить производство, сохраняя при этом достойное качество. Достичь этого ООО </a:t>
            </a:r>
            <a:r>
              <a:rPr lang="ru-RU" sz="1800" dirty="0" err="1"/>
              <a:t>Эррайвал</a:t>
            </a:r>
            <a:r>
              <a:rPr lang="ru-RU" sz="1800" dirty="0"/>
              <a:t> Рус планирует путем создания уникального полностью автоматизированного и роботизированного производства с минимальным привлечением сотрудников. Это является основной задачей для достижения конечной цели и позволит потом продавать не только электротранспорт как продукт, но и способ и технологию автоматизированного производства. </a:t>
            </a:r>
          </a:p>
        </p:txBody>
      </p:sp>
    </p:spTree>
    <p:extLst>
      <p:ext uri="{BB962C8B-B14F-4D97-AF65-F5344CB8AC3E}">
        <p14:creationId xmlns:p14="http://schemas.microsoft.com/office/powerpoint/2010/main" val="269905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58147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Формулировка проблемы организации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72" y="1539048"/>
            <a:ext cx="8811157" cy="2933800"/>
          </a:xfrm>
        </p:spPr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/>
              <a:t>На данный момент проблемой является отсутствие единого понимания и схемы эталонных бизнес-процессов. Необходимо построить карту всех процессов для того, чтобы по этим алгоритмам работало производство с минимальным привлечением сотрудников. </a:t>
            </a:r>
          </a:p>
          <a:p>
            <a:pPr marL="14605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9216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88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Цель дипломной работы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41200"/>
            <a:ext cx="9144000" cy="3114200"/>
          </a:xfrm>
        </p:spPr>
        <p:txBody>
          <a:bodyPr/>
          <a:lstStyle/>
          <a:p>
            <a:pPr marL="146050" indent="0">
              <a:buNone/>
            </a:pPr>
            <a:r>
              <a:rPr lang="ru-RU" sz="2000" dirty="0"/>
              <a:t>Поэтому целью дипломной работы будет получить инсайты и найти проблемные места в построенной с использованием системы процесс майнинга карте бизнес-процессов.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314688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88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Задачи дипломной работы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123300"/>
            <a:ext cx="7688700" cy="3503390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Изучение организации ООО «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Эррайвал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Рус»;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области деятельности компании, с которой будет производиться работа;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требования к системе;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Выбрать ПО для реализации;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данных к анализу;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схемы бизнес-процесса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метрик и ключевых показателей эффективности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узкие места и выявить инсайты по итогам анализа</a:t>
            </a:r>
          </a:p>
          <a:p>
            <a:pPr marL="342900" indent="-342900" algn="just" fontAlgn="base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технико-экономической составляющую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требования по технике безопасности и охране труда</a:t>
            </a:r>
          </a:p>
        </p:txBody>
      </p:sp>
    </p:spTree>
    <p:extLst>
      <p:ext uri="{BB962C8B-B14F-4D97-AF65-F5344CB8AC3E}">
        <p14:creationId xmlns:p14="http://schemas.microsoft.com/office/powerpoint/2010/main" val="327784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BBED5-562C-45DE-99BA-1BDA4050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9B4FA2-3EF6-4221-929E-C8C440743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644"/>
            <a:ext cx="9144000" cy="32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1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CED9E-111C-49E8-8F29-9F31FBDF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</a:t>
            </a:r>
            <a:br>
              <a:rPr lang="ru-RU" dirty="0"/>
            </a:br>
            <a:r>
              <a:rPr lang="ru-RU" dirty="0"/>
              <a:t>диаграмма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D112A7-9242-45A3-8209-83D9D7E68A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13" y="621368"/>
            <a:ext cx="5940425" cy="416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940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490</Words>
  <Application>Microsoft Office PowerPoint</Application>
  <PresentationFormat>Экран (16:9)</PresentationFormat>
  <Paragraphs>54</Paragraphs>
  <Slides>24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Calibri</vt:lpstr>
      <vt:lpstr>Times New Roman</vt:lpstr>
      <vt:lpstr>Raleway</vt:lpstr>
      <vt:lpstr>Symbol</vt:lpstr>
      <vt:lpstr>Arial</vt:lpstr>
      <vt:lpstr>Lato</vt:lpstr>
      <vt:lpstr>Streamline</vt:lpstr>
      <vt:lpstr>Дипломная работа На тему: “Разработка автоматизированной системы управления для построения бизнес процесса на основании данных для компании ООО Эррайвал Рус”</vt:lpstr>
      <vt:lpstr>Описание организации и предметной области</vt:lpstr>
      <vt:lpstr>Описание процессов в организации</vt:lpstr>
      <vt:lpstr>Описание трудностей или проблем, которые возникают при выполнении этих процессов</vt:lpstr>
      <vt:lpstr>Формулировка проблемы организации</vt:lpstr>
      <vt:lpstr>Цель дипломной работы</vt:lpstr>
      <vt:lpstr>Задачи дипломной работы</vt:lpstr>
      <vt:lpstr>Презентация PowerPoint</vt:lpstr>
      <vt:lpstr>ERD  диаграмма</vt:lpstr>
      <vt:lpstr>Консольное приложение </vt:lpstr>
      <vt:lpstr>Презентация PowerPoint</vt:lpstr>
      <vt:lpstr>Презентация PowerPoint</vt:lpstr>
      <vt:lpstr>3. Запись данных о текущем состоянии каждого товара в конкретный момент времени</vt:lpstr>
      <vt:lpstr>Process mining</vt:lpstr>
      <vt:lpstr>Process mining</vt:lpstr>
      <vt:lpstr>Вкладка Overview</vt:lpstr>
      <vt:lpstr>Вкладка Throughput time </vt:lpstr>
      <vt:lpstr>Вкладка Throughput time Details</vt:lpstr>
      <vt:lpstr>Вкладка Rework rate</vt:lpstr>
      <vt:lpstr>Вкладка Suppliers</vt:lpstr>
      <vt:lpstr>Вкладка Conformance</vt:lpstr>
      <vt:lpstr>Вкладка Lead time</vt:lpstr>
      <vt:lpstr>Вкладка Orders per month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На тему: “Проектирование и внедрение средств защиты информации в отделе кадров ООО “Корпорация ДНК”</dc:title>
  <cp:lastModifiedBy>Philipp Pan</cp:lastModifiedBy>
  <cp:revision>57</cp:revision>
  <dcterms:modified xsi:type="dcterms:W3CDTF">2021-06-01T12:07:05Z</dcterms:modified>
</cp:coreProperties>
</file>