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4" r:id="rId6"/>
    <p:sldId id="266" r:id="rId7"/>
    <p:sldId id="265" r:id="rId8"/>
    <p:sldId id="260" r:id="rId9"/>
    <p:sldId id="262" r:id="rId10"/>
    <p:sldId id="263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2BA63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-240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http://5F3561395DBB97F94E65BA0FB0B41BEA.dms.sberbank.ru/5F3561395DBB97F94E65BA0FB0B41BEA-1D846AA072F743AD1555F56CEEB1F010-18BA1A6A97BDED12AD01C044E4EA46AF/1.png" TargetMode="Externa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http://5F3561395DBB97F94E65BA0FB0B41BEA.dms.sberbank.ru/5F3561395DBB97F94E65BA0FB0B41BEA-1D846AA072F743AD1555F56CEEB1F010-18BA1A6A97BDED12AD01C044E4EA46AF/1.png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http://5F3561395DBB97F94E65BA0FB0B41BEA.dms.sberbank.ru/5F3561395DBB97F94E65BA0FB0B41BEA-1D846AA072F743AD1555F56CEEB1F010-18BA1A6A97BDED12AD01C044E4EA46AF/1.png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7835"/>
          <a:stretch/>
        </p:blipFill>
        <p:spPr>
          <a:xfrm>
            <a:off x="716612" y="306326"/>
            <a:ext cx="11091297" cy="62388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</p:pic>
      <p:sp>
        <p:nvSpPr>
          <p:cNvPr id="14" name="Прямоугольник 13"/>
          <p:cNvSpPr/>
          <p:nvPr userDrawn="1"/>
        </p:nvSpPr>
        <p:spPr>
          <a:xfrm>
            <a:off x="5774506" y="306326"/>
            <a:ext cx="6033403" cy="6238854"/>
          </a:xfrm>
          <a:prstGeom prst="rect">
            <a:avLst/>
          </a:prstGeom>
          <a:solidFill>
            <a:srgbClr val="E6E6E6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 userDrawn="1"/>
        </p:nvSpPr>
        <p:spPr>
          <a:xfrm>
            <a:off x="391887" y="306326"/>
            <a:ext cx="5382619" cy="6252542"/>
          </a:xfrm>
          <a:prstGeom prst="rect">
            <a:avLst/>
          </a:prstGeom>
          <a:gradFill>
            <a:gsLst>
              <a:gs pos="0">
                <a:srgbClr val="27A530"/>
              </a:gs>
              <a:gs pos="67000">
                <a:srgbClr val="15ADD6"/>
              </a:gs>
              <a:gs pos="46000">
                <a:srgbClr val="99CE68"/>
              </a:gs>
              <a:gs pos="27000">
                <a:srgbClr val="EAE225"/>
              </a:gs>
              <a:gs pos="92000">
                <a:srgbClr val="2589CA"/>
              </a:gs>
            </a:gsLst>
            <a:lin ang="19200000" scaled="0"/>
          </a:gradFill>
          <a:ln w="5873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="" xmlns:a16="http://schemas.microsoft.com/office/drawing/2014/main" id="{CBC5F2EB-A7EF-7341-95C5-1D35103D9A8D}"/>
              </a:ext>
            </a:extLst>
          </p:cNvPr>
          <p:cNvSpPr/>
          <p:nvPr userDrawn="1"/>
        </p:nvSpPr>
        <p:spPr>
          <a:xfrm>
            <a:off x="8928100" y="6104068"/>
            <a:ext cx="28798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75000"/>
              </a:lnSpc>
            </a:pPr>
            <a:r>
              <a:rPr lang="ru-RU" sz="2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Проект ПЕРЕЗАПУСК</a:t>
            </a:r>
            <a:endParaRPr lang="ru-RU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6706" y="3048714"/>
            <a:ext cx="52578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19" name="Заголовок 1"/>
          <p:cNvSpPr>
            <a:spLocks noGrp="1"/>
          </p:cNvSpPr>
          <p:nvPr>
            <p:ph type="ctrTitle"/>
          </p:nvPr>
        </p:nvSpPr>
        <p:spPr>
          <a:xfrm>
            <a:off x="516706" y="1366982"/>
            <a:ext cx="5257800" cy="1609952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pic>
        <p:nvPicPr>
          <p:cNvPr id="5" name="Рисунок 4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3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386479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cxnSp>
        <p:nvCxnSpPr>
          <p:cNvPr id="7" name="Прямая соединительная линия 6"/>
          <p:cNvCxnSpPr/>
          <p:nvPr userDrawn="1"/>
        </p:nvCxnSpPr>
        <p:spPr>
          <a:xfrm>
            <a:off x="838200" y="1191488"/>
            <a:ext cx="10515600" cy="1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Рисунок 14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6" name="Рисунок 15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7" name="Рисунок 16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8" name="Рисунок 17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9" name="Рисунок 18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21703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3FB6F-ACA5-4987-9D7D-422181772236}" type="datetimeFigureOut">
              <a:rPr lang="ru-RU" smtClean="0"/>
              <a:pPr/>
              <a:t>22.10.2021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B4B64-B256-43B6-8BF9-C980E1618A92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8" name="Прямая соединительная линия 7"/>
          <p:cNvCxnSpPr/>
          <p:nvPr userDrawn="1"/>
        </p:nvCxnSpPr>
        <p:spPr>
          <a:xfrm>
            <a:off x="838200" y="1191488"/>
            <a:ext cx="10515600" cy="1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988310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844839"/>
          </a:xfrm>
        </p:spPr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16508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754453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16508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754453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11" name="Прямоугольник 10"/>
          <p:cNvSpPr/>
          <p:nvPr userDrawn="1"/>
        </p:nvSpPr>
        <p:spPr>
          <a:xfrm flipV="1">
            <a:off x="282629" y="283028"/>
            <a:ext cx="11626342" cy="6346369"/>
          </a:xfrm>
          <a:prstGeom prst="rect">
            <a:avLst/>
          </a:prstGeom>
          <a:noFill/>
          <a:ln w="76200">
            <a:gradFill>
              <a:gsLst>
                <a:gs pos="10000">
                  <a:srgbClr val="2BA630"/>
                </a:gs>
                <a:gs pos="30000">
                  <a:srgbClr val="E8E127"/>
                </a:gs>
                <a:gs pos="50000">
                  <a:srgbClr val="72C488"/>
                </a:gs>
                <a:gs pos="90000">
                  <a:srgbClr val="2589CA"/>
                </a:gs>
                <a:gs pos="75000">
                  <a:srgbClr val="15ACD6"/>
                </a:gs>
              </a:gsLst>
              <a:lin ang="19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/>
          </a:p>
        </p:txBody>
      </p:sp>
    </p:spTree>
    <p:extLst>
      <p:ext uri="{BB962C8B-B14F-4D97-AF65-F5344CB8AC3E}">
        <p14:creationId xmlns="" xmlns:p14="http://schemas.microsoft.com/office/powerpoint/2010/main" val="3153633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5600" cy="78047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1505527"/>
            <a:ext cx="6172200" cy="503771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1505527"/>
            <a:ext cx="3932237" cy="50377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8" name="Прямая соединительная линия 7"/>
          <p:cNvCxnSpPr/>
          <p:nvPr userDrawn="1"/>
        </p:nvCxnSpPr>
        <p:spPr>
          <a:xfrm flipV="1">
            <a:off x="4977606" y="1505527"/>
            <a:ext cx="794" cy="5037713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018546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 userDrawn="1"/>
        </p:nvSpPr>
        <p:spPr>
          <a:xfrm flipV="1">
            <a:off x="282629" y="283028"/>
            <a:ext cx="11626342" cy="6346369"/>
          </a:xfrm>
          <a:prstGeom prst="rect">
            <a:avLst/>
          </a:prstGeom>
          <a:noFill/>
          <a:ln w="76200">
            <a:gradFill>
              <a:gsLst>
                <a:gs pos="10000">
                  <a:srgbClr val="2BA630"/>
                </a:gs>
                <a:gs pos="30000">
                  <a:srgbClr val="E8E127"/>
                </a:gs>
                <a:gs pos="50000">
                  <a:srgbClr val="72C488"/>
                </a:gs>
                <a:gs pos="90000">
                  <a:srgbClr val="2589CA"/>
                </a:gs>
                <a:gs pos="75000">
                  <a:srgbClr val="15ACD6"/>
                </a:gs>
              </a:gsLst>
              <a:lin ang="19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/>
          </a:p>
        </p:txBody>
      </p:sp>
      <p:pic>
        <p:nvPicPr>
          <p:cNvPr id="4" name="Рисунок 3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210715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cxnSp>
        <p:nvCxnSpPr>
          <p:cNvPr id="6" name="Прямая соединительная линия 5"/>
          <p:cNvCxnSpPr/>
          <p:nvPr userDrawn="1"/>
        </p:nvCxnSpPr>
        <p:spPr>
          <a:xfrm>
            <a:off x="838200" y="1191488"/>
            <a:ext cx="10515600" cy="1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370921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3FB6F-ACA5-4987-9D7D-422181772236}" type="datetimeFigureOut">
              <a:rPr lang="ru-RU" smtClean="0"/>
              <a:pPr/>
              <a:t>22.10.2021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B4B64-B256-43B6-8BF9-C980E1618A9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033870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2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3FB6F-ACA5-4987-9D7D-422181772236}" type="datetimeFigureOut">
              <a:rPr lang="ru-RU" smtClean="0"/>
              <a:pPr/>
              <a:t>22.10.2021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B4B64-B256-43B6-8BF9-C980E1618A9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875292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0" r:id="rId2"/>
    <p:sldLayoutId id="2147483652" r:id="rId3"/>
    <p:sldLayoutId id="2147483653" r:id="rId4"/>
    <p:sldLayoutId id="2147483656" r:id="rId5"/>
    <p:sldLayoutId id="2147483655" r:id="rId6"/>
    <p:sldLayoutId id="2147483654" r:id="rId7"/>
    <p:sldLayoutId id="2147483649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fvremizov@sberbank.ru" TargetMode="External"/><Relationship Id="rId2" Type="http://schemas.openxmlformats.org/officeDocument/2006/relationships/hyperlink" Target="mailto:7phill7@list.ru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.me/Philipp_v_Telegramm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hilippRemizov/My_final_project.gi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idx="1"/>
          </p:nvPr>
        </p:nvSpPr>
        <p:spPr>
          <a:xfrm>
            <a:off x="747036" y="3048714"/>
            <a:ext cx="5137197" cy="1578704"/>
          </a:xfrm>
        </p:spPr>
        <p:txBody>
          <a:bodyPr/>
          <a:lstStyle/>
          <a:p>
            <a:r>
              <a:rPr lang="ru-RU" dirty="0" smtClean="0">
                <a:solidFill>
                  <a:schemeClr val="tx1"/>
                </a:solidFill>
                <a:latin typeface="+mj-lt"/>
              </a:rPr>
              <a:t>Ремизов Филипп Вячеславович</a:t>
            </a:r>
            <a:endParaRPr lang="ru-RU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ctrTitle"/>
          </p:nvPr>
        </p:nvSpPr>
        <p:spPr>
          <a:xfrm>
            <a:off x="701964" y="1366982"/>
            <a:ext cx="5072542" cy="969818"/>
          </a:xfrm>
        </p:spPr>
        <p:txBody>
          <a:bodyPr>
            <a:normAutofit fontScale="90000"/>
          </a:bodyPr>
          <a:lstStyle/>
          <a:p>
            <a:r>
              <a:rPr lang="ru-RU" sz="4000" b="1" dirty="0" smtClean="0"/>
              <a:t>Зарплаты в </a:t>
            </a:r>
            <a:r>
              <a:rPr lang="en-US" sz="4000" b="1" dirty="0" smtClean="0"/>
              <a:t>San Francisco</a:t>
            </a:r>
            <a:endParaRPr lang="ru-RU" sz="4000" b="1" dirty="0"/>
          </a:p>
        </p:txBody>
      </p:sp>
      <p:sp>
        <p:nvSpPr>
          <p:cNvPr id="4" name="Текст 1"/>
          <p:cNvSpPr txBox="1">
            <a:spLocks/>
          </p:cNvSpPr>
          <p:nvPr/>
        </p:nvSpPr>
        <p:spPr>
          <a:xfrm>
            <a:off x="811692" y="5996777"/>
            <a:ext cx="5072542" cy="4749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>
                <a:solidFill>
                  <a:schemeClr val="tx1"/>
                </a:solidFill>
                <a:latin typeface="+mj-lt"/>
              </a:rPr>
              <a:t>Октябрь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’21</a:t>
            </a:r>
            <a:endParaRPr lang="ru-RU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25568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00796" y="2440549"/>
            <a:ext cx="91900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dirty="0" smtClean="0">
                <a:solidFill>
                  <a:srgbClr val="2BA630"/>
                </a:solidFill>
              </a:rPr>
              <a:t>СПАСИБО ЗА ВНИМАНИЕ!</a:t>
            </a:r>
          </a:p>
        </p:txBody>
      </p:sp>
    </p:spTree>
    <p:extLst>
      <p:ext uri="{BB962C8B-B14F-4D97-AF65-F5344CB8AC3E}">
        <p14:creationId xmlns="" xmlns:p14="http://schemas.microsoft.com/office/powerpoint/2010/main" val="3907949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 себе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Ремизов Филипп Вячеславович</a:t>
            </a:r>
          </a:p>
          <a:p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Г. Нижний Новгород</a:t>
            </a:r>
          </a:p>
          <a:p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Высшая Школа 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Экономики Прикладная математика и информатика</a:t>
            </a:r>
            <a:endParaRPr lang="ru-RU" i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None/>
            </a:pP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Лобачевский (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ННГУ) 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Банки и банковское дело</a:t>
            </a:r>
          </a:p>
          <a:p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9 лет в </a:t>
            </a:r>
            <a:r>
              <a:rPr lang="ru-RU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Сбере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Ведущий специалист, ПЦП ЦК Регулярные сервисы 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MIS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Отдел сопровождения инструментов, занимаюсь внедрением доработок по процессу </a:t>
            </a:r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DevOps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имею общие знания о 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системе отчётности, 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немного разрабатываю на 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MSSQL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(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Transact SQL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), опыт работы с 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Excel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в основном процессные взаимодействия с коллегами</a:t>
            </a:r>
          </a:p>
          <a:p>
            <a:r>
              <a:rPr lang="ru-RU" dirty="0" smtClean="0"/>
              <a:t>Тел. </a:t>
            </a:r>
            <a:r>
              <a:rPr lang="ru-RU" dirty="0" smtClean="0"/>
              <a:t>89867637265; </a:t>
            </a:r>
            <a:r>
              <a:rPr lang="ru-RU" dirty="0" smtClean="0"/>
              <a:t>почта : </a:t>
            </a:r>
            <a:r>
              <a:rPr lang="ru-RU" dirty="0" smtClean="0">
                <a:hlinkClick r:id="rId2"/>
              </a:rPr>
              <a:t>7</a:t>
            </a:r>
            <a:r>
              <a:rPr lang="en-US" dirty="0" smtClean="0">
                <a:hlinkClick r:id="rId2"/>
              </a:rPr>
              <a:t>phill7@list.ru</a:t>
            </a:r>
            <a:r>
              <a:rPr lang="en-US" dirty="0" smtClean="0"/>
              <a:t>, </a:t>
            </a:r>
            <a:r>
              <a:rPr lang="en-US" dirty="0" smtClean="0">
                <a:hlinkClick r:id="rId3"/>
              </a:rPr>
              <a:t>fvremizov@sberbank.ru</a:t>
            </a:r>
            <a:r>
              <a:rPr lang="ru-RU" dirty="0" smtClean="0"/>
              <a:t>;</a:t>
            </a:r>
            <a:r>
              <a:rPr lang="en-US" dirty="0" smtClean="0"/>
              <a:t> </a:t>
            </a:r>
            <a:r>
              <a:rPr lang="en-US" dirty="0" smtClean="0"/>
              <a:t>Telegram : </a:t>
            </a:r>
            <a:r>
              <a:rPr lang="en-US" dirty="0" smtClean="0">
                <a:hlinkClick r:id="rId4"/>
              </a:rPr>
              <a:t>https</a:t>
            </a:r>
            <a:r>
              <a:rPr lang="en-US" dirty="0" smtClean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t.me/Philipp_v_Telegramm</a:t>
            </a:r>
            <a:r>
              <a:rPr lang="en-US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355443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Анализ и предсказание в области </a:t>
            </a:r>
            <a:r>
              <a:rPr lang="ru-RU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зарплатного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фонда 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San Francisco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за 2011-2014 года</a:t>
            </a:r>
          </a:p>
          <a:p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hlinkClick r:id="rId2"/>
              </a:rPr>
              <a:t>https://github.com/PhilippRemizov/My_final_project.git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020167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Этапы реализации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Обработка имеющихся данных: ознакомление, чистка, форматирование</a:t>
            </a:r>
          </a:p>
          <a:p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Построение графиков и общий анализ</a:t>
            </a:r>
          </a:p>
          <a:p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Создание модели для получения прогноза на будущий год</a:t>
            </a:r>
          </a:p>
          <a:p>
            <a:endParaRPr lang="ru-RU" i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759376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Результат анализа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z="24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Средний размер годового дохода сотрудников всех анализируемых департаментов составил 158500</a:t>
            </a:r>
          </a:p>
          <a:p>
            <a:r>
              <a:rPr lang="ru-RU" sz="24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У сотрудников пожарного департамента суммарный доход на сотрудника выше, чем у департаментов полиции и медицины. В основном это из-за выплат за сверхурочные работы, т.к. базовые оклады пожарников и полицейских практически равны</a:t>
            </a:r>
          </a:p>
          <a:p>
            <a:r>
              <a:rPr lang="ru-RU" sz="24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Доход на одного сотрудника департамента медицины меньше в 2 раза чем у полицейских и в 2.5 раза по сравнению с пожарными</a:t>
            </a:r>
          </a:p>
          <a:p>
            <a:r>
              <a:rPr lang="ru-RU" sz="24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Выплаты за сверхурочные работы в департаменте медицины отсутствуют</a:t>
            </a:r>
          </a:p>
          <a:p>
            <a:r>
              <a:rPr lang="ru-RU" sz="24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Самый </a:t>
            </a:r>
            <a:r>
              <a:rPr lang="ru-RU" sz="24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многочисленный – департамент полиции и он же в совокупности предполагает наибольшие затраты на его содержание</a:t>
            </a:r>
          </a:p>
          <a:p>
            <a:r>
              <a:rPr lang="ru-RU" sz="24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Всех меньше сотрудников в медицинском департаменте и затрат на его содержание от 8 до 10 раз меньше, чем на содержание полиции</a:t>
            </a:r>
            <a:endParaRPr lang="ru-RU" sz="2400" i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6533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92847"/>
            <a:ext cx="10515600" cy="752475"/>
          </a:xfrm>
        </p:spPr>
        <p:txBody>
          <a:bodyPr>
            <a:normAutofit/>
          </a:bodyPr>
          <a:lstStyle/>
          <a:p>
            <a:r>
              <a:rPr lang="ru-RU" dirty="0" smtClean="0"/>
              <a:t>Результат анализа </a:t>
            </a:r>
            <a:r>
              <a:rPr lang="ru-RU" dirty="0" smtClean="0"/>
              <a:t>данных</a:t>
            </a:r>
            <a:endParaRPr lang="ru-R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3668" y="965883"/>
            <a:ext cx="4996070" cy="2809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71606" y="966374"/>
            <a:ext cx="4733716" cy="2810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28699" y="3835717"/>
            <a:ext cx="4994910" cy="30222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378257" y="3829878"/>
            <a:ext cx="4706358" cy="3028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76533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Результат предсказания на будущий период</a:t>
            </a:r>
            <a:endParaRPr lang="ru-RU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19188" y="2224216"/>
            <a:ext cx="7534773" cy="33788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76533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55889"/>
            <a:ext cx="10515600" cy="752475"/>
          </a:xfrm>
        </p:spPr>
        <p:txBody>
          <a:bodyPr/>
          <a:lstStyle/>
          <a:p>
            <a:r>
              <a:rPr lang="ru-RU" dirty="0" smtClean="0"/>
              <a:t>Используемые технологии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Pandas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– очистка данных и их группировка для построения графиков</a:t>
            </a:r>
            <a:endParaRPr lang="ru-RU" i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Numpy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– для работы с числами, типами данных</a:t>
            </a:r>
            <a:endParaRPr lang="en-US" i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Matplotlib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- графики</a:t>
            </a:r>
          </a:p>
          <a:p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Seaborn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- графики</a:t>
            </a:r>
            <a:endParaRPr lang="en-US" i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Math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– для вычисления 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log()</a:t>
            </a:r>
            <a:endParaRPr lang="en-US" i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Sklearn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- прогнозы</a:t>
            </a:r>
            <a:endParaRPr lang="ru-R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908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77956" y="272360"/>
            <a:ext cx="10515600" cy="752475"/>
          </a:xfrm>
        </p:spPr>
        <p:txBody>
          <a:bodyPr>
            <a:normAutofit/>
          </a:bodyPr>
          <a:lstStyle/>
          <a:p>
            <a:r>
              <a:rPr lang="ru-RU" sz="3600" dirty="0" smtClean="0"/>
              <a:t>Проблемы возникшие в процессе </a:t>
            </a:r>
            <a:r>
              <a:rPr lang="ru-RU" sz="3600" dirty="0" smtClean="0"/>
              <a:t>анализа </a:t>
            </a:r>
            <a:r>
              <a:rPr lang="ru-RU" sz="3600" dirty="0" smtClean="0"/>
              <a:t>данных 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Было очень много пропусков</a:t>
            </a:r>
          </a:p>
          <a:p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Среди цифровых значений в столбце встречались буквенные</a:t>
            </a:r>
          </a:p>
          <a:p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Нужно было классифицировать должности по департаментам</a:t>
            </a:r>
          </a:p>
          <a:p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На шкале «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» графиков где отображались года нужно было показать только 4  или 5 лет без половинчатых значений</a:t>
            </a:r>
          </a:p>
          <a:p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Формирование моделей по очень малому количеству данных</a:t>
            </a:r>
          </a:p>
          <a:p>
            <a:endParaRPr lang="ru-RU" i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ru-RU" i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653390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355</Words>
  <Application>Microsoft Office PowerPoint</Application>
  <PresentationFormat>Произвольный</PresentationFormat>
  <Paragraphs>40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Тема Office</vt:lpstr>
      <vt:lpstr>Зарплаты в San Francisco</vt:lpstr>
      <vt:lpstr>О себе</vt:lpstr>
      <vt:lpstr>Описание проекта</vt:lpstr>
      <vt:lpstr>Этапы реализации задачи</vt:lpstr>
      <vt:lpstr>Результат анализа данных</vt:lpstr>
      <vt:lpstr>Результат анализа данных</vt:lpstr>
      <vt:lpstr>Результат предсказания на будущий период</vt:lpstr>
      <vt:lpstr>Используемые технологии</vt:lpstr>
      <vt:lpstr>Проблемы возникшие в процессе анализа данных </vt:lpstr>
      <vt:lpstr>Слайд 10</vt:lpstr>
    </vt:vector>
  </TitlesOfParts>
  <Company>ПАО Сбербанк России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Шумихина Ольга Ивановна</dc:creator>
  <cp:lastModifiedBy>Илья</cp:lastModifiedBy>
  <cp:revision>30</cp:revision>
  <dcterms:created xsi:type="dcterms:W3CDTF">2021-02-19T10:44:02Z</dcterms:created>
  <dcterms:modified xsi:type="dcterms:W3CDTF">2021-10-22T20:00:48Z</dcterms:modified>
</cp:coreProperties>
</file>