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6" r:id="rId8"/>
    <p:sldId id="263" r:id="rId9"/>
    <p:sldId id="264" r:id="rId10"/>
    <p:sldId id="265" r:id="rId11"/>
    <p:sldId id="267"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59" d="100"/>
          <a:sy n="59" d="100"/>
        </p:scale>
        <p:origin x="78"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0B43FC64-DDA6-4501-80AF-E9CD3D16773C}" type="datetimeFigureOut">
              <a:rPr lang="fr-FR" smtClean="0"/>
              <a:t>22/10/2022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3455060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B43FC64-DDA6-4501-80AF-E9CD3D16773C}" type="datetimeFigureOut">
              <a:rPr lang="fr-FR" smtClean="0"/>
              <a:t>22/10/2022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2008813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B43FC64-DDA6-4501-80AF-E9CD3D16773C}" type="datetimeFigureOut">
              <a:rPr lang="fr-FR" smtClean="0"/>
              <a:t>22/10/2022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3116006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B43FC64-DDA6-4501-80AF-E9CD3D16773C}" type="datetimeFigureOut">
              <a:rPr lang="fr-FR" smtClean="0"/>
              <a:t>22/10/2022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443202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0B43FC64-DDA6-4501-80AF-E9CD3D16773C}" type="datetimeFigureOut">
              <a:rPr lang="fr-FR" smtClean="0"/>
              <a:t>22/10/2022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58994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0B43FC64-DDA6-4501-80AF-E9CD3D16773C}" type="datetimeFigureOut">
              <a:rPr lang="fr-FR" smtClean="0"/>
              <a:t>22/10/2022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2511475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0B43FC64-DDA6-4501-80AF-E9CD3D16773C}" type="datetimeFigureOut">
              <a:rPr lang="fr-FR" smtClean="0"/>
              <a:t>22/10/2022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330641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0B43FC64-DDA6-4501-80AF-E9CD3D16773C}" type="datetimeFigureOut">
              <a:rPr lang="fr-FR" smtClean="0"/>
              <a:t>22/10/2022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3942712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B43FC64-DDA6-4501-80AF-E9CD3D16773C}" type="datetimeFigureOut">
              <a:rPr lang="fr-FR" smtClean="0"/>
              <a:t>22/10/2022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635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0B43FC64-DDA6-4501-80AF-E9CD3D16773C}" type="datetimeFigureOut">
              <a:rPr lang="fr-FR" smtClean="0"/>
              <a:t>22/10/2022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100550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0B43FC64-DDA6-4501-80AF-E9CD3D16773C}" type="datetimeFigureOut">
              <a:rPr lang="fr-FR" smtClean="0"/>
              <a:t>22/10/2022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3FED249-CDDA-45A6-9B13-AEDBFB6FD591}" type="slidenum">
              <a:rPr lang="fr-FR" smtClean="0"/>
              <a:t>‹N°›</a:t>
            </a:fld>
            <a:endParaRPr lang="fr-FR"/>
          </a:p>
        </p:txBody>
      </p:sp>
    </p:spTree>
    <p:extLst>
      <p:ext uri="{BB962C8B-B14F-4D97-AF65-F5344CB8AC3E}">
        <p14:creationId xmlns:p14="http://schemas.microsoft.com/office/powerpoint/2010/main" val="250677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3FC64-DDA6-4501-80AF-E9CD3D16773C}" type="datetimeFigureOut">
              <a:rPr lang="fr-FR" smtClean="0"/>
              <a:t>22/10/2022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ED249-CDDA-45A6-9B13-AEDBFB6FD591}" type="slidenum">
              <a:rPr lang="fr-FR" smtClean="0"/>
              <a:t>‹N°›</a:t>
            </a:fld>
            <a:endParaRPr lang="fr-FR"/>
          </a:p>
        </p:txBody>
      </p:sp>
    </p:spTree>
    <p:extLst>
      <p:ext uri="{BB962C8B-B14F-4D97-AF65-F5344CB8AC3E}">
        <p14:creationId xmlns:p14="http://schemas.microsoft.com/office/powerpoint/2010/main" val="11159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ymfony.com/downloa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Qu’est ce que SYMFONY?</a:t>
            </a:r>
          </a:p>
        </p:txBody>
      </p:sp>
      <p:sp>
        <p:nvSpPr>
          <p:cNvPr id="3" name="Sous-titre 2"/>
          <p:cNvSpPr>
            <a:spLocks noGrp="1"/>
          </p:cNvSpPr>
          <p:nvPr>
            <p:ph type="subTitle" idx="1"/>
          </p:nvPr>
        </p:nvSpPr>
        <p:spPr/>
        <p:txBody>
          <a:bodyPr/>
          <a:lstStyle/>
          <a:p>
            <a:endParaRPr lang="fr-FR" dirty="0"/>
          </a:p>
          <a:p>
            <a:r>
              <a:rPr lang="fr-FR" dirty="0"/>
              <a:t>Une présentation rapide du Framework</a:t>
            </a:r>
          </a:p>
          <a:p>
            <a:r>
              <a:rPr lang="fr-FR" dirty="0"/>
              <a:t>SYMFONY</a:t>
            </a:r>
          </a:p>
        </p:txBody>
      </p:sp>
    </p:spTree>
    <p:extLst>
      <p:ext uri="{BB962C8B-B14F-4D97-AF65-F5344CB8AC3E}">
        <p14:creationId xmlns:p14="http://schemas.microsoft.com/office/powerpoint/2010/main" val="3899742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02E9C4-F6B3-949B-5A55-D0218950B943}"/>
              </a:ext>
            </a:extLst>
          </p:cNvPr>
          <p:cNvSpPr>
            <a:spLocks noGrp="1"/>
          </p:cNvSpPr>
          <p:nvPr>
            <p:ph type="title"/>
          </p:nvPr>
        </p:nvSpPr>
        <p:spPr>
          <a:xfrm>
            <a:off x="838200" y="153909"/>
            <a:ext cx="10515600" cy="1032095"/>
          </a:xfrm>
        </p:spPr>
        <p:txBody>
          <a:bodyPr>
            <a:normAutofit fontScale="90000"/>
          </a:bodyPr>
          <a:lstStyle/>
          <a:p>
            <a:pPr algn="ctr"/>
            <a:br>
              <a:rPr lang="fr-FR" b="1" dirty="0"/>
            </a:br>
            <a:r>
              <a:rPr lang="fr-FR" b="1" dirty="0"/>
              <a:t>Symfony CLI</a:t>
            </a:r>
            <a:br>
              <a:rPr lang="fr-FR" b="1" dirty="0"/>
            </a:br>
            <a:endParaRPr lang="fr-FR" dirty="0"/>
          </a:p>
        </p:txBody>
      </p:sp>
      <p:sp>
        <p:nvSpPr>
          <p:cNvPr id="3" name="Espace réservé du contenu 2">
            <a:extLst>
              <a:ext uri="{FF2B5EF4-FFF2-40B4-BE49-F238E27FC236}">
                <a16:creationId xmlns:a16="http://schemas.microsoft.com/office/drawing/2014/main" id="{775411CD-1DDC-CCB5-E992-1DA889D141B7}"/>
              </a:ext>
            </a:extLst>
          </p:cNvPr>
          <p:cNvSpPr>
            <a:spLocks noGrp="1"/>
          </p:cNvSpPr>
          <p:nvPr>
            <p:ph idx="1"/>
          </p:nvPr>
        </p:nvSpPr>
        <p:spPr/>
        <p:txBody>
          <a:bodyPr/>
          <a:lstStyle/>
          <a:p>
            <a:r>
              <a:rPr lang="fr-FR" dirty="0"/>
              <a:t>Il est recommandé d'utiliser l'interface de ligne de commande Symfony CLI que vous trouverez sur </a:t>
            </a:r>
            <a:r>
              <a:rPr lang="fr-FR" dirty="0">
                <a:hlinkClick r:id="rId2"/>
              </a:rPr>
              <a:t>https://symfony.com/download</a:t>
            </a:r>
            <a:r>
              <a:rPr lang="fr-FR" dirty="0"/>
              <a:t> </a:t>
            </a:r>
          </a:p>
          <a:p>
            <a:r>
              <a:rPr lang="fr-FR" dirty="0"/>
              <a:t>Pour vérifier si l'installation est fonctionnelle, aller dans un terminal et saisir la commande ci-dessous.</a:t>
            </a:r>
          </a:p>
          <a:p>
            <a:pPr marL="0" indent="0">
              <a:buNone/>
            </a:pPr>
            <a:r>
              <a:rPr lang="fr-FR" dirty="0"/>
              <a:t>			symfony  -- version</a:t>
            </a:r>
          </a:p>
          <a:p>
            <a:r>
              <a:rPr lang="fr-FR" dirty="0"/>
              <a:t>La version de celui-ci devrait apparaitre comme cela:</a:t>
            </a:r>
          </a:p>
          <a:p>
            <a:pPr marL="0" indent="0">
              <a:buNone/>
            </a:pPr>
            <a:r>
              <a:rPr lang="nn-NO" dirty="0"/>
              <a:t>Symfony CLI version 5.4.16 (c) 2017-2022 Symfony SAS,</a:t>
            </a:r>
          </a:p>
          <a:p>
            <a:pPr marL="0" indent="0">
              <a:buNone/>
            </a:pPr>
            <a:r>
              <a:rPr lang="nn-NO" dirty="0"/>
              <a:t>Voila nous allons enfin pouvoir utiliser SYMFONY...</a:t>
            </a:r>
            <a:endParaRPr lang="fr-FR" dirty="0"/>
          </a:p>
        </p:txBody>
      </p:sp>
    </p:spTree>
    <p:extLst>
      <p:ext uri="{BB962C8B-B14F-4D97-AF65-F5344CB8AC3E}">
        <p14:creationId xmlns:p14="http://schemas.microsoft.com/office/powerpoint/2010/main" val="2358456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255FE1-5CD4-0DC2-D046-41E7C3C6F666}"/>
              </a:ext>
            </a:extLst>
          </p:cNvPr>
          <p:cNvSpPr>
            <a:spLocks noGrp="1"/>
          </p:cNvSpPr>
          <p:nvPr>
            <p:ph type="title"/>
          </p:nvPr>
        </p:nvSpPr>
        <p:spPr>
          <a:xfrm>
            <a:off x="838200" y="365125"/>
            <a:ext cx="10515600" cy="1020055"/>
          </a:xfrm>
        </p:spPr>
        <p:txBody>
          <a:bodyPr>
            <a:normAutofit fontScale="90000"/>
          </a:bodyPr>
          <a:lstStyle/>
          <a:p>
            <a:pPr algn="ctr"/>
            <a:r>
              <a:rPr lang="fr-FR" dirty="0"/>
              <a:t>Premier projet</a:t>
            </a:r>
            <a:br>
              <a:rPr lang="fr-FR" dirty="0"/>
            </a:br>
            <a:endParaRPr lang="fr-FR" dirty="0"/>
          </a:p>
        </p:txBody>
      </p:sp>
      <p:sp>
        <p:nvSpPr>
          <p:cNvPr id="3" name="Espace réservé du contenu 2">
            <a:extLst>
              <a:ext uri="{FF2B5EF4-FFF2-40B4-BE49-F238E27FC236}">
                <a16:creationId xmlns:a16="http://schemas.microsoft.com/office/drawing/2014/main" id="{23933B2E-1903-EF3D-525B-65C00AC21F36}"/>
              </a:ext>
            </a:extLst>
          </p:cNvPr>
          <p:cNvSpPr>
            <a:spLocks noGrp="1"/>
          </p:cNvSpPr>
          <p:nvPr>
            <p:ph idx="1"/>
          </p:nvPr>
        </p:nvSpPr>
        <p:spPr>
          <a:xfrm>
            <a:off x="838200" y="1253330"/>
            <a:ext cx="10515600" cy="4633119"/>
          </a:xfrm>
        </p:spPr>
        <p:txBody>
          <a:bodyPr/>
          <a:lstStyle/>
          <a:p>
            <a:r>
              <a:rPr lang="fr-FR" dirty="0"/>
              <a:t>Nous allons enfin  </a:t>
            </a:r>
            <a:r>
              <a:rPr lang="fr-FR" dirty="0" err="1"/>
              <a:t>generé</a:t>
            </a:r>
            <a:r>
              <a:rPr lang="fr-FR" dirty="0"/>
              <a:t> notre premier projet avec SYMFONY.</a:t>
            </a:r>
          </a:p>
          <a:p>
            <a:r>
              <a:rPr lang="fr-FR" dirty="0"/>
              <a:t>A partir de l emplacement </a:t>
            </a:r>
            <a:r>
              <a:rPr lang="fr-FR" dirty="0" err="1"/>
              <a:t>desiré</a:t>
            </a:r>
            <a:r>
              <a:rPr lang="fr-FR" dirty="0"/>
              <a:t>  effectué un click droit de la souris et sélectionné : git </a:t>
            </a:r>
            <a:r>
              <a:rPr lang="fr-FR" dirty="0" err="1"/>
              <a:t>bash</a:t>
            </a:r>
            <a:r>
              <a:rPr lang="fr-FR" dirty="0"/>
              <a:t> </a:t>
            </a:r>
            <a:r>
              <a:rPr lang="fr-FR" dirty="0" err="1"/>
              <a:t>here</a:t>
            </a:r>
            <a:r>
              <a:rPr lang="fr-FR" dirty="0"/>
              <a:t>.</a:t>
            </a:r>
          </a:p>
          <a:p>
            <a:r>
              <a:rPr lang="fr-FR" dirty="0"/>
              <a:t>Saisir la commande suivante afin de créer le projet:</a:t>
            </a:r>
          </a:p>
          <a:p>
            <a:pPr marL="0" indent="0">
              <a:buNone/>
            </a:pPr>
            <a:r>
              <a:rPr lang="en-US" sz="2000" dirty="0">
                <a:solidFill>
                  <a:prstClr val="black"/>
                </a:solidFill>
                <a:latin typeface="Lucida Console" panose="020B0609040504020204" pitchFamily="49" charset="0"/>
              </a:rPr>
              <a:t> symfony new </a:t>
            </a:r>
            <a:r>
              <a:rPr lang="en-US" sz="2000" dirty="0" err="1">
                <a:solidFill>
                  <a:prstClr val="black"/>
                </a:solidFill>
                <a:latin typeface="Lucida Console" panose="020B0609040504020204" pitchFamily="49" charset="0"/>
              </a:rPr>
              <a:t>my_project_directory</a:t>
            </a:r>
            <a:r>
              <a:rPr lang="en-US" sz="2000" dirty="0">
                <a:solidFill>
                  <a:prstClr val="black"/>
                </a:solidFill>
                <a:latin typeface="Lucida Console" panose="020B0609040504020204" pitchFamily="49" charset="0"/>
              </a:rPr>
              <a:t> --version="6.1.*" --webapp</a:t>
            </a:r>
          </a:p>
          <a:p>
            <a:r>
              <a:rPr lang="fr-FR" dirty="0">
                <a:solidFill>
                  <a:prstClr val="black"/>
                </a:solidFill>
                <a:latin typeface="Calibri" panose="020F0502020204030204" pitchFamily="34" charset="0"/>
                <a:ea typeface="Calibri" panose="020F0502020204030204" pitchFamily="34" charset="0"/>
                <a:cs typeface="Calibri" panose="020F0502020204030204" pitchFamily="34" charset="0"/>
              </a:rPr>
              <a:t>Une fois cela terminer la structure du projet se trouve sur votre emplacement.</a:t>
            </a:r>
          </a:p>
          <a:p>
            <a:r>
              <a:rPr lang="fr-FR" dirty="0">
                <a:solidFill>
                  <a:prstClr val="black"/>
                </a:solidFill>
                <a:latin typeface="Calibri" panose="020F0502020204030204" pitchFamily="34" charset="0"/>
                <a:ea typeface="Calibri" panose="020F0502020204030204" pitchFamily="34" charset="0"/>
                <a:cs typeface="Calibri" panose="020F0502020204030204" pitchFamily="34" charset="0"/>
              </a:rPr>
              <a:t>Mais que contient ce projet?</a:t>
            </a:r>
          </a:p>
          <a:p>
            <a:endParaRPr lang="fr-FR" dirty="0"/>
          </a:p>
        </p:txBody>
      </p:sp>
    </p:spTree>
    <p:extLst>
      <p:ext uri="{BB962C8B-B14F-4D97-AF65-F5344CB8AC3E}">
        <p14:creationId xmlns:p14="http://schemas.microsoft.com/office/powerpoint/2010/main" val="1859368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présentation</a:t>
            </a:r>
          </a:p>
        </p:txBody>
      </p:sp>
      <p:sp>
        <p:nvSpPr>
          <p:cNvPr id="3" name="Espace réservé du contenu 2"/>
          <p:cNvSpPr>
            <a:spLocks noGrp="1"/>
          </p:cNvSpPr>
          <p:nvPr>
            <p:ph idx="1"/>
          </p:nvPr>
        </p:nvSpPr>
        <p:spPr>
          <a:xfrm>
            <a:off x="838200" y="1825625"/>
            <a:ext cx="10515600" cy="2694860"/>
          </a:xfrm>
        </p:spPr>
        <p:txBody>
          <a:bodyPr/>
          <a:lstStyle/>
          <a:p>
            <a:pPr marL="0" indent="0">
              <a:buNone/>
            </a:pPr>
            <a:r>
              <a:rPr lang="fr-FR" dirty="0"/>
              <a:t>Je suis Da Costa Philippe Futur concepteur développeur en applications</a:t>
            </a:r>
          </a:p>
          <a:p>
            <a:pPr marL="0" indent="0">
              <a:buNone/>
            </a:pPr>
            <a:endParaRPr lang="fr-FR" dirty="0"/>
          </a:p>
          <a:p>
            <a:pPr marL="0" indent="0">
              <a:buNone/>
            </a:pPr>
            <a:r>
              <a:rPr lang="fr-FR" dirty="0"/>
              <a:t>Je me présente aujourd’hui devant vous afin de vous présenter le Framework « SYMFONY ».</a:t>
            </a:r>
          </a:p>
        </p:txBody>
      </p:sp>
    </p:spTree>
    <p:extLst>
      <p:ext uri="{BB962C8B-B14F-4D97-AF65-F5344CB8AC3E}">
        <p14:creationId xmlns:p14="http://schemas.microsoft.com/office/powerpoint/2010/main" val="13813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De quoi allons nous parler?</a:t>
            </a:r>
          </a:p>
        </p:txBody>
      </p:sp>
      <p:sp>
        <p:nvSpPr>
          <p:cNvPr id="3" name="Espace réservé du contenu 2"/>
          <p:cNvSpPr>
            <a:spLocks noGrp="1"/>
          </p:cNvSpPr>
          <p:nvPr>
            <p:ph idx="1"/>
          </p:nvPr>
        </p:nvSpPr>
        <p:spPr/>
        <p:txBody>
          <a:bodyPr/>
          <a:lstStyle/>
          <a:p>
            <a:r>
              <a:rPr lang="fr-FR" dirty="0"/>
              <a:t>1 définition d’un Framework</a:t>
            </a:r>
          </a:p>
          <a:p>
            <a:r>
              <a:rPr lang="fr-FR" dirty="0"/>
              <a:t>2 Qu’est ce que SYMFONY?</a:t>
            </a:r>
          </a:p>
          <a:p>
            <a:r>
              <a:rPr lang="fr-FR" dirty="0"/>
              <a:t>3 Prérequis</a:t>
            </a:r>
          </a:p>
          <a:p>
            <a:r>
              <a:rPr lang="fr-FR" dirty="0"/>
              <a:t>4 Outils </a:t>
            </a:r>
          </a:p>
          <a:p>
            <a:r>
              <a:rPr lang="fr-FR" dirty="0"/>
              <a:t>5 installations</a:t>
            </a:r>
          </a:p>
          <a:p>
            <a:r>
              <a:rPr lang="fr-FR" dirty="0"/>
              <a:t>6 Premier projet</a:t>
            </a:r>
          </a:p>
          <a:p>
            <a:r>
              <a:rPr lang="fr-FR" dirty="0"/>
              <a:t>7 contenu du projet </a:t>
            </a:r>
          </a:p>
        </p:txBody>
      </p:sp>
    </p:spTree>
    <p:extLst>
      <p:ext uri="{BB962C8B-B14F-4D97-AF65-F5344CB8AC3E}">
        <p14:creationId xmlns:p14="http://schemas.microsoft.com/office/powerpoint/2010/main" val="35431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définition d’un Framework</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a:t> Mais avant tout qu’est-ce qu’un Framework ?</a:t>
            </a:r>
          </a:p>
          <a:p>
            <a:pPr marL="0" indent="0">
              <a:buNone/>
            </a:pPr>
            <a:r>
              <a:rPr lang="fr-FR" dirty="0"/>
              <a:t> Un Framework est </a:t>
            </a:r>
            <a:r>
              <a:rPr lang="fr-FR" b="1" dirty="0"/>
              <a:t>basé sur une architecture applicative</a:t>
            </a:r>
            <a:r>
              <a:rPr lang="fr-FR" dirty="0"/>
              <a:t>. Il propose     ainsi un ensemble d'outils et de composants logiciels cohérents tels qu'une bibliothèque logicielle réutilisable. Sa structure technique et logique impose au développeur le respect de certaines pratiques et normes de développement.</a:t>
            </a:r>
          </a:p>
          <a:p>
            <a:endParaRPr lang="fr-FR" dirty="0"/>
          </a:p>
        </p:txBody>
      </p:sp>
    </p:spTree>
    <p:extLst>
      <p:ext uri="{BB962C8B-B14F-4D97-AF65-F5344CB8AC3E}">
        <p14:creationId xmlns:p14="http://schemas.microsoft.com/office/powerpoint/2010/main" val="21489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4262" y="468157"/>
            <a:ext cx="9477777" cy="832610"/>
          </a:xfrm>
        </p:spPr>
        <p:txBody>
          <a:bodyPr/>
          <a:lstStyle/>
          <a:p>
            <a:r>
              <a:rPr lang="fr-FR" dirty="0"/>
              <a:t>         Qu’est ce que SYMFONY ?</a:t>
            </a:r>
          </a:p>
        </p:txBody>
      </p:sp>
      <p:sp>
        <p:nvSpPr>
          <p:cNvPr id="3" name="Espace réservé du contenu 2"/>
          <p:cNvSpPr>
            <a:spLocks noGrp="1"/>
          </p:cNvSpPr>
          <p:nvPr>
            <p:ph idx="1"/>
          </p:nvPr>
        </p:nvSpPr>
        <p:spPr/>
        <p:txBody>
          <a:bodyPr>
            <a:normAutofit/>
          </a:bodyPr>
          <a:lstStyle/>
          <a:p>
            <a:pPr marL="0" indent="0">
              <a:buNone/>
            </a:pPr>
            <a:r>
              <a:rPr lang="fr-FR" b="1" dirty="0"/>
              <a:t>Symfony</a:t>
            </a:r>
            <a:r>
              <a:rPr lang="fr-FR" dirty="0"/>
              <a:t> est un Framework qui représente un ensemble de composants (aussi appelés librairies) PHP autonomes qui peuvent être utilisés dans des projets web privé ou open source. Mais c'est également un puissant Framework PHP développé par une société française : SensioLabs.</a:t>
            </a:r>
          </a:p>
          <a:p>
            <a:pPr marL="0" indent="0">
              <a:buNone/>
            </a:pPr>
            <a:r>
              <a:rPr lang="fr-FR" dirty="0"/>
              <a:t>Ceci a pour objectif de simplifié la construction de vos projets PHP.</a:t>
            </a:r>
          </a:p>
          <a:p>
            <a:pPr marL="0" indent="0">
              <a:buNone/>
            </a:pPr>
            <a:r>
              <a:rPr lang="fr-FR" dirty="0"/>
              <a:t>  </a:t>
            </a:r>
          </a:p>
          <a:p>
            <a:pPr marL="0" indent="0">
              <a:buNone/>
            </a:pPr>
            <a:r>
              <a:rPr lang="fr-FR" sz="2400" dirty="0"/>
              <a:t>Pour plus de détails sur les créateurs:</a:t>
            </a:r>
          </a:p>
          <a:p>
            <a:pPr marL="0" indent="0">
              <a:buNone/>
            </a:pPr>
            <a:r>
              <a:rPr lang="fr-FR" sz="2400" dirty="0"/>
              <a:t>https://sensiolabs.com</a:t>
            </a:r>
          </a:p>
        </p:txBody>
      </p:sp>
    </p:spTree>
    <p:extLst>
      <p:ext uri="{BB962C8B-B14F-4D97-AF65-F5344CB8AC3E}">
        <p14:creationId xmlns:p14="http://schemas.microsoft.com/office/powerpoint/2010/main" val="1326557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                            </a:t>
            </a:r>
            <a:r>
              <a:rPr lang="fr-FR" sz="5400" dirty="0"/>
              <a:t>Prérequis…</a:t>
            </a:r>
            <a:br>
              <a:rPr lang="fr-FR" dirty="0"/>
            </a:br>
            <a:endParaRPr lang="fr-FR" dirty="0"/>
          </a:p>
        </p:txBody>
      </p:sp>
      <p:sp>
        <p:nvSpPr>
          <p:cNvPr id="3" name="Espace réservé du contenu 2"/>
          <p:cNvSpPr>
            <a:spLocks noGrp="1"/>
          </p:cNvSpPr>
          <p:nvPr>
            <p:ph idx="1"/>
          </p:nvPr>
        </p:nvSpPr>
        <p:spPr>
          <a:xfrm>
            <a:off x="838200" y="1825625"/>
            <a:ext cx="10515600" cy="2501676"/>
          </a:xfrm>
        </p:spPr>
        <p:txBody>
          <a:bodyPr>
            <a:normAutofit fontScale="62500" lnSpcReduction="20000"/>
          </a:bodyPr>
          <a:lstStyle/>
          <a:p>
            <a:pPr marL="0" indent="0">
              <a:buNone/>
            </a:pPr>
            <a:r>
              <a:rPr lang="fr-FR" dirty="0"/>
              <a:t>1 Avant de débuter avec Symfony il est recommandé d’avoir des bases avec son langage qui    est le  PHP.</a:t>
            </a:r>
          </a:p>
          <a:p>
            <a:pPr marL="0" indent="0">
              <a:buNone/>
            </a:pPr>
            <a:r>
              <a:rPr lang="fr-FR" dirty="0"/>
              <a:t>2 Avoir des notions en HTML /CSS</a:t>
            </a:r>
          </a:p>
          <a:p>
            <a:pPr marL="0" indent="0">
              <a:buNone/>
            </a:pPr>
            <a:r>
              <a:rPr lang="fr-FR" dirty="0"/>
              <a:t>3 avoir une base de donnée d’installée (my-Sql, </a:t>
            </a:r>
            <a:r>
              <a:rPr lang="fr-FR" dirty="0" err="1"/>
              <a:t>MariaDB</a:t>
            </a:r>
            <a:r>
              <a:rPr lang="fr-FR" dirty="0"/>
              <a:t>…)</a:t>
            </a:r>
          </a:p>
          <a:p>
            <a:pPr marL="0" indent="0">
              <a:buNone/>
            </a:pPr>
            <a:r>
              <a:rPr lang="fr-FR" dirty="0"/>
              <a:t>4 une version de PHP compatible avec la version de </a:t>
            </a:r>
            <a:r>
              <a:rPr lang="fr-FR" dirty="0" err="1"/>
              <a:t>symfony</a:t>
            </a:r>
            <a:r>
              <a:rPr lang="fr-FR" dirty="0"/>
              <a:t> a utilisée</a:t>
            </a:r>
          </a:p>
          <a:p>
            <a:pPr marL="0" indent="0">
              <a:buNone/>
            </a:pPr>
            <a:r>
              <a:rPr lang="fr-FR" dirty="0"/>
              <a:t>Pour Symfony 6  : php8 est requis.</a:t>
            </a:r>
          </a:p>
          <a:p>
            <a:pPr marL="0" indent="0">
              <a:buNone/>
            </a:pPr>
            <a:r>
              <a:rPr lang="fr-FR" dirty="0"/>
              <a:t>5 Git</a:t>
            </a:r>
          </a:p>
          <a:p>
            <a:pPr marL="0" indent="0">
              <a:buNone/>
            </a:pPr>
            <a:r>
              <a:rPr lang="fr-FR" dirty="0"/>
              <a:t> </a:t>
            </a:r>
          </a:p>
        </p:txBody>
      </p:sp>
    </p:spTree>
    <p:extLst>
      <p:ext uri="{BB962C8B-B14F-4D97-AF65-F5344CB8AC3E}">
        <p14:creationId xmlns:p14="http://schemas.microsoft.com/office/powerpoint/2010/main" val="2145565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784F8E-7B5D-060B-1F9E-CC46FA26C3BF}"/>
              </a:ext>
            </a:extLst>
          </p:cNvPr>
          <p:cNvSpPr>
            <a:spLocks noGrp="1"/>
          </p:cNvSpPr>
          <p:nvPr>
            <p:ph type="title"/>
          </p:nvPr>
        </p:nvSpPr>
        <p:spPr/>
        <p:txBody>
          <a:bodyPr/>
          <a:lstStyle/>
          <a:p>
            <a:pPr algn="ctr"/>
            <a:r>
              <a:rPr lang="fr-FR" dirty="0"/>
              <a:t>Installations</a:t>
            </a:r>
          </a:p>
        </p:txBody>
      </p:sp>
      <p:sp>
        <p:nvSpPr>
          <p:cNvPr id="3" name="Espace réservé du contenu 2">
            <a:extLst>
              <a:ext uri="{FF2B5EF4-FFF2-40B4-BE49-F238E27FC236}">
                <a16:creationId xmlns:a16="http://schemas.microsoft.com/office/drawing/2014/main" id="{F33D6C7D-1C6F-69FF-7BFA-B78CD36B3EFF}"/>
              </a:ext>
            </a:extLst>
          </p:cNvPr>
          <p:cNvSpPr>
            <a:spLocks noGrp="1"/>
          </p:cNvSpPr>
          <p:nvPr>
            <p:ph idx="1"/>
          </p:nvPr>
        </p:nvSpPr>
        <p:spPr>
          <a:xfrm>
            <a:off x="738611" y="2350726"/>
            <a:ext cx="10515600" cy="2447611"/>
          </a:xfrm>
        </p:spPr>
        <p:txBody>
          <a:bodyPr/>
          <a:lstStyle/>
          <a:p>
            <a:r>
              <a:rPr lang="fr-FR" dirty="0"/>
              <a:t>COMPOSER</a:t>
            </a:r>
          </a:p>
          <a:p>
            <a:r>
              <a:rPr lang="fr-FR" dirty="0"/>
              <a:t>SCOOP</a:t>
            </a:r>
          </a:p>
          <a:p>
            <a:r>
              <a:rPr lang="fr-FR" dirty="0"/>
              <a:t>SYMFONY CLI</a:t>
            </a:r>
          </a:p>
        </p:txBody>
      </p:sp>
    </p:spTree>
    <p:extLst>
      <p:ext uri="{BB962C8B-B14F-4D97-AF65-F5344CB8AC3E}">
        <p14:creationId xmlns:p14="http://schemas.microsoft.com/office/powerpoint/2010/main" val="226673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6A311C-AA67-02C2-00D9-CD51C81EA223}"/>
              </a:ext>
            </a:extLst>
          </p:cNvPr>
          <p:cNvSpPr>
            <a:spLocks noGrp="1"/>
          </p:cNvSpPr>
          <p:nvPr>
            <p:ph type="title"/>
          </p:nvPr>
        </p:nvSpPr>
        <p:spPr/>
        <p:txBody>
          <a:bodyPr/>
          <a:lstStyle/>
          <a:p>
            <a:pPr algn="ctr"/>
            <a:r>
              <a:rPr lang="fr-FR" dirty="0"/>
              <a:t>Installation de composer</a:t>
            </a:r>
          </a:p>
        </p:txBody>
      </p:sp>
      <p:sp>
        <p:nvSpPr>
          <p:cNvPr id="3" name="Espace réservé du contenu 2">
            <a:extLst>
              <a:ext uri="{FF2B5EF4-FFF2-40B4-BE49-F238E27FC236}">
                <a16:creationId xmlns:a16="http://schemas.microsoft.com/office/drawing/2014/main" id="{577CCD87-B99F-9418-0DCB-9BE0826581FE}"/>
              </a:ext>
            </a:extLst>
          </p:cNvPr>
          <p:cNvSpPr>
            <a:spLocks noGrp="1"/>
          </p:cNvSpPr>
          <p:nvPr>
            <p:ph idx="1"/>
          </p:nvPr>
        </p:nvSpPr>
        <p:spPr>
          <a:xfrm>
            <a:off x="838200" y="1611517"/>
            <a:ext cx="10515600" cy="4345663"/>
          </a:xfrm>
        </p:spPr>
        <p:txBody>
          <a:bodyPr/>
          <a:lstStyle/>
          <a:p>
            <a:r>
              <a:rPr lang="fr-FR" b="1" dirty="0"/>
              <a:t>Composer  </a:t>
            </a:r>
            <a:r>
              <a:rPr lang="fr-FR" dirty="0"/>
              <a:t>est</a:t>
            </a:r>
            <a:r>
              <a:rPr lang="fr-FR" b="1" dirty="0"/>
              <a:t> </a:t>
            </a:r>
            <a:r>
              <a:rPr lang="fr-FR" dirty="0"/>
              <a:t>un</a:t>
            </a:r>
            <a:r>
              <a:rPr lang="fr-FR" b="1" dirty="0"/>
              <a:t> </a:t>
            </a:r>
            <a:r>
              <a:rPr lang="fr-FR" dirty="0"/>
              <a:t>gestionnaire de dépendances  .</a:t>
            </a:r>
          </a:p>
          <a:p>
            <a:r>
              <a:rPr lang="fr-FR" dirty="0"/>
              <a:t>Allez</a:t>
            </a:r>
            <a:r>
              <a:rPr lang="fr-FR" b="1" dirty="0"/>
              <a:t> </a:t>
            </a:r>
            <a:r>
              <a:rPr lang="fr-FR" dirty="0"/>
              <a:t>sur:</a:t>
            </a:r>
            <a:r>
              <a:rPr lang="fr-FR" b="1" dirty="0"/>
              <a:t> </a:t>
            </a:r>
            <a:r>
              <a:rPr lang="fr-FR" dirty="0"/>
              <a:t>https://getcomposer.org/ et suivez les étapes correspondant à votre système d'exploitation. Pour vérifier si l'installation est fonctionnelle, aller dans un terminal et saisir la commande ci-dessous.</a:t>
            </a:r>
          </a:p>
          <a:p>
            <a:r>
              <a:rPr lang="fr-FR" dirty="0"/>
              <a:t>composer –version</a:t>
            </a:r>
          </a:p>
          <a:p>
            <a:r>
              <a:rPr lang="fr-FR" dirty="0"/>
              <a:t>En cas de succès la commande affichera le numéro de version de composer comme ci-dessous:</a:t>
            </a:r>
          </a:p>
          <a:p>
            <a:pPr marL="0" indent="0">
              <a:buNone/>
            </a:pPr>
            <a:r>
              <a:rPr lang="fr-FR" dirty="0"/>
              <a:t>          Composer version 2.2.1 2021-12-22 22:21:31</a:t>
            </a:r>
          </a:p>
          <a:p>
            <a:endParaRPr lang="fr-FR" dirty="0"/>
          </a:p>
        </p:txBody>
      </p:sp>
    </p:spTree>
    <p:extLst>
      <p:ext uri="{BB962C8B-B14F-4D97-AF65-F5344CB8AC3E}">
        <p14:creationId xmlns:p14="http://schemas.microsoft.com/office/powerpoint/2010/main" val="3203820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E9A8C-B7F2-A966-3BB8-639C77E5E7EF}"/>
              </a:ext>
            </a:extLst>
          </p:cNvPr>
          <p:cNvSpPr>
            <a:spLocks noGrp="1"/>
          </p:cNvSpPr>
          <p:nvPr>
            <p:ph type="title"/>
          </p:nvPr>
        </p:nvSpPr>
        <p:spPr>
          <a:xfrm>
            <a:off x="838200" y="668591"/>
            <a:ext cx="10515600" cy="1196424"/>
          </a:xfrm>
        </p:spPr>
        <p:txBody>
          <a:bodyPr/>
          <a:lstStyle/>
          <a:p>
            <a:pPr algn="ctr"/>
            <a:r>
              <a:rPr lang="fr-FR" dirty="0"/>
              <a:t>Installation de scoop</a:t>
            </a:r>
          </a:p>
        </p:txBody>
      </p:sp>
      <p:sp>
        <p:nvSpPr>
          <p:cNvPr id="3" name="Espace réservé du texte 2">
            <a:extLst>
              <a:ext uri="{FF2B5EF4-FFF2-40B4-BE49-F238E27FC236}">
                <a16:creationId xmlns:a16="http://schemas.microsoft.com/office/drawing/2014/main" id="{FCF0833A-F03D-5F19-4506-8B836D97C322}"/>
              </a:ext>
            </a:extLst>
          </p:cNvPr>
          <p:cNvSpPr>
            <a:spLocks noGrp="1"/>
          </p:cNvSpPr>
          <p:nvPr>
            <p:ph type="body" idx="1"/>
          </p:nvPr>
        </p:nvSpPr>
        <p:spPr>
          <a:xfrm>
            <a:off x="831850" y="2788467"/>
            <a:ext cx="10515600" cy="3301183"/>
          </a:xfrm>
        </p:spPr>
        <p:txBody>
          <a:bodyPr/>
          <a:lstStyle/>
          <a:p>
            <a:r>
              <a:rPr lang="fr-FR" dirty="0"/>
              <a:t>Scoop </a:t>
            </a:r>
            <a:r>
              <a:rPr lang="fr-FR" dirty="0" err="1"/>
              <a:t>estUn</a:t>
            </a:r>
            <a:r>
              <a:rPr lang="fr-FR" dirty="0"/>
              <a:t> CLI pour Windows (</a:t>
            </a:r>
            <a:r>
              <a:rPr lang="fr-FR" b="1" dirty="0"/>
              <a:t>command-line installer)</a:t>
            </a:r>
          </a:p>
          <a:p>
            <a:endParaRPr lang="fr-FR" dirty="0"/>
          </a:p>
          <a:p>
            <a:r>
              <a:rPr lang="fr-FR" dirty="0"/>
              <a:t>Installer celui-ci en ligne de commande a l aide du POWERSHELL terminal de </a:t>
            </a:r>
            <a:r>
              <a:rPr lang="fr-FR" dirty="0" err="1"/>
              <a:t>windows</a:t>
            </a:r>
            <a:r>
              <a:rPr lang="fr-FR" dirty="0"/>
              <a:t> 5.1 ou </a:t>
            </a:r>
            <a:r>
              <a:rPr lang="fr-FR" dirty="0" err="1"/>
              <a:t>superieur</a:t>
            </a:r>
            <a:r>
              <a:rPr lang="fr-FR" dirty="0"/>
              <a:t>  a l aide de ces deux commandes :</a:t>
            </a:r>
          </a:p>
          <a:p>
            <a:r>
              <a:rPr lang="fr-FR" dirty="0"/>
              <a:t>1:  Set-</a:t>
            </a:r>
            <a:r>
              <a:rPr lang="fr-FR" dirty="0" err="1"/>
              <a:t>ExecutionPolicy</a:t>
            </a:r>
            <a:r>
              <a:rPr lang="fr-FR" dirty="0"/>
              <a:t> </a:t>
            </a:r>
            <a:r>
              <a:rPr lang="fr-FR" dirty="0" err="1"/>
              <a:t>RemoteSigned</a:t>
            </a:r>
            <a:r>
              <a:rPr lang="fr-FR" dirty="0"/>
              <a:t> -Scope </a:t>
            </a:r>
            <a:r>
              <a:rPr lang="fr-FR" dirty="0" err="1"/>
              <a:t>CurrentUser</a:t>
            </a:r>
            <a:r>
              <a:rPr lang="fr-FR" dirty="0"/>
              <a:t> (a la première utilisation)</a:t>
            </a:r>
          </a:p>
          <a:p>
            <a:r>
              <a:rPr lang="fr-FR" dirty="0"/>
              <a:t>2: </a:t>
            </a:r>
            <a:r>
              <a:rPr lang="fr-FR" dirty="0" err="1"/>
              <a:t>irm</a:t>
            </a:r>
            <a:r>
              <a:rPr lang="fr-FR" dirty="0"/>
              <a:t> get.scoop.sh</a:t>
            </a:r>
          </a:p>
          <a:p>
            <a:r>
              <a:rPr lang="fr-FR" dirty="0"/>
              <a:t>Voila Scoop est installé sur votre machine</a:t>
            </a:r>
          </a:p>
        </p:txBody>
      </p:sp>
    </p:spTree>
    <p:extLst>
      <p:ext uri="{BB962C8B-B14F-4D97-AF65-F5344CB8AC3E}">
        <p14:creationId xmlns:p14="http://schemas.microsoft.com/office/powerpoint/2010/main" val="28421534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565</Words>
  <Application>Microsoft Office PowerPoint</Application>
  <PresentationFormat>Grand écran</PresentationFormat>
  <Paragraphs>64</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Lucida Console</vt:lpstr>
      <vt:lpstr>Thème Office</vt:lpstr>
      <vt:lpstr>Qu’est ce que SYMFONY?</vt:lpstr>
      <vt:lpstr>présentation</vt:lpstr>
      <vt:lpstr>De quoi allons nous parler?</vt:lpstr>
      <vt:lpstr>définition d’un Framework </vt:lpstr>
      <vt:lpstr>         Qu’est ce que SYMFONY ?</vt:lpstr>
      <vt:lpstr>                            Prérequis… </vt:lpstr>
      <vt:lpstr>Installations</vt:lpstr>
      <vt:lpstr>Installation de composer</vt:lpstr>
      <vt:lpstr>Installation de scoop</vt:lpstr>
      <vt:lpstr> Symfony CLI </vt:lpstr>
      <vt:lpstr>Premier projet </vt:lpstr>
    </vt:vector>
  </TitlesOfParts>
  <Company>AFPA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 ce que SYMFONY?</dc:title>
  <dc:creator>77011-05-06</dc:creator>
  <cp:lastModifiedBy>philippe da costa</cp:lastModifiedBy>
  <cp:revision>9</cp:revision>
  <dcterms:created xsi:type="dcterms:W3CDTF">2022-10-11T12:09:12Z</dcterms:created>
  <dcterms:modified xsi:type="dcterms:W3CDTF">2022-10-22T08:03:14Z</dcterms:modified>
</cp:coreProperties>
</file>