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87" r:id="rId2"/>
    <p:sldId id="390" r:id="rId3"/>
    <p:sldId id="391" r:id="rId4"/>
    <p:sldId id="393" r:id="rId5"/>
    <p:sldId id="395" r:id="rId6"/>
    <p:sldId id="279" r:id="rId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79" autoAdjust="0"/>
    <p:restoredTop sz="93416" autoAdjust="0"/>
  </p:normalViewPr>
  <p:slideViewPr>
    <p:cSldViewPr snapToGrid="0" showGuides="1">
      <p:cViewPr varScale="1">
        <p:scale>
          <a:sx n="106" d="100"/>
          <a:sy n="106" d="100"/>
        </p:scale>
        <p:origin x="1254" y="12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K." userId="ac558d3ae67ea49b" providerId="LiveId" clId="{916CE2CA-5F20-4118-881D-D32D63391D17}"/>
    <pc:docChg chg="undo custSel addSld delSld modSld">
      <pc:chgData name="alexander K." userId="ac558d3ae67ea49b" providerId="LiveId" clId="{916CE2CA-5F20-4118-881D-D32D63391D17}" dt="2022-05-26T13:53:17.879" v="53" actId="6549"/>
      <pc:docMkLst>
        <pc:docMk/>
      </pc:docMkLst>
      <pc:sldChg chg="addSp delSp modSp mod">
        <pc:chgData name="alexander K." userId="ac558d3ae67ea49b" providerId="LiveId" clId="{916CE2CA-5F20-4118-881D-D32D63391D17}" dt="2022-05-26T13:51:57.555" v="24" actId="20577"/>
        <pc:sldMkLst>
          <pc:docMk/>
          <pc:sldMk cId="2634178581" sldId="387"/>
        </pc:sldMkLst>
        <pc:spChg chg="mod">
          <ac:chgData name="alexander K." userId="ac558d3ae67ea49b" providerId="LiveId" clId="{916CE2CA-5F20-4118-881D-D32D63391D17}" dt="2022-05-26T13:48:59.221" v="11" actId="20577"/>
          <ac:spMkLst>
            <pc:docMk/>
            <pc:sldMk cId="2634178581" sldId="387"/>
            <ac:spMk id="2" creationId="{D7E5FA01-7BED-084F-AC86-4032A7B7FDE9}"/>
          </ac:spMkLst>
        </pc:spChg>
        <pc:spChg chg="mod">
          <ac:chgData name="alexander K." userId="ac558d3ae67ea49b" providerId="LiveId" clId="{916CE2CA-5F20-4118-881D-D32D63391D17}" dt="2022-05-26T13:51:57.555" v="24" actId="20577"/>
          <ac:spMkLst>
            <pc:docMk/>
            <pc:sldMk cId="2634178581" sldId="387"/>
            <ac:spMk id="3" creationId="{3B8304F9-4CB6-E243-973B-DA9D233B19B4}"/>
          </ac:spMkLst>
        </pc:spChg>
        <pc:graphicFrameChg chg="add del mod">
          <ac:chgData name="alexander K." userId="ac558d3ae67ea49b" providerId="LiveId" clId="{916CE2CA-5F20-4118-881D-D32D63391D17}" dt="2022-05-26T13:51:42.110" v="15"/>
          <ac:graphicFrameMkLst>
            <pc:docMk/>
            <pc:sldMk cId="2634178581" sldId="387"/>
            <ac:graphicFrameMk id="5" creationId="{462D30C1-9BCE-6495-031D-B522498CBA68}"/>
          </ac:graphicFrameMkLst>
        </pc:graphicFrameChg>
      </pc:sldChg>
      <pc:sldChg chg="del">
        <pc:chgData name="alexander K." userId="ac558d3ae67ea49b" providerId="LiveId" clId="{916CE2CA-5F20-4118-881D-D32D63391D17}" dt="2022-05-26T13:52:23.272" v="26" actId="47"/>
        <pc:sldMkLst>
          <pc:docMk/>
          <pc:sldMk cId="2529564785" sldId="388"/>
        </pc:sldMkLst>
      </pc:sldChg>
      <pc:sldChg chg="del">
        <pc:chgData name="alexander K." userId="ac558d3ae67ea49b" providerId="LiveId" clId="{916CE2CA-5F20-4118-881D-D32D63391D17}" dt="2022-05-26T13:52:22.094" v="25" actId="47"/>
        <pc:sldMkLst>
          <pc:docMk/>
          <pc:sldMk cId="4245452195" sldId="389"/>
        </pc:sldMkLst>
      </pc:sldChg>
      <pc:sldChg chg="modSp mod">
        <pc:chgData name="alexander K." userId="ac558d3ae67ea49b" providerId="LiveId" clId="{916CE2CA-5F20-4118-881D-D32D63391D17}" dt="2022-05-26T13:53:17.879" v="53" actId="6549"/>
        <pc:sldMkLst>
          <pc:docMk/>
          <pc:sldMk cId="3118604445" sldId="390"/>
        </pc:sldMkLst>
        <pc:spChg chg="mod">
          <ac:chgData name="alexander K." userId="ac558d3ae67ea49b" providerId="LiveId" clId="{916CE2CA-5F20-4118-881D-D32D63391D17}" dt="2022-05-26T13:53:17.879" v="53" actId="6549"/>
          <ac:spMkLst>
            <pc:docMk/>
            <pc:sldMk cId="3118604445" sldId="390"/>
            <ac:spMk id="2" creationId="{A02F25B8-A0BE-D349-B9F8-BD7F4D9E9A6E}"/>
          </ac:spMkLst>
        </pc:spChg>
        <pc:picChg chg="mod">
          <ac:chgData name="alexander K." userId="ac558d3ae67ea49b" providerId="LiveId" clId="{916CE2CA-5F20-4118-881D-D32D63391D17}" dt="2022-05-26T13:52:44.944" v="30" actId="1076"/>
          <ac:picMkLst>
            <pc:docMk/>
            <pc:sldMk cId="3118604445" sldId="390"/>
            <ac:picMk id="5" creationId="{E0868C49-33DB-0645-B60B-115B4B81FCD6}"/>
          </ac:picMkLst>
        </pc:picChg>
      </pc:sldChg>
      <pc:sldChg chg="new del">
        <pc:chgData name="alexander K." userId="ac558d3ae67ea49b" providerId="LiveId" clId="{916CE2CA-5F20-4118-881D-D32D63391D17}" dt="2022-05-26T13:52:35.900" v="28" actId="680"/>
        <pc:sldMkLst>
          <pc:docMk/>
          <pc:sldMk cId="1196946461" sldId="3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26-5-2022</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nl-NL" sz="1200" b="1" cap="all" dirty="0">
                <a:solidFill>
                  <a:srgbClr val="42AC47"/>
                </a:solidFill>
              </a:rPr>
              <a:t>ONZE EXCELLENTE PROFESSIONAL HEEFT PASSIE EN EMPATHIE: «EMPASSIE»</a:t>
            </a:r>
          </a:p>
          <a:p>
            <a:pPr fontAlgn="base"/>
            <a:r>
              <a:rPr lang="nl-NL" sz="1200" dirty="0"/>
              <a:t>Onze professional inspireert en neemt verantwoordelijkheid. Hij heeft een groot inlevingsvermogen, waardoor hij de andere leert kennen, respecteren en helpen.</a:t>
            </a:r>
          </a:p>
          <a:p>
            <a:pPr fontAlgn="base"/>
            <a:endParaRPr lang="nl-NL" sz="1200" dirty="0"/>
          </a:p>
          <a:p>
            <a:pPr fontAlgn="base"/>
            <a:r>
              <a:rPr lang="nl-NL" sz="1200" b="1" cap="all" dirty="0">
                <a:solidFill>
                  <a:srgbClr val="42AC47"/>
                </a:solidFill>
              </a:rPr>
              <a:t>ONZE EXCELLENTE PROFESSIONAL IS ONDERNEMEND EN INNOVATIEF</a:t>
            </a:r>
          </a:p>
          <a:p>
            <a:pPr fontAlgn="base"/>
            <a:r>
              <a:rPr lang="nl-NL" sz="1200" dirty="0"/>
              <a:t>Vanuit een sterke ‘ken-doe’-mentaliteit durft hij snel doordachte beslissingen en berekende risico’s te nemen. Hij werkt projectmatig en systematisch, maar durft ook buiten de lijnen kleuren. Hij combineert durf met creativiteit, probeert de zaken eens op een andere manier aan te pakken en waar nodig gaat hij soms tegen de richting in … </a:t>
            </a:r>
          </a:p>
          <a:p>
            <a:pPr fontAlgn="base"/>
            <a:endParaRPr lang="nl-NL" sz="1200" dirty="0"/>
          </a:p>
          <a:p>
            <a:pPr fontAlgn="base"/>
            <a:r>
              <a:rPr lang="nl-NL" sz="1200" b="1" cap="all" dirty="0">
                <a:solidFill>
                  <a:srgbClr val="42AC47"/>
                </a:solidFill>
              </a:rPr>
              <a:t>ONZE EXCELLENTE PROFESSIONAL WERKT (INTERNATIONAAL) SAMEN</a:t>
            </a:r>
          </a:p>
          <a:p>
            <a:pPr fontAlgn="base"/>
            <a:r>
              <a:rPr lang="nl-NL" sz="1200" dirty="0"/>
              <a:t>Grenzen verleggen en doorbreken vraagt samenwerking in veelvoud. Onze excellente professional doet dit in co-creatie met studenten, collega’s, lectoren, onderzoekers, tussen opleidingen, met bedrijven, onderwijsinstellingen, overheden, kunst- en cultuurinstituten, … en dit zowel regionaal, nationaal als internationaal.</a:t>
            </a:r>
          </a:p>
          <a:p>
            <a:pPr fontAlgn="base"/>
            <a:endParaRPr lang="nl-NL" sz="1200" dirty="0"/>
          </a:p>
          <a:p>
            <a:pPr fontAlgn="base"/>
            <a:r>
              <a:rPr lang="nl-NL" sz="1200" b="1" cap="all" dirty="0">
                <a:solidFill>
                  <a:srgbClr val="42AC47"/>
                </a:solidFill>
              </a:rPr>
              <a:t>ONZE EXCELLENTE PROFESSIONAL IS DISCIPLINAIR EN MULTIDISCIPLINAIR</a:t>
            </a:r>
          </a:p>
          <a:p>
            <a:pPr fontAlgn="base"/>
            <a:r>
              <a:rPr lang="nl-NL" sz="1200" dirty="0"/>
              <a:t>Onze excellente professional kent zijn metier, zijn vak heel goed. Daarnaast kan hij goed samenwerken met andere professionals, met andere disciplines. Vernieuwingen en innovaties liggen immers op de kruispunten tussen verschillende disciplines.</a:t>
            </a: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6</a:t>
            </a:fld>
            <a:endParaRPr lang="nl-NL"/>
          </a:p>
        </p:txBody>
      </p:sp>
    </p:spTree>
    <p:extLst>
      <p:ext uri="{BB962C8B-B14F-4D97-AF65-F5344CB8AC3E}">
        <p14:creationId xmlns:p14="http://schemas.microsoft.com/office/powerpoint/2010/main" val="1634188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75270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8559" y="5059318"/>
            <a:ext cx="3607160"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6662"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1236662"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181216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el en object">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C22103C9-6513-2C46-8F8B-1BE0FC947B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5842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4F6D96DC-5B3E-F64E-B66E-E6D6981FA18D}"/>
              </a:ext>
            </a:extLst>
          </p:cNvPr>
          <p:cNvSpPr>
            <a:spLocks noGrp="1"/>
          </p:cNvSpPr>
          <p:nvPr>
            <p:ph type="ctrTitle" hasCustomPrompt="1"/>
          </p:nvPr>
        </p:nvSpPr>
        <p:spPr>
          <a:xfrm>
            <a:off x="1236662"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extLst>
      <p:ext uri="{BB962C8B-B14F-4D97-AF65-F5344CB8AC3E}">
        <p14:creationId xmlns:p14="http://schemas.microsoft.com/office/powerpoint/2010/main" val="175062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16725"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6816725" y="1268413"/>
            <a:ext cx="4859338" cy="203167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8" name="Ondertitel 2"/>
          <p:cNvSpPr>
            <a:spLocks noGrp="1"/>
          </p:cNvSpPr>
          <p:nvPr>
            <p:ph type="subTitle" idx="1" hasCustomPrompt="1"/>
          </p:nvPr>
        </p:nvSpPr>
        <p:spPr>
          <a:xfrm>
            <a:off x="6816725" y="3429000"/>
            <a:ext cx="4859338"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1629571361"/>
      </p:ext>
    </p:extLst>
  </p:cSld>
  <p:clrMapOvr>
    <a:masterClrMapping/>
  </p:clrMapOvr>
  <p:extLst>
    <p:ext uri="{DCECCB84-F9BA-43D5-87BE-67443E8EF086}">
      <p15:sldGuideLst xmlns:p15="http://schemas.microsoft.com/office/powerpoint/2012/main">
        <p15:guide id="1" pos="3840" userDrawn="1">
          <p15:clr>
            <a:srgbClr val="FBAE40"/>
          </p15:clr>
        </p15:guide>
        <p15:guide id="2" pos="4294" userDrawn="1">
          <p15:clr>
            <a:srgbClr val="FBAE40"/>
          </p15:clr>
        </p15:guide>
        <p15:guide id="3" pos="19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235074" y="1268413"/>
            <a:ext cx="4860926"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3" name="Ondertitel 2"/>
          <p:cNvSpPr>
            <a:spLocks noGrp="1"/>
          </p:cNvSpPr>
          <p:nvPr>
            <p:ph type="subTitle" idx="1" hasCustomPrompt="1"/>
          </p:nvPr>
        </p:nvSpPr>
        <p:spPr>
          <a:xfrm>
            <a:off x="1235074" y="3429000"/>
            <a:ext cx="4860925"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24041256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78" userDrawn="1">
          <p15:clr>
            <a:srgbClr val="FBAE40"/>
          </p15:clr>
        </p15:guide>
        <p15:guide id="4" orient="horz" pos="79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76059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423251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endParaRPr lang="nl-BE" dirty="0"/>
          </a:p>
          <a:p>
            <a:endParaRPr lang="nl-BE" dirty="0"/>
          </a:p>
        </p:txBody>
      </p:sp>
      <p:sp>
        <p:nvSpPr>
          <p:cNvPr id="12" name="Titel 1"/>
          <p:cNvSpPr>
            <a:spLocks noGrp="1"/>
          </p:cNvSpPr>
          <p:nvPr>
            <p:ph type="ctrTitle" hasCustomPrompt="1"/>
          </p:nvPr>
        </p:nvSpPr>
        <p:spPr>
          <a:xfrm>
            <a:off x="6816725" y="1268413"/>
            <a:ext cx="4859338"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6816725"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66588"/>
      </p:ext>
    </p:extLst>
  </p:cSld>
  <p:clrMap bg1="lt1" tx1="dk1" bg2="lt2" tx2="dk2" accent1="accent1" accent2="accent2" accent3="accent3" accent4="accent4" accent5="accent5" accent6="accent6" hlink="hlink" folHlink="folHlink"/>
  <p:sldLayoutIdLst>
    <p:sldLayoutId id="2147483671" r:id="rId1"/>
    <p:sldLayoutId id="2147483662" r:id="rId2"/>
    <p:sldLayoutId id="2147483667" r:id="rId3"/>
    <p:sldLayoutId id="2147483663" r:id="rId4"/>
    <p:sldLayoutId id="2147483649" r:id="rId5"/>
    <p:sldLayoutId id="2147483650" r:id="rId6"/>
    <p:sldLayoutId id="2147483673" r:id="rId7"/>
    <p:sldLayoutId id="2147483668" r:id="rId8"/>
    <p:sldLayoutId id="2147483669" r:id="rId9"/>
    <p:sldLayoutId id="2147483674" r:id="rId10"/>
    <p:sldLayoutId id="2147483675"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2160"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7" pos="778" userDrawn="1">
          <p15:clr>
            <a:srgbClr val="F26B43"/>
          </p15:clr>
        </p15:guide>
        <p15:guide id="8" orient="horz" pos="799" userDrawn="1">
          <p15:clr>
            <a:srgbClr val="F26B43"/>
          </p15:clr>
        </p15:guide>
        <p15:guide id="9" pos="4294" userDrawn="1">
          <p15:clr>
            <a:srgbClr val="F26B43"/>
          </p15:clr>
        </p15:guide>
        <p15:guide id="10" pos="1935" userDrawn="1">
          <p15:clr>
            <a:srgbClr val="F26B43"/>
          </p15:clr>
        </p15:guide>
        <p15:guide id="11"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5FA01-7BED-084F-AC86-4032A7B7FDE9}"/>
              </a:ext>
            </a:extLst>
          </p:cNvPr>
          <p:cNvSpPr>
            <a:spLocks noGrp="1"/>
          </p:cNvSpPr>
          <p:nvPr>
            <p:ph type="ctrTitle"/>
          </p:nvPr>
        </p:nvSpPr>
        <p:spPr>
          <a:xfrm>
            <a:off x="515938" y="1268413"/>
            <a:ext cx="3816780" cy="2064447"/>
          </a:xfrm>
          <a:prstGeom prst="rect">
            <a:avLst/>
          </a:prstGeom>
        </p:spPr>
        <p:txBody>
          <a:bodyPr/>
          <a:lstStyle/>
          <a:p>
            <a:r>
              <a:rPr lang="nl-BE" dirty="0"/>
              <a:t>Lichtspectrum</a:t>
            </a:r>
            <a:br>
              <a:rPr lang="nl-BE" dirty="0"/>
            </a:br>
            <a:r>
              <a:rPr lang="nl-BE" dirty="0"/>
              <a:t>analyse</a:t>
            </a:r>
          </a:p>
        </p:txBody>
      </p:sp>
      <p:sp>
        <p:nvSpPr>
          <p:cNvPr id="3" name="Ondertitel 2">
            <a:extLst>
              <a:ext uri="{FF2B5EF4-FFF2-40B4-BE49-F238E27FC236}">
                <a16:creationId xmlns:a16="http://schemas.microsoft.com/office/drawing/2014/main" id="{3B8304F9-4CB6-E243-973B-DA9D233B19B4}"/>
              </a:ext>
            </a:extLst>
          </p:cNvPr>
          <p:cNvSpPr>
            <a:spLocks noGrp="1"/>
          </p:cNvSpPr>
          <p:nvPr>
            <p:ph type="subTitle" idx="4294967295"/>
          </p:nvPr>
        </p:nvSpPr>
        <p:spPr>
          <a:xfrm>
            <a:off x="515938" y="3429000"/>
            <a:ext cx="6799262" cy="2212022"/>
          </a:xfrm>
          <a:prstGeom prst="rect">
            <a:avLst/>
          </a:prstGeom>
        </p:spPr>
        <p:txBody>
          <a:bodyPr/>
          <a:lstStyle/>
          <a:p>
            <a:r>
              <a:rPr lang="nl-BE" dirty="0"/>
              <a:t>Philippe-Arnoud </a:t>
            </a:r>
            <a:r>
              <a:rPr lang="nl-BE" dirty="0" err="1"/>
              <a:t>Hiroux</a:t>
            </a:r>
            <a:endParaRPr lang="nl-BE" dirty="0"/>
          </a:p>
          <a:p>
            <a:r>
              <a:rPr lang="nl-BE" dirty="0"/>
              <a:t>Alexander Krom</a:t>
            </a:r>
          </a:p>
          <a:p>
            <a:r>
              <a:rPr lang="nl-BE" dirty="0"/>
              <a:t>Bram Vanderwegen</a:t>
            </a:r>
          </a:p>
        </p:txBody>
      </p:sp>
      <p:pic>
        <p:nvPicPr>
          <p:cNvPr id="4" name="Afbeelding 3">
            <a:extLst>
              <a:ext uri="{FF2B5EF4-FFF2-40B4-BE49-F238E27FC236}">
                <a16:creationId xmlns:a16="http://schemas.microsoft.com/office/drawing/2014/main" id="{A9373E7E-C123-6D47-9C55-1E37C15FDD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263417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p:txBody>
          <a:bodyPr/>
          <a:lstStyle/>
          <a:p>
            <a:endParaRPr lang="nl-BE" dirty="0"/>
          </a:p>
        </p:txBody>
      </p:sp>
      <p:sp>
        <p:nvSpPr>
          <p:cNvPr id="3" name="Ondertitel 2">
            <a:extLst>
              <a:ext uri="{FF2B5EF4-FFF2-40B4-BE49-F238E27FC236}">
                <a16:creationId xmlns:a16="http://schemas.microsoft.com/office/drawing/2014/main" id="{B29BE012-DC96-2749-B3A2-71F0203D8F34}"/>
              </a:ext>
            </a:extLst>
          </p:cNvPr>
          <p:cNvSpPr>
            <a:spLocks noGrp="1"/>
          </p:cNvSpPr>
          <p:nvPr>
            <p:ph type="subTitle" idx="1"/>
          </p:nvPr>
        </p:nvSpPr>
        <p:spPr/>
        <p:txBody>
          <a:bodyPr/>
          <a:lstStyle/>
          <a:p>
            <a:endParaRPr lang="nl-BE" dirty="0"/>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5" name="Afbeelding 4">
            <a:extLst>
              <a:ext uri="{FF2B5EF4-FFF2-40B4-BE49-F238E27FC236}">
                <a16:creationId xmlns:a16="http://schemas.microsoft.com/office/drawing/2014/main" id="{E0868C49-33DB-0645-B60B-115B4B81FCD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7525164" y="-461956"/>
            <a:ext cx="4791404" cy="3610021"/>
          </a:xfrm>
          <a:prstGeom prst="rect">
            <a:avLst/>
          </a:prstGeom>
        </p:spPr>
      </p:pic>
      <p:pic>
        <p:nvPicPr>
          <p:cNvPr id="6" name="Afbeelding 5">
            <a:extLst>
              <a:ext uri="{FF2B5EF4-FFF2-40B4-BE49-F238E27FC236}">
                <a16:creationId xmlns:a16="http://schemas.microsoft.com/office/drawing/2014/main" id="{108F1485-152B-894C-AE5E-AB12F2DA03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311860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14D91D4D-3EF2-A04A-B7BC-617021053DDA}"/>
              </a:ext>
            </a:extLst>
          </p:cNvPr>
          <p:cNvSpPr>
            <a:spLocks noGrp="1"/>
          </p:cNvSpPr>
          <p:nvPr>
            <p:ph type="subTitle" idx="1"/>
          </p:nvPr>
        </p:nvSpPr>
        <p:spPr>
          <a:xfrm>
            <a:off x="522662" y="3429000"/>
            <a:ext cx="4859338" cy="2385060"/>
          </a:xfrm>
        </p:spPr>
        <p:txBody>
          <a:bodyPr/>
          <a:lstStyle/>
          <a:p>
            <a:endParaRPr lang="nl-BE"/>
          </a:p>
        </p:txBody>
      </p:sp>
      <p:sp>
        <p:nvSpPr>
          <p:cNvPr id="3" name="Titel 2">
            <a:extLst>
              <a:ext uri="{FF2B5EF4-FFF2-40B4-BE49-F238E27FC236}">
                <a16:creationId xmlns:a16="http://schemas.microsoft.com/office/drawing/2014/main" id="{FB70D9CA-5B56-494A-BDE3-703BA6FFD15F}"/>
              </a:ext>
            </a:extLst>
          </p:cNvPr>
          <p:cNvSpPr>
            <a:spLocks noGrp="1"/>
          </p:cNvSpPr>
          <p:nvPr>
            <p:ph type="ctrTitle"/>
          </p:nvPr>
        </p:nvSpPr>
        <p:spPr>
          <a:xfrm>
            <a:off x="522662" y="1268413"/>
            <a:ext cx="4859338" cy="2160587"/>
          </a:xfrm>
        </p:spPr>
        <p:txBody>
          <a:bodyPr/>
          <a:lstStyle/>
          <a:p>
            <a:endParaRPr lang="nl-BE" dirty="0"/>
          </a:p>
        </p:txBody>
      </p:sp>
      <p:pic>
        <p:nvPicPr>
          <p:cNvPr id="4" name="Afbeelding 3">
            <a:extLst>
              <a:ext uri="{FF2B5EF4-FFF2-40B4-BE49-F238E27FC236}">
                <a16:creationId xmlns:a16="http://schemas.microsoft.com/office/drawing/2014/main" id="{9BBE10ED-2EDC-294E-A417-A8E4B692A64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6096000" y="0"/>
            <a:ext cx="6096000" cy="6858000"/>
          </a:xfrm>
          <a:prstGeom prst="rect">
            <a:avLst/>
          </a:prstGeom>
        </p:spPr>
      </p:pic>
      <p:pic>
        <p:nvPicPr>
          <p:cNvPr id="5" name="Afbeelding 4">
            <a:extLst>
              <a:ext uri="{FF2B5EF4-FFF2-40B4-BE49-F238E27FC236}">
                <a16:creationId xmlns:a16="http://schemas.microsoft.com/office/drawing/2014/main" id="{B8F22267-9DD9-EB4E-B005-C74DE882BC8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79211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B468254-7119-3046-A5EF-100BDA588B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80" y="0"/>
            <a:ext cx="12216680" cy="6858000"/>
          </a:xfrm>
          <a:prstGeom prst="rect">
            <a:avLst/>
          </a:prstGeom>
        </p:spPr>
      </p:pic>
      <p:pic>
        <p:nvPicPr>
          <p:cNvPr id="5" name="Afbeelding 4">
            <a:extLst>
              <a:ext uri="{FF2B5EF4-FFF2-40B4-BE49-F238E27FC236}">
                <a16:creationId xmlns:a16="http://schemas.microsoft.com/office/drawing/2014/main" id="{36D2A1DA-403F-DC49-B576-8433DC52FC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8" y="-399438"/>
            <a:ext cx="4791404" cy="3610022"/>
          </a:xfrm>
          <a:prstGeom prst="rect">
            <a:avLst/>
          </a:prstGeom>
        </p:spPr>
      </p:pic>
      <p:sp>
        <p:nvSpPr>
          <p:cNvPr id="6" name="Rechthoek 5">
            <a:extLst>
              <a:ext uri="{FF2B5EF4-FFF2-40B4-BE49-F238E27FC236}">
                <a16:creationId xmlns:a16="http://schemas.microsoft.com/office/drawing/2014/main" id="{EC3307A3-87BA-834B-9869-9750FB3C508C}"/>
              </a:ext>
            </a:extLst>
          </p:cNvPr>
          <p:cNvSpPr/>
          <p:nvPr/>
        </p:nvSpPr>
        <p:spPr>
          <a:xfrm>
            <a:off x="515937" y="549275"/>
            <a:ext cx="5580063"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2" name="Ondertitel 1">
            <a:extLst>
              <a:ext uri="{FF2B5EF4-FFF2-40B4-BE49-F238E27FC236}">
                <a16:creationId xmlns:a16="http://schemas.microsoft.com/office/drawing/2014/main" id="{6B777AF7-F9D6-AC42-A3CE-AF4DF41B4CF2}"/>
              </a:ext>
            </a:extLst>
          </p:cNvPr>
          <p:cNvSpPr>
            <a:spLocks noGrp="1"/>
          </p:cNvSpPr>
          <p:nvPr>
            <p:ph type="subTitle" idx="1"/>
          </p:nvPr>
        </p:nvSpPr>
        <p:spPr/>
        <p:txBody>
          <a:bodyPr/>
          <a:lstStyle/>
          <a:p>
            <a:endParaRPr lang="nl-BE"/>
          </a:p>
        </p:txBody>
      </p:sp>
      <p:sp>
        <p:nvSpPr>
          <p:cNvPr id="3" name="Titel 2">
            <a:extLst>
              <a:ext uri="{FF2B5EF4-FFF2-40B4-BE49-F238E27FC236}">
                <a16:creationId xmlns:a16="http://schemas.microsoft.com/office/drawing/2014/main" id="{FDDD7921-F5AB-EC44-82A1-0F235EFF2ACC}"/>
              </a:ext>
            </a:extLst>
          </p:cNvPr>
          <p:cNvSpPr>
            <a:spLocks noGrp="1"/>
          </p:cNvSpPr>
          <p:nvPr>
            <p:ph type="ctrTitle"/>
          </p:nvPr>
        </p:nvSpPr>
        <p:spPr/>
        <p:txBody>
          <a:bodyPr/>
          <a:lstStyle/>
          <a:p>
            <a:endParaRPr lang="nl-BE"/>
          </a:p>
        </p:txBody>
      </p:sp>
      <p:pic>
        <p:nvPicPr>
          <p:cNvPr id="7" name="Afbeelding 6">
            <a:extLst>
              <a:ext uri="{FF2B5EF4-FFF2-40B4-BE49-F238E27FC236}">
                <a16:creationId xmlns:a16="http://schemas.microsoft.com/office/drawing/2014/main" id="{129B21D2-A977-3B46-8030-8027A1C319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407517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B468254-7119-3046-A5EF-100BDA588B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80" y="0"/>
            <a:ext cx="12216680" cy="6858000"/>
          </a:xfrm>
          <a:prstGeom prst="rect">
            <a:avLst/>
          </a:prstGeom>
        </p:spPr>
      </p:pic>
      <p:pic>
        <p:nvPicPr>
          <p:cNvPr id="5" name="Afbeelding 4">
            <a:extLst>
              <a:ext uri="{FF2B5EF4-FFF2-40B4-BE49-F238E27FC236}">
                <a16:creationId xmlns:a16="http://schemas.microsoft.com/office/drawing/2014/main" id="{36D2A1DA-403F-DC49-B576-8433DC52FC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8" y="-399438"/>
            <a:ext cx="4791404" cy="3610022"/>
          </a:xfrm>
          <a:prstGeom prst="rect">
            <a:avLst/>
          </a:prstGeom>
        </p:spPr>
      </p:pic>
      <p:pic>
        <p:nvPicPr>
          <p:cNvPr id="7" name="Afbeelding 6">
            <a:extLst>
              <a:ext uri="{FF2B5EF4-FFF2-40B4-BE49-F238E27FC236}">
                <a16:creationId xmlns:a16="http://schemas.microsoft.com/office/drawing/2014/main" id="{FE496FAE-B48A-554E-AB34-BAD6B00BD1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flipV="1">
            <a:off x="7605870" y="3723111"/>
            <a:ext cx="4791404" cy="3610022"/>
          </a:xfrm>
          <a:prstGeom prst="rect">
            <a:avLst/>
          </a:prstGeom>
        </p:spPr>
      </p:pic>
      <p:sp>
        <p:nvSpPr>
          <p:cNvPr id="6" name="Rechthoek 5">
            <a:extLst>
              <a:ext uri="{FF2B5EF4-FFF2-40B4-BE49-F238E27FC236}">
                <a16:creationId xmlns:a16="http://schemas.microsoft.com/office/drawing/2014/main" id="{EC3307A3-87BA-834B-9869-9750FB3C508C}"/>
              </a:ext>
            </a:extLst>
          </p:cNvPr>
          <p:cNvSpPr/>
          <p:nvPr/>
        </p:nvSpPr>
        <p:spPr>
          <a:xfrm>
            <a:off x="6096000" y="549275"/>
            <a:ext cx="5580063"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2" name="Ondertitel 1">
            <a:extLst>
              <a:ext uri="{FF2B5EF4-FFF2-40B4-BE49-F238E27FC236}">
                <a16:creationId xmlns:a16="http://schemas.microsoft.com/office/drawing/2014/main" id="{6B777AF7-F9D6-AC42-A3CE-AF4DF41B4CF2}"/>
              </a:ext>
            </a:extLst>
          </p:cNvPr>
          <p:cNvSpPr>
            <a:spLocks noGrp="1"/>
          </p:cNvSpPr>
          <p:nvPr>
            <p:ph type="subTitle" idx="1"/>
          </p:nvPr>
        </p:nvSpPr>
        <p:spPr>
          <a:xfrm>
            <a:off x="6816725" y="3429000"/>
            <a:ext cx="4859338" cy="2385060"/>
          </a:xfrm>
        </p:spPr>
        <p:txBody>
          <a:bodyPr/>
          <a:lstStyle/>
          <a:p>
            <a:endParaRPr lang="nl-BE" dirty="0"/>
          </a:p>
        </p:txBody>
      </p:sp>
      <p:sp>
        <p:nvSpPr>
          <p:cNvPr id="3" name="Titel 2">
            <a:extLst>
              <a:ext uri="{FF2B5EF4-FFF2-40B4-BE49-F238E27FC236}">
                <a16:creationId xmlns:a16="http://schemas.microsoft.com/office/drawing/2014/main" id="{FDDD7921-F5AB-EC44-82A1-0F235EFF2ACC}"/>
              </a:ext>
            </a:extLst>
          </p:cNvPr>
          <p:cNvSpPr>
            <a:spLocks noGrp="1"/>
          </p:cNvSpPr>
          <p:nvPr>
            <p:ph type="ctrTitle"/>
          </p:nvPr>
        </p:nvSpPr>
        <p:spPr>
          <a:xfrm>
            <a:off x="6816725" y="1268413"/>
            <a:ext cx="3695065" cy="2160587"/>
          </a:xfrm>
        </p:spPr>
        <p:txBody>
          <a:bodyPr/>
          <a:lstStyle/>
          <a:p>
            <a:endParaRPr lang="nl-BE"/>
          </a:p>
        </p:txBody>
      </p:sp>
      <p:pic>
        <p:nvPicPr>
          <p:cNvPr id="8" name="Afbeelding 7">
            <a:extLst>
              <a:ext uri="{FF2B5EF4-FFF2-40B4-BE49-F238E27FC236}">
                <a16:creationId xmlns:a16="http://schemas.microsoft.com/office/drawing/2014/main" id="{6C96C70B-A067-E641-AEDB-A7B1E557801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203841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8026400" y="2416175"/>
            <a:ext cx="3649663" cy="2857500"/>
          </a:xfrm>
        </p:spPr>
        <p:txBody>
          <a:bodyPr>
            <a:noAutofit/>
          </a:bodyPr>
          <a:lstStyle/>
          <a:p>
            <a:pPr marL="457200" indent="-457200" fontAlgn="base">
              <a:buFont typeface="+mj-lt"/>
              <a:buAutoNum type="arabicPeriod"/>
            </a:pPr>
            <a:r>
              <a:rPr lang="nl-NL" b="1" dirty="0"/>
              <a:t>heeft passie en empathie: «</a:t>
            </a:r>
            <a:r>
              <a:rPr lang="nl-NL" b="1" dirty="0" err="1"/>
              <a:t>empassie</a:t>
            </a:r>
            <a:r>
              <a:rPr lang="nl-NL" b="1" dirty="0"/>
              <a:t>»</a:t>
            </a:r>
          </a:p>
          <a:p>
            <a:pPr marL="457200" indent="-457200" fontAlgn="base">
              <a:buFont typeface="+mj-lt"/>
              <a:buAutoNum type="arabicPeriod"/>
            </a:pPr>
            <a:r>
              <a:rPr lang="nl-NL" b="1" dirty="0"/>
              <a:t>is ondernemend </a:t>
            </a:r>
            <a:br>
              <a:rPr lang="nl-NL" b="1" dirty="0"/>
            </a:br>
            <a:r>
              <a:rPr lang="nl-NL" b="1" dirty="0"/>
              <a:t>en innovatief</a:t>
            </a:r>
          </a:p>
          <a:p>
            <a:pPr marL="457200" indent="-457200" fontAlgn="base">
              <a:buFont typeface="+mj-lt"/>
              <a:buAutoNum type="arabicPeriod"/>
            </a:pPr>
            <a:r>
              <a:rPr lang="nl-NL" b="1" dirty="0"/>
              <a:t>werkt (internationaal) samen</a:t>
            </a:r>
          </a:p>
          <a:p>
            <a:pPr marL="457200" indent="-457200" fontAlgn="base">
              <a:buFont typeface="+mj-lt"/>
              <a:buAutoNum type="arabicPeriod"/>
            </a:pPr>
            <a:r>
              <a:rPr lang="nl-NL" b="1" dirty="0"/>
              <a:t>is disciplinair en multidisciplinair</a:t>
            </a:r>
          </a:p>
          <a:p>
            <a:endParaRPr lang="nl-NL" b="1" dirty="0"/>
          </a:p>
        </p:txBody>
      </p:sp>
      <p:pic>
        <p:nvPicPr>
          <p:cNvPr id="4" name="Tijdelijke aanduiding voor inhoud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9418" y="1331171"/>
            <a:ext cx="6682514" cy="5526829"/>
          </a:xfrm>
          <a:prstGeom prst="rect">
            <a:avLst/>
          </a:prstGeom>
        </p:spPr>
      </p:pic>
      <p:sp>
        <p:nvSpPr>
          <p:cNvPr id="2" name="Titel 1"/>
          <p:cNvSpPr>
            <a:spLocks noGrp="1"/>
          </p:cNvSpPr>
          <p:nvPr>
            <p:ph type="ctrTitle"/>
          </p:nvPr>
        </p:nvSpPr>
        <p:spPr>
          <a:xfrm>
            <a:off x="515938" y="549275"/>
            <a:ext cx="11160125" cy="1621552"/>
          </a:xfrm>
        </p:spPr>
        <p:txBody>
          <a:bodyPr>
            <a:normAutofit fontScale="90000"/>
          </a:bodyPr>
          <a:lstStyle/>
          <a:p>
            <a:r>
              <a:rPr lang="nl-BE" dirty="0"/>
              <a:t>X-factor = Excellente professional </a:t>
            </a:r>
            <a:br>
              <a:rPr lang="nl-BE" dirty="0"/>
            </a:br>
            <a:r>
              <a:rPr lang="nl-BE" sz="2200" b="0" dirty="0"/>
              <a:t>De visie van Hogeschool PXL is gebaseerd op het X-factor model van excellente professionals en excellente professionele organisaties. Deze X-factor omhelst vier statements en is het kompas dat ons allen gidst. 1. Junior-collega's (studenten), 2. personeel, 3. organisaties en onze </a:t>
            </a:r>
            <a:br>
              <a:rPr lang="nl-BE" sz="2200" b="0" dirty="0"/>
            </a:br>
            <a:r>
              <a:rPr lang="nl-BE" sz="2200" b="0" dirty="0"/>
              <a:t>4. Hogeschool PXL, wij allen creëren de toekomst.</a:t>
            </a:r>
            <a:br>
              <a:rPr lang="nl-BE" sz="1600" b="0" dirty="0"/>
            </a:br>
            <a:endParaRPr lang="nl-NL" sz="1600" b="0" dirty="0"/>
          </a:p>
        </p:txBody>
      </p:sp>
      <p:pic>
        <p:nvPicPr>
          <p:cNvPr id="5" name="Afbeelding 4">
            <a:extLst>
              <a:ext uri="{FF2B5EF4-FFF2-40B4-BE49-F238E27FC236}">
                <a16:creationId xmlns:a16="http://schemas.microsoft.com/office/drawing/2014/main" id="{D8510453-F08C-3347-AA3E-84AC6564147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68747420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TotalTime>
  <Words>301</Words>
  <Application>Microsoft Office PowerPoint</Application>
  <PresentationFormat>Widescreen</PresentationFormat>
  <Paragraphs>21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Courier New</vt:lpstr>
      <vt:lpstr>Wingdings</vt:lpstr>
      <vt:lpstr>Kantoorthema</vt:lpstr>
      <vt:lpstr>Lichtspectrum analyse</vt:lpstr>
      <vt:lpstr>PowerPoint Presentation</vt:lpstr>
      <vt:lpstr>PowerPoint Presentation</vt:lpstr>
      <vt:lpstr>PowerPoint Presentation</vt:lpstr>
      <vt:lpstr>PowerPoint Presentation</vt:lpstr>
      <vt:lpstr>X-factor = Excellente professional  De visie van Hogeschool PXL is gebaseerd op het X-factor model van excellente professionals en excellente professionele organisaties. Deze X-factor omhelst vier statements en is het kompas dat ons allen gidst. 1. Junior-collega's (studenten), 2. personeel, 3. organisaties en onze  4. Hogeschool PXL, wij allen creëren de toekomst.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alexander K.</cp:lastModifiedBy>
  <cp:revision>308</cp:revision>
  <dcterms:created xsi:type="dcterms:W3CDTF">2017-10-12T15:08:04Z</dcterms:created>
  <dcterms:modified xsi:type="dcterms:W3CDTF">2022-05-26T13:59:32Z</dcterms:modified>
</cp:coreProperties>
</file>