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4" r:id="rId2"/>
    <p:sldId id="305" r:id="rId3"/>
    <p:sldId id="306" r:id="rId4"/>
    <p:sldId id="300" r:id="rId5"/>
    <p:sldId id="296" r:id="rId6"/>
    <p:sldId id="307" r:id="rId7"/>
    <p:sldId id="308" r:id="rId8"/>
    <p:sldId id="309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91" autoAdjust="0"/>
  </p:normalViewPr>
  <p:slideViewPr>
    <p:cSldViewPr snapToGrid="0"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D911C-8E01-084D-A196-1A3FD56D1A2B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3FDA-2E16-4845-B570-D16200FD5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80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3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24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89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30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5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8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4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17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93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6E7C-A9C2-EE44-920A-D38C77EE0042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A27C-D2FF-DD41-B033-213F0D0AD1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0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251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RAIL/ROAD INTERFACE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453634" y="5983637"/>
            <a:ext cx="1675843" cy="338554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TRACK SECTION 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2874" y="4927776"/>
            <a:ext cx="773308" cy="20611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rgbClr val="000000"/>
                </a:solidFill>
              </a:rPr>
              <a:t>General Controller (PC)</a:t>
            </a:r>
          </a:p>
        </p:txBody>
      </p:sp>
      <p:sp>
        <p:nvSpPr>
          <p:cNvPr id="110" name="Double flèche horizontale 109"/>
          <p:cNvSpPr/>
          <p:nvPr/>
        </p:nvSpPr>
        <p:spPr>
          <a:xfrm>
            <a:off x="1105753" y="4910485"/>
            <a:ext cx="646755" cy="246411"/>
          </a:xfrm>
          <a:prstGeom prst="leftRightArrow">
            <a:avLst/>
          </a:prstGeom>
          <a:solidFill>
            <a:srgbClr val="92D050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0000"/>
                </a:solidFill>
              </a:rPr>
              <a:t>Serial Bus</a:t>
            </a:r>
          </a:p>
        </p:txBody>
      </p:sp>
      <p:sp>
        <p:nvSpPr>
          <p:cNvPr id="111" name="Flèche vers la droite 110"/>
          <p:cNvSpPr/>
          <p:nvPr/>
        </p:nvSpPr>
        <p:spPr>
          <a:xfrm>
            <a:off x="1176567" y="5255558"/>
            <a:ext cx="581194" cy="284390"/>
          </a:xfrm>
          <a:prstGeom prst="rightArrow">
            <a:avLst/>
          </a:prstGeom>
          <a:solidFill>
            <a:schemeClr val="accent1"/>
          </a:solidFill>
          <a:ln w="317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24V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52185" y="5301829"/>
            <a:ext cx="773308" cy="20611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0000"/>
                </a:solidFill>
              </a:rPr>
              <a:t>POWER SUPPLY 24V CC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3014" y="4625482"/>
            <a:ext cx="1048553" cy="1299589"/>
          </a:xfrm>
          <a:prstGeom prst="rect">
            <a:avLst/>
          </a:prstGeom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Block control interface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40196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6" name="Rectangle 15"/>
          <p:cNvSpPr/>
          <p:nvPr/>
        </p:nvSpPr>
        <p:spPr>
          <a:xfrm>
            <a:off x="1636138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7" name="Rectangle 16"/>
          <p:cNvSpPr/>
          <p:nvPr/>
        </p:nvSpPr>
        <p:spPr>
          <a:xfrm>
            <a:off x="1732079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8" name="Rectangle 17"/>
          <p:cNvSpPr/>
          <p:nvPr/>
        </p:nvSpPr>
        <p:spPr>
          <a:xfrm>
            <a:off x="1828021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9" name="Rectangle 18"/>
          <p:cNvSpPr/>
          <p:nvPr/>
        </p:nvSpPr>
        <p:spPr>
          <a:xfrm>
            <a:off x="1923963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0" name="Rectangle 19"/>
          <p:cNvSpPr/>
          <p:nvPr/>
        </p:nvSpPr>
        <p:spPr>
          <a:xfrm>
            <a:off x="2019904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1" name="Rectangle 20"/>
          <p:cNvSpPr/>
          <p:nvPr/>
        </p:nvSpPr>
        <p:spPr>
          <a:xfrm>
            <a:off x="2211787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2" name="Rectangle 21"/>
          <p:cNvSpPr/>
          <p:nvPr/>
        </p:nvSpPr>
        <p:spPr>
          <a:xfrm>
            <a:off x="2403671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3" name="Rectangle 22"/>
          <p:cNvSpPr/>
          <p:nvPr/>
        </p:nvSpPr>
        <p:spPr>
          <a:xfrm>
            <a:off x="2595554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4" name="Rectangle 23"/>
          <p:cNvSpPr/>
          <p:nvPr/>
        </p:nvSpPr>
        <p:spPr>
          <a:xfrm>
            <a:off x="2787437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5" name="Rectangle 24"/>
          <p:cNvSpPr/>
          <p:nvPr/>
        </p:nvSpPr>
        <p:spPr>
          <a:xfrm>
            <a:off x="2115846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6" name="Rectangle 25"/>
          <p:cNvSpPr/>
          <p:nvPr/>
        </p:nvSpPr>
        <p:spPr>
          <a:xfrm>
            <a:off x="2307729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7" name="Rectangle 26"/>
          <p:cNvSpPr/>
          <p:nvPr/>
        </p:nvSpPr>
        <p:spPr>
          <a:xfrm>
            <a:off x="2499612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8" name="Rectangle 27"/>
          <p:cNvSpPr/>
          <p:nvPr/>
        </p:nvSpPr>
        <p:spPr>
          <a:xfrm>
            <a:off x="2691495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9" name="Rectangle 28"/>
          <p:cNvSpPr/>
          <p:nvPr/>
        </p:nvSpPr>
        <p:spPr>
          <a:xfrm>
            <a:off x="2883379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0" name="Rectangle 29"/>
          <p:cNvSpPr/>
          <p:nvPr/>
        </p:nvSpPr>
        <p:spPr>
          <a:xfrm>
            <a:off x="2979317" y="5643455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483400" y="5684019"/>
            <a:ext cx="1599044" cy="349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486194" y="5794550"/>
            <a:ext cx="1599044" cy="349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992591" y="5516330"/>
            <a:ext cx="2256" cy="15291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1972862" y="5663057"/>
            <a:ext cx="43690" cy="41922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36" name="Connecteur droit 35"/>
          <p:cNvCxnSpPr/>
          <p:nvPr/>
        </p:nvCxnSpPr>
        <p:spPr>
          <a:xfrm>
            <a:off x="2093481" y="5520253"/>
            <a:ext cx="4369" cy="24804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076005" y="5770095"/>
            <a:ext cx="43690" cy="41922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29" name="Double flèche horizontale 128"/>
          <p:cNvSpPr/>
          <p:nvPr/>
        </p:nvSpPr>
        <p:spPr>
          <a:xfrm>
            <a:off x="2818178" y="4912293"/>
            <a:ext cx="1577238" cy="269641"/>
          </a:xfrm>
          <a:prstGeom prst="leftRightArrow">
            <a:avLst/>
          </a:prstGeom>
          <a:solidFill>
            <a:srgbClr val="F79646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000000"/>
                </a:solidFill>
              </a:rPr>
              <a:t>CAN BUS</a:t>
            </a:r>
          </a:p>
        </p:txBody>
      </p:sp>
      <p:sp>
        <p:nvSpPr>
          <p:cNvPr id="137" name="Flèche vers la droite 136"/>
          <p:cNvSpPr/>
          <p:nvPr/>
        </p:nvSpPr>
        <p:spPr>
          <a:xfrm>
            <a:off x="2835273" y="5240500"/>
            <a:ext cx="1560143" cy="252025"/>
          </a:xfrm>
          <a:prstGeom prst="rightArrow">
            <a:avLst/>
          </a:prstGeom>
          <a:solidFill>
            <a:schemeClr val="accent1"/>
          </a:solidFill>
          <a:ln w="317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24V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725445" y="1435601"/>
            <a:ext cx="1230548" cy="386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0000"/>
                </a:solidFill>
              </a:rPr>
              <a:t>General Controller (PC)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4175289" y="1270041"/>
            <a:ext cx="1668539" cy="243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67" name="Rectangle 266"/>
          <p:cNvSpPr/>
          <p:nvPr/>
        </p:nvSpPr>
        <p:spPr>
          <a:xfrm>
            <a:off x="4374399" y="2458871"/>
            <a:ext cx="1230548" cy="481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Amplification and channel output + presence detection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4374399" y="1444791"/>
            <a:ext cx="1230548" cy="386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PIC18F</a:t>
            </a:r>
          </a:p>
        </p:txBody>
      </p:sp>
      <p:sp>
        <p:nvSpPr>
          <p:cNvPr id="270" name="Flèche vers le bas 269"/>
          <p:cNvSpPr/>
          <p:nvPr/>
        </p:nvSpPr>
        <p:spPr>
          <a:xfrm>
            <a:off x="4509214" y="1828705"/>
            <a:ext cx="216267" cy="6301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rgbClr val="000000"/>
              </a:solidFill>
            </a:endParaRPr>
          </a:p>
        </p:txBody>
      </p:sp>
      <p:grpSp>
        <p:nvGrpSpPr>
          <p:cNvPr id="271" name="Grouper 270"/>
          <p:cNvGrpSpPr/>
          <p:nvPr/>
        </p:nvGrpSpPr>
        <p:grpSpPr>
          <a:xfrm>
            <a:off x="3730345" y="3178352"/>
            <a:ext cx="2548969" cy="360196"/>
            <a:chOff x="2678295" y="5273760"/>
            <a:chExt cx="3167643" cy="475200"/>
          </a:xfrm>
        </p:grpSpPr>
        <p:sp>
          <p:nvSpPr>
            <p:cNvPr id="301" name="Rectangle 300"/>
            <p:cNvSpPr/>
            <p:nvPr/>
          </p:nvSpPr>
          <p:spPr>
            <a:xfrm>
              <a:off x="279061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980335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317006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359785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54951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739235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118685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498135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877585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257035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92896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30841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468786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06731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446760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636478" y="5273760"/>
              <a:ext cx="103676" cy="475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317" name="Connecteur droit 316"/>
            <p:cNvCxnSpPr/>
            <p:nvPr/>
          </p:nvCxnSpPr>
          <p:spPr>
            <a:xfrm flipH="1">
              <a:off x="2678295" y="5374080"/>
              <a:ext cx="3162117" cy="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 flipH="1">
              <a:off x="2683821" y="5647440"/>
              <a:ext cx="3162117" cy="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Connecteur droit 271"/>
          <p:cNvCxnSpPr/>
          <p:nvPr/>
        </p:nvCxnSpPr>
        <p:spPr>
          <a:xfrm>
            <a:off x="4540609" y="2940042"/>
            <a:ext cx="3590" cy="28665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Ellipse 272"/>
          <p:cNvSpPr/>
          <p:nvPr/>
        </p:nvSpPr>
        <p:spPr>
          <a:xfrm>
            <a:off x="4509215" y="3215099"/>
            <a:ext cx="69523" cy="785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cxnSp>
        <p:nvCxnSpPr>
          <p:cNvPr id="274" name="Connecteur droit 273"/>
          <p:cNvCxnSpPr/>
          <p:nvPr/>
        </p:nvCxnSpPr>
        <p:spPr>
          <a:xfrm>
            <a:off x="4701153" y="2947397"/>
            <a:ext cx="6953" cy="4649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Ellipse 274"/>
          <p:cNvSpPr/>
          <p:nvPr/>
        </p:nvSpPr>
        <p:spPr>
          <a:xfrm>
            <a:off x="4673344" y="3415755"/>
            <a:ext cx="69523" cy="7858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76" name="ZoneTexte 275"/>
          <p:cNvSpPr txBox="1"/>
          <p:nvPr/>
        </p:nvSpPr>
        <p:spPr>
          <a:xfrm>
            <a:off x="4346984" y="2976161"/>
            <a:ext cx="243329" cy="25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S1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4665441" y="2976935"/>
            <a:ext cx="243329" cy="25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S2</a:t>
            </a:r>
          </a:p>
        </p:txBody>
      </p:sp>
      <p:sp>
        <p:nvSpPr>
          <p:cNvPr id="284" name="Flèche vers le bas 283"/>
          <p:cNvSpPr/>
          <p:nvPr/>
        </p:nvSpPr>
        <p:spPr>
          <a:xfrm rot="10800000">
            <a:off x="5235461" y="1833831"/>
            <a:ext cx="212308" cy="61768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85" name="Double flèche horizontale 284"/>
          <p:cNvSpPr/>
          <p:nvPr/>
        </p:nvSpPr>
        <p:spPr>
          <a:xfrm>
            <a:off x="1992876" y="1520683"/>
            <a:ext cx="2165250" cy="393089"/>
          </a:xfrm>
          <a:prstGeom prst="left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0000"/>
                </a:solidFill>
              </a:rPr>
              <a:t>Serial Bus</a:t>
            </a:r>
          </a:p>
        </p:txBody>
      </p:sp>
      <p:cxnSp>
        <p:nvCxnSpPr>
          <p:cNvPr id="289" name="Connecteur droit 288"/>
          <p:cNvCxnSpPr/>
          <p:nvPr/>
        </p:nvCxnSpPr>
        <p:spPr>
          <a:xfrm flipH="1" flipV="1">
            <a:off x="4166108" y="2198882"/>
            <a:ext cx="1683221" cy="5663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Double flèche horizontale 291"/>
          <p:cNvSpPr/>
          <p:nvPr/>
        </p:nvSpPr>
        <p:spPr>
          <a:xfrm>
            <a:off x="5860284" y="1520684"/>
            <a:ext cx="2080578" cy="358882"/>
          </a:xfrm>
          <a:prstGeom prst="left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0000"/>
                </a:solidFill>
              </a:rPr>
              <a:t>CAN BUS</a:t>
            </a:r>
          </a:p>
        </p:txBody>
      </p:sp>
      <p:grpSp>
        <p:nvGrpSpPr>
          <p:cNvPr id="320" name="Grouper 319"/>
          <p:cNvGrpSpPr/>
          <p:nvPr/>
        </p:nvGrpSpPr>
        <p:grpSpPr>
          <a:xfrm>
            <a:off x="724349" y="2080221"/>
            <a:ext cx="7273061" cy="482125"/>
            <a:chOff x="724349" y="2905845"/>
            <a:chExt cx="7273061" cy="482125"/>
          </a:xfrm>
        </p:grpSpPr>
        <p:sp>
          <p:nvSpPr>
            <p:cNvPr id="321" name="Flèche vers la droite 320"/>
            <p:cNvSpPr/>
            <p:nvPr/>
          </p:nvSpPr>
          <p:spPr>
            <a:xfrm>
              <a:off x="2020078" y="2905845"/>
              <a:ext cx="2112624" cy="482125"/>
            </a:xfrm>
            <a:prstGeom prst="rightArrow">
              <a:avLst/>
            </a:prstGeom>
            <a:solidFill>
              <a:schemeClr val="accent1"/>
            </a:solidFill>
            <a:ln w="317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</a:rPr>
                <a:t>POWER SUPPLY 24V CC</a:t>
              </a:r>
            </a:p>
          </p:txBody>
        </p:sp>
        <p:sp>
          <p:nvSpPr>
            <p:cNvPr id="322" name="Flèche vers la droite 321"/>
            <p:cNvSpPr/>
            <p:nvPr/>
          </p:nvSpPr>
          <p:spPr>
            <a:xfrm>
              <a:off x="5884786" y="2905845"/>
              <a:ext cx="2112624" cy="482125"/>
            </a:xfrm>
            <a:prstGeom prst="rightArrow">
              <a:avLst/>
            </a:prstGeom>
            <a:solidFill>
              <a:schemeClr val="accent1"/>
            </a:solidFill>
            <a:ln w="317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</a:rPr>
                <a:t>POWER SUPPLY 24V CC</a:t>
              </a: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724349" y="2962433"/>
              <a:ext cx="1230548" cy="3863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rgbClr val="000000"/>
                  </a:solidFill>
                </a:rPr>
                <a:t>POWER SUPPLY 20V CC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380D8F-5313-0089-6BD6-8E4622E1B1F3}"/>
              </a:ext>
            </a:extLst>
          </p:cNvPr>
          <p:cNvSpPr/>
          <p:nvPr/>
        </p:nvSpPr>
        <p:spPr>
          <a:xfrm>
            <a:off x="4031096" y="5988660"/>
            <a:ext cx="1621341" cy="338554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TRACK SECTION </a:t>
            </a:r>
            <a:r>
              <a:rPr lang="fr-FR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</a:t>
            </a:r>
            <a:endParaRPr lang="fr-FR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610EC-0EE7-0497-9604-3EBC5D928551}"/>
              </a:ext>
            </a:extLst>
          </p:cNvPr>
          <p:cNvSpPr/>
          <p:nvPr/>
        </p:nvSpPr>
        <p:spPr>
          <a:xfrm>
            <a:off x="4419122" y="4630505"/>
            <a:ext cx="1048553" cy="1299589"/>
          </a:xfrm>
          <a:prstGeom prst="rect">
            <a:avLst/>
          </a:prstGeom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Block control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2B9B0B-46E7-4EFD-DB0B-5DE1FDCFED57}"/>
              </a:ext>
            </a:extLst>
          </p:cNvPr>
          <p:cNvSpPr/>
          <p:nvPr/>
        </p:nvSpPr>
        <p:spPr>
          <a:xfrm>
            <a:off x="4196304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907DD-C7C6-8870-E710-09B903064E58}"/>
              </a:ext>
            </a:extLst>
          </p:cNvPr>
          <p:cNvSpPr/>
          <p:nvPr/>
        </p:nvSpPr>
        <p:spPr>
          <a:xfrm>
            <a:off x="4292246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1D99F-ACC4-DABA-18AC-172402D004DA}"/>
              </a:ext>
            </a:extLst>
          </p:cNvPr>
          <p:cNvSpPr/>
          <p:nvPr/>
        </p:nvSpPr>
        <p:spPr>
          <a:xfrm>
            <a:off x="4388187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3C12B9-5FE8-A651-92DA-7F7234830240}"/>
              </a:ext>
            </a:extLst>
          </p:cNvPr>
          <p:cNvSpPr/>
          <p:nvPr/>
        </p:nvSpPr>
        <p:spPr>
          <a:xfrm>
            <a:off x="4484129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D4973D-8D81-0E15-7ACA-26877593936C}"/>
              </a:ext>
            </a:extLst>
          </p:cNvPr>
          <p:cNvSpPr/>
          <p:nvPr/>
        </p:nvSpPr>
        <p:spPr>
          <a:xfrm>
            <a:off x="4580071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E35D29-D3DF-01E2-CFB4-8607CD0FB636}"/>
              </a:ext>
            </a:extLst>
          </p:cNvPr>
          <p:cNvSpPr/>
          <p:nvPr/>
        </p:nvSpPr>
        <p:spPr>
          <a:xfrm>
            <a:off x="4676012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8F47A7-571E-69A1-DCA3-75E51509FD3A}"/>
              </a:ext>
            </a:extLst>
          </p:cNvPr>
          <p:cNvSpPr/>
          <p:nvPr/>
        </p:nvSpPr>
        <p:spPr>
          <a:xfrm>
            <a:off x="4867895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0E0693-D28D-1EF2-50B6-A973FB0D6830}"/>
              </a:ext>
            </a:extLst>
          </p:cNvPr>
          <p:cNvSpPr/>
          <p:nvPr/>
        </p:nvSpPr>
        <p:spPr>
          <a:xfrm>
            <a:off x="5059779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D11A2F-E2E9-FDE3-0D94-C41D2D2732CD}"/>
              </a:ext>
            </a:extLst>
          </p:cNvPr>
          <p:cNvSpPr/>
          <p:nvPr/>
        </p:nvSpPr>
        <p:spPr>
          <a:xfrm>
            <a:off x="5251662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B40464-ADCC-0BAA-6545-1016F51A6201}"/>
              </a:ext>
            </a:extLst>
          </p:cNvPr>
          <p:cNvSpPr/>
          <p:nvPr/>
        </p:nvSpPr>
        <p:spPr>
          <a:xfrm>
            <a:off x="5443545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100C4-8545-F160-749C-68AC3D594A2D}"/>
              </a:ext>
            </a:extLst>
          </p:cNvPr>
          <p:cNvSpPr/>
          <p:nvPr/>
        </p:nvSpPr>
        <p:spPr>
          <a:xfrm>
            <a:off x="4771954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D3F0D9-5B23-136F-3899-F721AD383400}"/>
              </a:ext>
            </a:extLst>
          </p:cNvPr>
          <p:cNvSpPr/>
          <p:nvPr/>
        </p:nvSpPr>
        <p:spPr>
          <a:xfrm>
            <a:off x="4963837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A4BE3C-5507-9EA7-DA63-89F403842583}"/>
              </a:ext>
            </a:extLst>
          </p:cNvPr>
          <p:cNvSpPr/>
          <p:nvPr/>
        </p:nvSpPr>
        <p:spPr>
          <a:xfrm>
            <a:off x="5155720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4CF7E1-CFE2-D97F-D719-8E1D5CB4F2C3}"/>
              </a:ext>
            </a:extLst>
          </p:cNvPr>
          <p:cNvSpPr/>
          <p:nvPr/>
        </p:nvSpPr>
        <p:spPr>
          <a:xfrm>
            <a:off x="5347603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9EA1CE-15F7-A9C8-B9C9-BC9753256CC8}"/>
              </a:ext>
            </a:extLst>
          </p:cNvPr>
          <p:cNvSpPr/>
          <p:nvPr/>
        </p:nvSpPr>
        <p:spPr>
          <a:xfrm>
            <a:off x="5539487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1365C2-8709-3097-177C-C1B694AE8749}"/>
              </a:ext>
            </a:extLst>
          </p:cNvPr>
          <p:cNvSpPr/>
          <p:nvPr/>
        </p:nvSpPr>
        <p:spPr>
          <a:xfrm>
            <a:off x="5635425" y="5648478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A6CC783-045A-3204-4505-3B760831252A}"/>
              </a:ext>
            </a:extLst>
          </p:cNvPr>
          <p:cNvCxnSpPr/>
          <p:nvPr/>
        </p:nvCxnSpPr>
        <p:spPr>
          <a:xfrm flipH="1">
            <a:off x="4139508" y="5689042"/>
            <a:ext cx="1599044" cy="349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85EDE35-E81A-B391-C3F0-440A17662C81}"/>
              </a:ext>
            </a:extLst>
          </p:cNvPr>
          <p:cNvCxnSpPr/>
          <p:nvPr/>
        </p:nvCxnSpPr>
        <p:spPr>
          <a:xfrm flipH="1">
            <a:off x="4142302" y="5799573"/>
            <a:ext cx="1599044" cy="349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980A339-04BE-9E36-8672-FEF8DDC703C1}"/>
              </a:ext>
            </a:extLst>
          </p:cNvPr>
          <p:cNvCxnSpPr/>
          <p:nvPr/>
        </p:nvCxnSpPr>
        <p:spPr>
          <a:xfrm>
            <a:off x="4648699" y="5521353"/>
            <a:ext cx="2256" cy="15291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6F47186F-EFF9-5370-4ADB-9C3E9EC8447C}"/>
              </a:ext>
            </a:extLst>
          </p:cNvPr>
          <p:cNvSpPr/>
          <p:nvPr/>
        </p:nvSpPr>
        <p:spPr>
          <a:xfrm>
            <a:off x="4628970" y="5668080"/>
            <a:ext cx="43690" cy="41922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571AA12-09E3-2B51-EC72-A7196810C27C}"/>
              </a:ext>
            </a:extLst>
          </p:cNvPr>
          <p:cNvCxnSpPr/>
          <p:nvPr/>
        </p:nvCxnSpPr>
        <p:spPr>
          <a:xfrm>
            <a:off x="4749589" y="5525276"/>
            <a:ext cx="4369" cy="24804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CFD7BE61-44B8-7A02-53EB-47B9B3E500A1}"/>
              </a:ext>
            </a:extLst>
          </p:cNvPr>
          <p:cNvSpPr/>
          <p:nvPr/>
        </p:nvSpPr>
        <p:spPr>
          <a:xfrm>
            <a:off x="4732113" y="5775118"/>
            <a:ext cx="43690" cy="41922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8A660D-1CAF-E578-511B-E24C3C8C9502}"/>
              </a:ext>
            </a:extLst>
          </p:cNvPr>
          <p:cNvSpPr/>
          <p:nvPr/>
        </p:nvSpPr>
        <p:spPr>
          <a:xfrm>
            <a:off x="6627421" y="5981042"/>
            <a:ext cx="1706301" cy="338554"/>
          </a:xfrm>
          <a:prstGeom prst="rect">
            <a:avLst/>
          </a:prstGeom>
          <a:noFill/>
          <a:ln w="3175" cmpd="sng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TRACK SECTION 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51772-E902-7DDA-A8C1-2A8601B1A632}"/>
              </a:ext>
            </a:extLst>
          </p:cNvPr>
          <p:cNvSpPr/>
          <p:nvPr/>
        </p:nvSpPr>
        <p:spPr>
          <a:xfrm>
            <a:off x="7057927" y="4622887"/>
            <a:ext cx="1048553" cy="1299589"/>
          </a:xfrm>
          <a:prstGeom prst="rect">
            <a:avLst/>
          </a:prstGeom>
          <a:ln w="31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Block control interface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A57929-6647-7422-1CA5-6FC8CB4D3EC6}"/>
              </a:ext>
            </a:extLst>
          </p:cNvPr>
          <p:cNvSpPr/>
          <p:nvPr/>
        </p:nvSpPr>
        <p:spPr>
          <a:xfrm>
            <a:off x="6835109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424A2F-FF2E-EEDD-0BA6-3DB0BC35D7BA}"/>
              </a:ext>
            </a:extLst>
          </p:cNvPr>
          <p:cNvSpPr/>
          <p:nvPr/>
        </p:nvSpPr>
        <p:spPr>
          <a:xfrm>
            <a:off x="6931051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20C2F59-9913-5633-9DB2-CF026965FAD9}"/>
              </a:ext>
            </a:extLst>
          </p:cNvPr>
          <p:cNvSpPr/>
          <p:nvPr/>
        </p:nvSpPr>
        <p:spPr>
          <a:xfrm>
            <a:off x="7026992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70081984-1C23-9C2E-8303-AF8CDCE50CDA}"/>
              </a:ext>
            </a:extLst>
          </p:cNvPr>
          <p:cNvSpPr/>
          <p:nvPr/>
        </p:nvSpPr>
        <p:spPr>
          <a:xfrm>
            <a:off x="7122934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04E0FC3-B691-0773-6E0E-FE23A9C61BBF}"/>
              </a:ext>
            </a:extLst>
          </p:cNvPr>
          <p:cNvSpPr/>
          <p:nvPr/>
        </p:nvSpPr>
        <p:spPr>
          <a:xfrm>
            <a:off x="7218876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D0EEFE2-A007-C93B-B174-1C0D91A65E7C}"/>
              </a:ext>
            </a:extLst>
          </p:cNvPr>
          <p:cNvSpPr/>
          <p:nvPr/>
        </p:nvSpPr>
        <p:spPr>
          <a:xfrm>
            <a:off x="7314817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EA7F269-ED6C-BB07-E8BC-C7BF272D3D03}"/>
              </a:ext>
            </a:extLst>
          </p:cNvPr>
          <p:cNvSpPr/>
          <p:nvPr/>
        </p:nvSpPr>
        <p:spPr>
          <a:xfrm>
            <a:off x="7506700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77B43CB-9732-3B35-5A0E-FE82A2C75504}"/>
              </a:ext>
            </a:extLst>
          </p:cNvPr>
          <p:cNvSpPr/>
          <p:nvPr/>
        </p:nvSpPr>
        <p:spPr>
          <a:xfrm>
            <a:off x="7698584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77F0FF8-7137-062C-DC86-A64873CAC464}"/>
              </a:ext>
            </a:extLst>
          </p:cNvPr>
          <p:cNvSpPr/>
          <p:nvPr/>
        </p:nvSpPr>
        <p:spPr>
          <a:xfrm>
            <a:off x="7890467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0AC88D8-0B80-860E-124F-E70BB596D9DD}"/>
              </a:ext>
            </a:extLst>
          </p:cNvPr>
          <p:cNvSpPr/>
          <p:nvPr/>
        </p:nvSpPr>
        <p:spPr>
          <a:xfrm>
            <a:off x="8082350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71B3C40-D19E-0098-02F9-C508F95D8667}"/>
              </a:ext>
            </a:extLst>
          </p:cNvPr>
          <p:cNvSpPr/>
          <p:nvPr/>
        </p:nvSpPr>
        <p:spPr>
          <a:xfrm>
            <a:off x="7410759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52B4B54-C296-DBC8-7364-1A3777A21AAA}"/>
              </a:ext>
            </a:extLst>
          </p:cNvPr>
          <p:cNvSpPr/>
          <p:nvPr/>
        </p:nvSpPr>
        <p:spPr>
          <a:xfrm>
            <a:off x="7602642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1F59C3C-4C63-9266-6C27-280BD84BB409}"/>
              </a:ext>
            </a:extLst>
          </p:cNvPr>
          <p:cNvSpPr/>
          <p:nvPr/>
        </p:nvSpPr>
        <p:spPr>
          <a:xfrm>
            <a:off x="7794525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9A436B9-292F-67F5-A86D-303D48102D26}"/>
              </a:ext>
            </a:extLst>
          </p:cNvPr>
          <p:cNvSpPr/>
          <p:nvPr/>
        </p:nvSpPr>
        <p:spPr>
          <a:xfrm>
            <a:off x="7986408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3069915-DB9A-830D-0AAF-DCD01501A8E6}"/>
              </a:ext>
            </a:extLst>
          </p:cNvPr>
          <p:cNvSpPr/>
          <p:nvPr/>
        </p:nvSpPr>
        <p:spPr>
          <a:xfrm>
            <a:off x="8178292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D4C2A53C-E80E-8B0D-EF79-014855A1FC8F}"/>
              </a:ext>
            </a:extLst>
          </p:cNvPr>
          <p:cNvSpPr/>
          <p:nvPr/>
        </p:nvSpPr>
        <p:spPr>
          <a:xfrm>
            <a:off x="8274230" y="5640860"/>
            <a:ext cx="52428" cy="19214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21EE2CC2-2DDB-6F44-CAD5-CDDFDAFC585B}"/>
              </a:ext>
            </a:extLst>
          </p:cNvPr>
          <p:cNvCxnSpPr/>
          <p:nvPr/>
        </p:nvCxnSpPr>
        <p:spPr>
          <a:xfrm flipH="1">
            <a:off x="6778313" y="5681424"/>
            <a:ext cx="1599044" cy="349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B56E201D-FCBC-3EE2-CDF2-D1935C70C4AF}"/>
              </a:ext>
            </a:extLst>
          </p:cNvPr>
          <p:cNvCxnSpPr/>
          <p:nvPr/>
        </p:nvCxnSpPr>
        <p:spPr>
          <a:xfrm flipH="1">
            <a:off x="6781107" y="5791955"/>
            <a:ext cx="1599044" cy="3494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4E76B86A-04BB-2332-2817-524265DCD5BA}"/>
              </a:ext>
            </a:extLst>
          </p:cNvPr>
          <p:cNvCxnSpPr/>
          <p:nvPr/>
        </p:nvCxnSpPr>
        <p:spPr>
          <a:xfrm>
            <a:off x="7287504" y="5513735"/>
            <a:ext cx="2256" cy="15291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Ellipse 286">
            <a:extLst>
              <a:ext uri="{FF2B5EF4-FFF2-40B4-BE49-F238E27FC236}">
                <a16:creationId xmlns:a16="http://schemas.microsoft.com/office/drawing/2014/main" id="{4D6A4ADE-9F00-CB55-4096-5122CD2CBEF5}"/>
              </a:ext>
            </a:extLst>
          </p:cNvPr>
          <p:cNvSpPr/>
          <p:nvPr/>
        </p:nvSpPr>
        <p:spPr>
          <a:xfrm>
            <a:off x="7267775" y="5660462"/>
            <a:ext cx="43690" cy="41922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cxnSp>
        <p:nvCxnSpPr>
          <p:cNvPr id="288" name="Connecteur droit 287">
            <a:extLst>
              <a:ext uri="{FF2B5EF4-FFF2-40B4-BE49-F238E27FC236}">
                <a16:creationId xmlns:a16="http://schemas.microsoft.com/office/drawing/2014/main" id="{ECE70398-CDF6-6A54-A54D-C3956B6ABD3C}"/>
              </a:ext>
            </a:extLst>
          </p:cNvPr>
          <p:cNvCxnSpPr/>
          <p:nvPr/>
        </p:nvCxnSpPr>
        <p:spPr>
          <a:xfrm>
            <a:off x="7388394" y="5517658"/>
            <a:ext cx="4369" cy="24804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Ellipse 289">
            <a:extLst>
              <a:ext uri="{FF2B5EF4-FFF2-40B4-BE49-F238E27FC236}">
                <a16:creationId xmlns:a16="http://schemas.microsoft.com/office/drawing/2014/main" id="{EA21BFED-014C-89F2-1770-6127C396526F}"/>
              </a:ext>
            </a:extLst>
          </p:cNvPr>
          <p:cNvSpPr/>
          <p:nvPr/>
        </p:nvSpPr>
        <p:spPr>
          <a:xfrm>
            <a:off x="7370918" y="5767500"/>
            <a:ext cx="43690" cy="41922"/>
          </a:xfrm>
          <a:prstGeom prst="ellipse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291" name="Double flèche horizontale 183">
            <a:extLst>
              <a:ext uri="{FF2B5EF4-FFF2-40B4-BE49-F238E27FC236}">
                <a16:creationId xmlns:a16="http://schemas.microsoft.com/office/drawing/2014/main" id="{EA9403D8-8112-FA02-DF28-419A1BA06FB6}"/>
              </a:ext>
            </a:extLst>
          </p:cNvPr>
          <p:cNvSpPr/>
          <p:nvPr/>
        </p:nvSpPr>
        <p:spPr>
          <a:xfrm>
            <a:off x="8113092" y="4966009"/>
            <a:ext cx="575496" cy="123488"/>
          </a:xfrm>
          <a:prstGeom prst="leftRightArrow">
            <a:avLst/>
          </a:prstGeom>
          <a:solidFill>
            <a:srgbClr val="F79646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>
                <a:solidFill>
                  <a:srgbClr val="000000"/>
                </a:solidFill>
              </a:rPr>
              <a:t>CAN BUS</a:t>
            </a:r>
          </a:p>
        </p:txBody>
      </p:sp>
      <p:sp>
        <p:nvSpPr>
          <p:cNvPr id="293" name="Flèche vers la droite 184">
            <a:extLst>
              <a:ext uri="{FF2B5EF4-FFF2-40B4-BE49-F238E27FC236}">
                <a16:creationId xmlns:a16="http://schemas.microsoft.com/office/drawing/2014/main" id="{E9E36CE6-B53D-21A0-80BD-AF0F3C979978}"/>
              </a:ext>
            </a:extLst>
          </p:cNvPr>
          <p:cNvSpPr/>
          <p:nvPr/>
        </p:nvSpPr>
        <p:spPr>
          <a:xfrm>
            <a:off x="8130186" y="5286376"/>
            <a:ext cx="581193" cy="203554"/>
          </a:xfrm>
          <a:prstGeom prst="rightArrow">
            <a:avLst/>
          </a:prstGeom>
          <a:solidFill>
            <a:schemeClr val="accent1"/>
          </a:solidFill>
          <a:ln w="317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24V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A28D42B-0C54-65D7-5CE5-43E1D15928B6}"/>
              </a:ext>
            </a:extLst>
          </p:cNvPr>
          <p:cNvSpPr/>
          <p:nvPr/>
        </p:nvSpPr>
        <p:spPr>
          <a:xfrm>
            <a:off x="1732079" y="4641713"/>
            <a:ext cx="10943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Master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5BD1FD07-12B8-4AD4-4EB2-9E28DC794B7B}"/>
              </a:ext>
            </a:extLst>
          </p:cNvPr>
          <p:cNvSpPr/>
          <p:nvPr/>
        </p:nvSpPr>
        <p:spPr>
          <a:xfrm>
            <a:off x="4509214" y="4629253"/>
            <a:ext cx="8522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Slave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93C0C82-1CDA-224F-1974-CA354F79B3D0}"/>
              </a:ext>
            </a:extLst>
          </p:cNvPr>
          <p:cNvSpPr/>
          <p:nvPr/>
        </p:nvSpPr>
        <p:spPr>
          <a:xfrm>
            <a:off x="7176499" y="4629253"/>
            <a:ext cx="8522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Slave</a:t>
            </a:r>
          </a:p>
        </p:txBody>
      </p:sp>
      <p:sp>
        <p:nvSpPr>
          <p:cNvPr id="299" name="Double flèche horizontale 128">
            <a:extLst>
              <a:ext uri="{FF2B5EF4-FFF2-40B4-BE49-F238E27FC236}">
                <a16:creationId xmlns:a16="http://schemas.microsoft.com/office/drawing/2014/main" id="{E9A04ECE-C187-F78C-08E1-88CC6D19EFAF}"/>
              </a:ext>
            </a:extLst>
          </p:cNvPr>
          <p:cNvSpPr/>
          <p:nvPr/>
        </p:nvSpPr>
        <p:spPr>
          <a:xfrm>
            <a:off x="5465194" y="4924424"/>
            <a:ext cx="1577238" cy="269641"/>
          </a:xfrm>
          <a:prstGeom prst="leftRightArrow">
            <a:avLst/>
          </a:prstGeom>
          <a:solidFill>
            <a:srgbClr val="F79646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000000"/>
                </a:solidFill>
              </a:rPr>
              <a:t>CAN BUS</a:t>
            </a:r>
          </a:p>
        </p:txBody>
      </p:sp>
      <p:sp>
        <p:nvSpPr>
          <p:cNvPr id="300" name="Flèche vers la droite 136">
            <a:extLst>
              <a:ext uri="{FF2B5EF4-FFF2-40B4-BE49-F238E27FC236}">
                <a16:creationId xmlns:a16="http://schemas.microsoft.com/office/drawing/2014/main" id="{A6638759-EE3B-3737-A7A5-ED9AC462B00A}"/>
              </a:ext>
            </a:extLst>
          </p:cNvPr>
          <p:cNvSpPr/>
          <p:nvPr/>
        </p:nvSpPr>
        <p:spPr>
          <a:xfrm>
            <a:off x="5482289" y="5252631"/>
            <a:ext cx="1560143" cy="252025"/>
          </a:xfrm>
          <a:prstGeom prst="rightArrow">
            <a:avLst/>
          </a:prstGeom>
          <a:solidFill>
            <a:schemeClr val="accent1"/>
          </a:solidFill>
          <a:ln w="3175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24V</a:t>
            </a:r>
          </a:p>
        </p:txBody>
      </p:sp>
    </p:spTree>
    <p:extLst>
      <p:ext uri="{BB962C8B-B14F-4D97-AF65-F5344CB8AC3E}">
        <p14:creationId xmlns:p14="http://schemas.microsoft.com/office/powerpoint/2010/main" val="22784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47251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PIN ASSIGNMENT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236723" y="906807"/>
            <a:ext cx="252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PIC18F4585 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21705"/>
              </p:ext>
            </p:extLst>
          </p:nvPr>
        </p:nvGraphicFramePr>
        <p:xfrm>
          <a:off x="858653" y="1356151"/>
          <a:ext cx="7674283" cy="480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574">
                  <a:extLst>
                    <a:ext uri="{9D8B030D-6E8A-4147-A177-3AD203B41FA5}">
                      <a16:colId xmlns:a16="http://schemas.microsoft.com/office/drawing/2014/main" val="4262862006"/>
                    </a:ext>
                  </a:extLst>
                </a:gridCol>
                <a:gridCol w="3860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72">
                <a:tc>
                  <a:txBody>
                    <a:bodyPr/>
                    <a:lstStyle/>
                    <a:p>
                      <a:r>
                        <a:rPr lang="fr-FR" sz="900" dirty="0"/>
                        <a:t>PIN</a:t>
                      </a:r>
                      <a:endParaRPr lang="fr-FR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SIGNAL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SCHEMATIC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FONCTION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MCLR/</a:t>
                      </a:r>
                      <a:r>
                        <a:rPr lang="fr-FR" sz="900" dirty="0" err="1"/>
                        <a:t>Vpp</a:t>
                      </a:r>
                      <a:r>
                        <a:rPr lang="fr-FR" sz="900" dirty="0"/>
                        <a:t>/RE3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MCLR/</a:t>
                      </a:r>
                      <a:r>
                        <a:rPr lang="fr-FR" sz="900" dirty="0" err="1"/>
                        <a:t>Vpp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MCLR/</a:t>
                      </a:r>
                      <a:r>
                        <a:rPr lang="fr-FR" sz="900" dirty="0" err="1"/>
                        <a:t>Vpp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PIC </a:t>
                      </a:r>
                      <a:r>
                        <a:rPr lang="fr-FR" sz="900" dirty="0" err="1"/>
                        <a:t>programming</a:t>
                      </a:r>
                      <a:r>
                        <a:rPr lang="fr-FR" sz="900" dirty="0"/>
                        <a:t> via PICkit2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RA0/AN0/</a:t>
                      </a:r>
                      <a:r>
                        <a:rPr lang="fr-FR" sz="900" dirty="0" err="1"/>
                        <a:t>Cvref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CURT0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Track voltage </a:t>
                      </a:r>
                      <a:r>
                        <a:rPr lang="fr-FR" sz="900" dirty="0" err="1"/>
                        <a:t>measurement</a:t>
                      </a:r>
                      <a:r>
                        <a:rPr lang="fr-FR" sz="900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RA1/AN1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CURT1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Track voltage measurement1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RA2/AN2/</a:t>
                      </a:r>
                      <a:r>
                        <a:rPr lang="fr-FR" sz="900" dirty="0" err="1"/>
                        <a:t>Vref</a:t>
                      </a:r>
                      <a:r>
                        <a:rPr lang="fr-FR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CURT2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Track voltage measurement2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RA3/AN3/</a:t>
                      </a:r>
                      <a:r>
                        <a:rPr lang="fr-FR" sz="900" dirty="0" err="1"/>
                        <a:t>Vref</a:t>
                      </a:r>
                      <a:r>
                        <a:rPr lang="fr-FR" sz="9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CURT3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Track voltage </a:t>
                      </a:r>
                      <a:r>
                        <a:rPr lang="fr-FR" sz="900" dirty="0" err="1"/>
                        <a:t>measurement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29">
                <a:tc>
                  <a:txBody>
                    <a:bodyPr/>
                    <a:lstStyle/>
                    <a:p>
                      <a:r>
                        <a:rPr lang="fr-FR" sz="9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RA4/T0CKI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S1T0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S1 Track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RA5/AN4/SS/HLVDIN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AN4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KNOB 0 </a:t>
                      </a:r>
                      <a:r>
                        <a:rPr lang="fr-FR" sz="900" dirty="0" err="1"/>
                        <a:t>analog</a:t>
                      </a:r>
                      <a:r>
                        <a:rPr lang="fr-FR" sz="900" dirty="0"/>
                        <a:t> 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RE0/RD/AN5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AN5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KNOB 1 </a:t>
                      </a:r>
                      <a:r>
                        <a:rPr lang="fr-FR" sz="900" dirty="0" err="1"/>
                        <a:t>analog</a:t>
                      </a:r>
                      <a:r>
                        <a:rPr lang="fr-FR" sz="9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RE1/WR/AN6/C1OUT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TM1637 SCK I2C bus (mode)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RE2/CS/AN7/C2OUT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TM1637 SDA </a:t>
                      </a:r>
                      <a:r>
                        <a:rPr lang="fr-FR" sz="900"/>
                        <a:t>I2C bus (mode)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Vdd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Vdd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VCC_5V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+5V</a:t>
                      </a:r>
                      <a:r>
                        <a:rPr lang="fr-FR" sz="900" baseline="0" dirty="0"/>
                        <a:t> 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Vss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Vss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OSC1/CLKI/RA7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S2T0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S2 Track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OSC2/CLK0/RA6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S1T1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S1 Track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RC0/T1OSO/T13CKI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S2T1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S2 Track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RC1/T1OSI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S1T2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S1 Track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RC2/CCP1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S2T2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S2 Track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RC3/SCK/SCL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S1T3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S1 Track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RD0/PSP0/C1IN+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S2T3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S2 Track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RD1/PSP1/C1IN-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Global </a:t>
                      </a:r>
                      <a:r>
                        <a:rPr lang="fr-FR" sz="900" dirty="0" err="1"/>
                        <a:t>Purpose</a:t>
                      </a:r>
                      <a:r>
                        <a:rPr lang="fr-FR" sz="900" dirty="0"/>
                        <a:t> Input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38290"/>
              </p:ext>
            </p:extLst>
          </p:nvPr>
        </p:nvGraphicFramePr>
        <p:xfrm>
          <a:off x="876409" y="684714"/>
          <a:ext cx="7674282" cy="562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1322514397"/>
                    </a:ext>
                  </a:extLst>
                </a:gridCol>
                <a:gridCol w="3661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72">
                <a:tc>
                  <a:txBody>
                    <a:bodyPr/>
                    <a:lstStyle/>
                    <a:p>
                      <a:r>
                        <a:rPr lang="fr-FR" sz="900" dirty="0"/>
                        <a:t>PIN</a:t>
                      </a:r>
                      <a:endParaRPr lang="fr-FR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SIGNAL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SIGNAL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SCHEMATIC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FONCTION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RD2/PSP2/C2IN+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Global </a:t>
                      </a:r>
                      <a:r>
                        <a:rPr lang="fr-FR" sz="900" dirty="0" err="1"/>
                        <a:t>Purpose</a:t>
                      </a:r>
                      <a:r>
                        <a:rPr lang="fr-FR" sz="900" dirty="0"/>
                        <a:t> Input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RD3/PSP3/C2IN-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Global </a:t>
                      </a:r>
                      <a:r>
                        <a:rPr lang="fr-FR" sz="900" dirty="0" err="1"/>
                        <a:t>Purpose</a:t>
                      </a:r>
                      <a:r>
                        <a:rPr lang="fr-FR" sz="900" dirty="0"/>
                        <a:t> Input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RC4/SDI/SDA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I/O_3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Global </a:t>
                      </a:r>
                      <a:r>
                        <a:rPr lang="fr-FR" sz="900" dirty="0" err="1"/>
                        <a:t>Purpose</a:t>
                      </a:r>
                      <a:r>
                        <a:rPr lang="fr-FR" sz="900" dirty="0"/>
                        <a:t> Input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RC5/SDO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IDENTBIT2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BIT 2 </a:t>
                      </a:r>
                      <a:r>
                        <a:rPr lang="fr-FR" sz="900" dirty="0" err="1"/>
                        <a:t>card</a:t>
                      </a:r>
                      <a:r>
                        <a:rPr lang="fr-FR" sz="900" dirty="0"/>
                        <a:t>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RC6/TX/CK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IDENTBIT3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BIT 3 </a:t>
                      </a:r>
                      <a:r>
                        <a:rPr lang="fr-FR" sz="900" dirty="0" err="1"/>
                        <a:t>card</a:t>
                      </a:r>
                      <a:r>
                        <a:rPr lang="fr-FR" sz="900" dirty="0"/>
                        <a:t> identifier or TX line if MAX232 </a:t>
                      </a:r>
                      <a:r>
                        <a:rPr lang="fr-FR" sz="900" dirty="0" err="1"/>
                        <a:t>installed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RC7/RX/DT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IDENTBIT4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BIT </a:t>
                      </a:r>
                      <a:r>
                        <a:rPr lang="fr-FR" sz="900" dirty="0"/>
                        <a:t>4</a:t>
                      </a:r>
                      <a:r>
                        <a:rPr lang="fr-FR" sz="900"/>
                        <a:t> </a:t>
                      </a:r>
                      <a:r>
                        <a:rPr lang="fr-FR" sz="900" dirty="0" err="1"/>
                        <a:t>card</a:t>
                      </a:r>
                      <a:r>
                        <a:rPr lang="fr-FR" sz="900" dirty="0"/>
                        <a:t> identifier or RX line if MAX232 </a:t>
                      </a:r>
                      <a:r>
                        <a:rPr lang="fr-FR" sz="900" dirty="0" err="1"/>
                        <a:t>installed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RD4/PSP4/ECCP1/P1A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IDENTBIT1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BIT 1 </a:t>
                      </a:r>
                      <a:r>
                        <a:rPr lang="fr-FR" sz="900" dirty="0" err="1"/>
                        <a:t>card</a:t>
                      </a:r>
                      <a:r>
                        <a:rPr lang="fr-FR" sz="900" dirty="0"/>
                        <a:t>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RD5/PSP5/P1B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IDENTBIT0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BIT 0 </a:t>
                      </a:r>
                      <a:r>
                        <a:rPr lang="fr-FR" sz="900" dirty="0" err="1"/>
                        <a:t>card</a:t>
                      </a:r>
                      <a:r>
                        <a:rPr lang="fr-FR" sz="900" dirty="0"/>
                        <a:t> 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RD6/PSP6/P1C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OUT0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Low-power control (points, low beam, lighting, level crossings, various motors)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RD7/PSP7/P1D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OUT1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Low-power control (points, low beam, lighting, level crossings, various motors)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Vss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Vss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VCC_5V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+5V</a:t>
                      </a:r>
                      <a:r>
                        <a:rPr lang="fr-FR" sz="900" baseline="0" dirty="0"/>
                        <a:t> 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Vdd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 err="1"/>
                        <a:t>Vdd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RB0/INT0/FLT0/AN10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OUT2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Low-power control (points, low beam, lighting, level crossings, various motors)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RB1/INT1/AN8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RB1</a:t>
                      </a:r>
                    </a:p>
                    <a:p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OUT3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Low-power control (points, low beam, lighting, level crossings, various motors)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RB2/INT2/CANTX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CANTX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CANTX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IN/OUT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Bus CAN</a:t>
                      </a:r>
                      <a:r>
                        <a:rPr lang="fr-FR" sz="900" baseline="0" dirty="0"/>
                        <a:t> Transmission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RB3/CANRX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CANRX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CANRX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IN/OUT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Bus CAN</a:t>
                      </a:r>
                      <a:r>
                        <a:rPr lang="fr-FR" sz="900" baseline="0" dirty="0"/>
                        <a:t> </a:t>
                      </a:r>
                      <a:r>
                        <a:rPr lang="fr-FR" sz="900" baseline="0" dirty="0" err="1"/>
                        <a:t>Reception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RB4/KBI0/AN9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OUT4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Low-power control (points, low beam, lighting, level crossings, various motors)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RB5/KBI1/PGM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RB5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OUT5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fr-F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Low-power control (points, low beam, lighting, level crossings, various motors)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RB6/KBI2/PGC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PGC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IN/OUT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PIC programming via PICkit2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988">
                <a:tc>
                  <a:txBody>
                    <a:bodyPr/>
                    <a:lstStyle/>
                    <a:p>
                      <a:r>
                        <a:rPr lang="fr-FR" sz="9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RB7/KBI3/PGD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PGD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IN/OUT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PIC </a:t>
                      </a:r>
                      <a:r>
                        <a:rPr kumimoji="0" lang="fr-F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programming</a:t>
                      </a: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via PICkit2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8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Channel signal amplification</a:t>
            </a:r>
          </a:p>
        </p:txBody>
      </p:sp>
    </p:spTree>
    <p:extLst>
      <p:ext uri="{BB962C8B-B14F-4D97-AF65-F5344CB8AC3E}">
        <p14:creationId xmlns:p14="http://schemas.microsoft.com/office/powerpoint/2010/main" val="427653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via CAN bus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146" y="4198946"/>
            <a:ext cx="4678221" cy="21133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960" y="1297675"/>
            <a:ext cx="3760107" cy="268579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08191" y="3051553"/>
            <a:ext cx="1918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 the termination resistor on the last element!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6194986" y="3618009"/>
            <a:ext cx="785794" cy="246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8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7E03A03-A6B6-815E-D860-1E010B4B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147" y="404812"/>
            <a:ext cx="5172403" cy="6048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59EDEA-D234-4143-8B81-46F4974F6D2A}"/>
              </a:ext>
            </a:extLst>
          </p:cNvPr>
          <p:cNvSpPr/>
          <p:nvPr/>
        </p:nvSpPr>
        <p:spPr>
          <a:xfrm>
            <a:off x="1045029" y="1251857"/>
            <a:ext cx="2579914" cy="3679372"/>
          </a:xfrm>
          <a:prstGeom prst="rect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D3D5F-03FE-7215-7E29-4DF28636003D}"/>
              </a:ext>
            </a:extLst>
          </p:cNvPr>
          <p:cNvSpPr/>
          <p:nvPr/>
        </p:nvSpPr>
        <p:spPr>
          <a:xfrm>
            <a:off x="4947901" y="2532933"/>
            <a:ext cx="700767" cy="1431471"/>
          </a:xfrm>
          <a:prstGeom prst="rect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9CA23-4BD1-2694-EE29-BEA45B3D0461}"/>
              </a:ext>
            </a:extLst>
          </p:cNvPr>
          <p:cNvSpPr/>
          <p:nvPr/>
        </p:nvSpPr>
        <p:spPr>
          <a:xfrm>
            <a:off x="3910694" y="4130675"/>
            <a:ext cx="1751920" cy="1268640"/>
          </a:xfrm>
          <a:prstGeom prst="rect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5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1CCA06-2126-7986-019C-312DA949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76612" y="1491085"/>
            <a:ext cx="2390775" cy="3875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D3DFCE-DFCD-A90E-7555-33043A83D38F}"/>
              </a:ext>
            </a:extLst>
          </p:cNvPr>
          <p:cNvSpPr/>
          <p:nvPr/>
        </p:nvSpPr>
        <p:spPr>
          <a:xfrm>
            <a:off x="3603170" y="1491086"/>
            <a:ext cx="1937658" cy="3772156"/>
          </a:xfrm>
          <a:prstGeom prst="rect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F00B498-B8AB-B1C4-BC7E-0450D5EE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885825"/>
            <a:ext cx="4981575" cy="5086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6A3999-D0BC-BDB0-2E20-40A2ADF2ABC5}"/>
              </a:ext>
            </a:extLst>
          </p:cNvPr>
          <p:cNvSpPr/>
          <p:nvPr/>
        </p:nvSpPr>
        <p:spPr>
          <a:xfrm>
            <a:off x="5094514" y="4822371"/>
            <a:ext cx="1055915" cy="914400"/>
          </a:xfrm>
          <a:prstGeom prst="rect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C542C-1653-DD15-E0BB-ED33CCBED0D8}"/>
              </a:ext>
            </a:extLst>
          </p:cNvPr>
          <p:cNvSpPr/>
          <p:nvPr/>
        </p:nvSpPr>
        <p:spPr>
          <a:xfrm>
            <a:off x="5094514" y="2494869"/>
            <a:ext cx="1055915" cy="914400"/>
          </a:xfrm>
          <a:prstGeom prst="rect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2318A-FEAE-F7A2-5344-4DF888A737A7}"/>
              </a:ext>
            </a:extLst>
          </p:cNvPr>
          <p:cNvSpPr/>
          <p:nvPr/>
        </p:nvSpPr>
        <p:spPr>
          <a:xfrm>
            <a:off x="3407229" y="1809069"/>
            <a:ext cx="849086" cy="357188"/>
          </a:xfrm>
          <a:prstGeom prst="rect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678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732</Words>
  <Application>Microsoft Office PowerPoint</Application>
  <PresentationFormat>Affichage à l'écran (4:3)</PresentationFormat>
  <Paragraphs>287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RAIL/ROAD INTERFACE</vt:lpstr>
      <vt:lpstr>PIN ASSIGNMENT</vt:lpstr>
      <vt:lpstr>Présentation PowerPoint</vt:lpstr>
      <vt:lpstr>Channel signal amplification</vt:lpstr>
      <vt:lpstr>Communication via CAN bus</vt:lpstr>
      <vt:lpstr>Présentation PowerPoint</vt:lpstr>
      <vt:lpstr>Présentation PowerPoint</vt:lpstr>
      <vt:lpstr>Présentation PowerPoint</vt:lpstr>
    </vt:vector>
  </TitlesOfParts>
  <Company>IMMOTRONIC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Cavenel</dc:creator>
  <cp:lastModifiedBy>Philippe Cavenel</cp:lastModifiedBy>
  <cp:revision>255</cp:revision>
  <dcterms:created xsi:type="dcterms:W3CDTF">2019-06-02T17:57:01Z</dcterms:created>
  <dcterms:modified xsi:type="dcterms:W3CDTF">2023-11-29T17:58:28Z</dcterms:modified>
</cp:coreProperties>
</file>