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C1F6E-9F37-023D-4A84-4607CB474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D57FA6-5D10-49DB-5B7A-DBE2BBA8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1A3C8-E1FE-B8DA-B295-BA5467FC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FECF1-9B3A-BF51-4892-2A5BE855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DE01B-F97B-1D26-2D56-76084E2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EA8E7-6BD9-457E-6131-AFC825BF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12716-2CEA-9620-78FD-F6B1D560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8BAA2-4075-1ADC-ACF9-C141C233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5CB636-F78E-6360-9E56-FDEFC787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59F2D-26CF-9253-D8CD-C0C7F7A8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142DDF-E5F5-839A-CC00-76663BAD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2176C0-568B-5501-82FD-A04D4D10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72EB8-E2D3-F211-DF88-14CBF360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C2453-E52E-2BDE-6E69-7292C9A3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705F7-C117-EA9D-8414-991F572C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3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28E83-A754-2216-FB90-A7ED55A5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D89BF-C689-7B33-375D-F8F3C996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A9AB5-0303-29E5-430D-7844AACC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07774-78DA-A8D8-2D49-2B4CD45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95C90-5C43-D975-0AE7-984B3C8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2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1C2E4-B197-8D07-4FFE-E67E9D0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EC73A-D125-C100-1F9B-A6C52CA3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1FD89-16E9-3020-B995-441A3BDD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2FE9C-45D8-A143-BACD-5C46A381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32ADE8-7E5B-C873-7C2D-87EABB00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50FCB-B379-A13C-3C77-DCA6FFDD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273C3-2C04-115E-392C-3C334D4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032D94-F198-3941-7948-E9B4F0FC1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C139FA-DDCF-9E62-3E7F-A0B6ABD4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0CC8EA-ED5A-F83A-2D3D-31C592B9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57FC9-1B80-EFF2-2A06-AF9D0E35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DBB5-A55E-84F9-36EF-2D9D6F9F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51200-3E4F-E72F-6A1D-2F9DB2C2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3EA12-B57D-9CF2-E82F-761A7DCA7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90BD4C-A694-B6D5-36D9-7D6BA065D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E924D-5F3E-90F3-892D-8B27B5DC7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99B0FD-7861-6C80-13B9-29040417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344951-33E3-BE8A-4307-3C1F768C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768634-5730-F4E9-004F-C4A68880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76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0FC23-304F-D23C-AF83-3877AEA5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1B9AA5-DBA0-5851-2AD3-751F0680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3D7278-0BB4-9DFD-266B-8DFF2830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97B477-538B-FFFA-EFB1-7A65641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8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A4413E-805A-3DD9-39ED-67597444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458365-8497-0554-ACD8-4FA9183F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FACAD2-E42B-B567-4BBC-34798DCD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9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C9780-7412-2DFD-EA89-B0FCDECD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BBE5F-8D74-95FD-7246-0BECC62A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C35B56-398E-E598-4088-25CD2157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705090-CDC2-6775-AD9D-9BFBB39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B526C-F2D3-43D8-D326-1AE694A6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ADD8F-2272-9610-7B2C-DE0EF55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4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56997-B65C-D08A-C7AF-FFE62B53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951799-4886-EAFF-32AA-89C947CB7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8F238D-093F-61F6-DA84-EBE6016B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8797F-9084-EEE7-BD77-D990715B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871328-444E-F014-3C1D-FDA063C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DF02C-DF01-97E0-35DD-29136EF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1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B976E3-D393-480C-8774-00969B84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A515E-0583-D717-FAB3-D03C258B9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8AB24-AA22-A4A3-E20A-00910B8F2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AB6-0919-4F87-8AF9-FF5BA94FA478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38C7E-FDE8-CBE8-0DE8-DB22BEB7D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E7E32-3B8E-4B06-DC37-8BA6BD862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4F30-7C78-4C12-BC19-54BD89B4C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C5AF6-731C-F8D1-1428-380AEE7EB378}"/>
              </a:ext>
            </a:extLst>
          </p:cNvPr>
          <p:cNvSpPr/>
          <p:nvPr/>
        </p:nvSpPr>
        <p:spPr>
          <a:xfrm>
            <a:off x="0" y="-49983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B70F0-EC42-5459-774D-F53D79102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923"/>
            <a:ext cx="9144000" cy="238760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sz="9600" b="1" dirty="0">
                <a:solidFill>
                  <a:schemeClr val="bg1"/>
                </a:solidFill>
              </a:rPr>
              <a:t>Piliers du CSS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398273-5D71-32BE-A498-4E1E8065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16" y="-49983"/>
            <a:ext cx="1824606" cy="1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1BBA8E7-5F8C-8120-80D0-1C9D4FDA5C50}"/>
              </a:ext>
            </a:extLst>
          </p:cNvPr>
          <p:cNvSpPr/>
          <p:nvPr/>
        </p:nvSpPr>
        <p:spPr>
          <a:xfrm>
            <a:off x="0" y="0"/>
            <a:ext cx="5237825" cy="68580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D62902-D32A-E97C-9D17-7642D84EF485}"/>
              </a:ext>
            </a:extLst>
          </p:cNvPr>
          <p:cNvSpPr txBox="1"/>
          <p:nvPr/>
        </p:nvSpPr>
        <p:spPr>
          <a:xfrm>
            <a:off x="825623" y="1376039"/>
            <a:ext cx="3409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Code de qualité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579A85-4195-D9A6-DC03-3AC36C20DBAB}"/>
              </a:ext>
            </a:extLst>
          </p:cNvPr>
          <p:cNvSpPr txBox="1"/>
          <p:nvPr/>
        </p:nvSpPr>
        <p:spPr>
          <a:xfrm>
            <a:off x="6335236" y="1745371"/>
            <a:ext cx="544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Un code facile à comprendre (commenté)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Propre (segmenté, indenté)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Nommage des classes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Bonne structure HTML </a:t>
            </a:r>
          </a:p>
        </p:txBody>
      </p:sp>
    </p:spTree>
    <p:extLst>
      <p:ext uri="{BB962C8B-B14F-4D97-AF65-F5344CB8AC3E}">
        <p14:creationId xmlns:p14="http://schemas.microsoft.com/office/powerpoint/2010/main" val="21421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rognés en diagonale 3">
            <a:extLst>
              <a:ext uri="{FF2B5EF4-FFF2-40B4-BE49-F238E27FC236}">
                <a16:creationId xmlns:a16="http://schemas.microsoft.com/office/drawing/2014/main" id="{50700A77-553F-46B9-46C5-B2DA98AE9ADD}"/>
              </a:ext>
            </a:extLst>
          </p:cNvPr>
          <p:cNvSpPr/>
          <p:nvPr/>
        </p:nvSpPr>
        <p:spPr>
          <a:xfrm>
            <a:off x="6418555" y="0"/>
            <a:ext cx="6906828" cy="685800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21BD16-5E73-B243-F3F6-A7CA9ACAB0AD}"/>
              </a:ext>
            </a:extLst>
          </p:cNvPr>
          <p:cNvSpPr txBox="1"/>
          <p:nvPr/>
        </p:nvSpPr>
        <p:spPr>
          <a:xfrm>
            <a:off x="7093258" y="1269506"/>
            <a:ext cx="5424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Création</a:t>
            </a:r>
          </a:p>
          <a:p>
            <a:endParaRPr lang="fr-FR" sz="8000" dirty="0">
              <a:solidFill>
                <a:schemeClr val="bg1"/>
              </a:solidFill>
            </a:endParaRPr>
          </a:p>
          <a:p>
            <a:r>
              <a:rPr lang="fr-FR" sz="8000" dirty="0">
                <a:solidFill>
                  <a:schemeClr val="bg1"/>
                </a:solidFill>
              </a:rPr>
              <a:t>Responsive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BF5E2A-E00F-FE47-9411-B7C7F45BB9D2}"/>
              </a:ext>
            </a:extLst>
          </p:cNvPr>
          <p:cNvSpPr txBox="1"/>
          <p:nvPr/>
        </p:nvSpPr>
        <p:spPr>
          <a:xfrm>
            <a:off x="841913" y="1269506"/>
            <a:ext cx="50602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Adapté à tous les écrans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Media </a:t>
            </a:r>
            <a:r>
              <a:rPr lang="fr-FR" sz="2400" b="1" dirty="0" err="1"/>
              <a:t>queries</a:t>
            </a:r>
            <a:r>
              <a:rPr lang="fr-FR" sz="24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Unités de mesure adaptés (%, PX, REM, EM, VH, VW)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Images Responsive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/>
              <a:t>Textes Responsive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61054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rognés en haut 3">
            <a:extLst>
              <a:ext uri="{FF2B5EF4-FFF2-40B4-BE49-F238E27FC236}">
                <a16:creationId xmlns:a16="http://schemas.microsoft.com/office/drawing/2014/main" id="{84A05E4F-8A8F-98F8-015D-AF00340E5ADA}"/>
              </a:ext>
            </a:extLst>
          </p:cNvPr>
          <p:cNvSpPr/>
          <p:nvPr/>
        </p:nvSpPr>
        <p:spPr>
          <a:xfrm rot="5400000">
            <a:off x="-570392" y="570392"/>
            <a:ext cx="6858003" cy="5717219"/>
          </a:xfrm>
          <a:prstGeom prst="snip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B5821E-89E2-8D87-E54B-66530B251099}"/>
              </a:ext>
            </a:extLst>
          </p:cNvPr>
          <p:cNvSpPr txBox="1"/>
          <p:nvPr/>
        </p:nvSpPr>
        <p:spPr>
          <a:xfrm>
            <a:off x="0" y="2767280"/>
            <a:ext cx="6303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Performance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126CA-E09A-C81A-E5AD-A21D77F4FDF6}"/>
              </a:ext>
            </a:extLst>
          </p:cNvPr>
          <p:cNvSpPr txBox="1"/>
          <p:nvPr/>
        </p:nvSpPr>
        <p:spPr>
          <a:xfrm>
            <a:off x="7054897" y="2303794"/>
            <a:ext cx="43766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b="1" dirty="0"/>
              <a:t>Fichiers Légers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b="1" dirty="0"/>
              <a:t>Optimiser ses images/médias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b="1" dirty="0"/>
              <a:t>Compresser son code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b="1" dirty="0"/>
              <a:t>Compresser ses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9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rognés en diagonale 3">
            <a:extLst>
              <a:ext uri="{FF2B5EF4-FFF2-40B4-BE49-F238E27FC236}">
                <a16:creationId xmlns:a16="http://schemas.microsoft.com/office/drawing/2014/main" id="{50700A77-553F-46B9-46C5-B2DA98AE9ADD}"/>
              </a:ext>
            </a:extLst>
          </p:cNvPr>
          <p:cNvSpPr/>
          <p:nvPr/>
        </p:nvSpPr>
        <p:spPr>
          <a:xfrm>
            <a:off x="6418555" y="0"/>
            <a:ext cx="6906828" cy="685800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21BD16-5E73-B243-F3F6-A7CA9ACAB0AD}"/>
              </a:ext>
            </a:extLst>
          </p:cNvPr>
          <p:cNvSpPr txBox="1"/>
          <p:nvPr/>
        </p:nvSpPr>
        <p:spPr>
          <a:xfrm>
            <a:off x="7093258" y="1269506"/>
            <a:ext cx="54242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Éléments qui priorisent l’application d’un style sur un style </a:t>
            </a:r>
          </a:p>
          <a:p>
            <a:r>
              <a:rPr lang="fr-FR" sz="5400" dirty="0">
                <a:solidFill>
                  <a:schemeClr val="bg1"/>
                </a:solidFill>
              </a:rPr>
              <a:t>un autre</a:t>
            </a:r>
          </a:p>
          <a:p>
            <a:r>
              <a:rPr lang="fr-FR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BF5E2A-E00F-FE47-9411-B7C7F45BB9D2}"/>
              </a:ext>
            </a:extLst>
          </p:cNvPr>
          <p:cNvSpPr txBox="1"/>
          <p:nvPr/>
        </p:nvSpPr>
        <p:spPr>
          <a:xfrm>
            <a:off x="491394" y="1498613"/>
            <a:ext cx="5793996" cy="32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fr-FR" sz="2400" b="1" dirty="0"/>
              <a:t>L’utilisation de: </a:t>
            </a:r>
            <a:r>
              <a:rPr lang="fr-FR" sz="2400" b="1" dirty="0">
                <a:solidFill>
                  <a:srgbClr val="FF0000"/>
                </a:solidFill>
              </a:rPr>
              <a:t>!important 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fr-FR" sz="2400" b="1" dirty="0"/>
              <a:t>Le sélecteur le plus spécifique l’emporte 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fr-FR" sz="2400" b="1" dirty="0"/>
              <a:t>La cascade </a:t>
            </a:r>
          </a:p>
        </p:txBody>
      </p:sp>
    </p:spTree>
    <p:extLst>
      <p:ext uri="{BB962C8B-B14F-4D97-AF65-F5344CB8AC3E}">
        <p14:creationId xmlns:p14="http://schemas.microsoft.com/office/powerpoint/2010/main" val="33932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DB5821E-89E2-8D87-E54B-66530B251099}"/>
              </a:ext>
            </a:extLst>
          </p:cNvPr>
          <p:cNvSpPr txBox="1"/>
          <p:nvPr/>
        </p:nvSpPr>
        <p:spPr>
          <a:xfrm>
            <a:off x="0" y="2767280"/>
            <a:ext cx="6303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Performance</a:t>
            </a:r>
            <a:r>
              <a:rPr lang="fr-FR" dirty="0"/>
              <a:t> </a:t>
            </a: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4BBE528E-080C-C96E-D314-81666099332D}"/>
              </a:ext>
            </a:extLst>
          </p:cNvPr>
          <p:cNvSpPr/>
          <p:nvPr/>
        </p:nvSpPr>
        <p:spPr>
          <a:xfrm>
            <a:off x="2860646" y="1339132"/>
            <a:ext cx="6719582" cy="5306037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F4872AC-A288-1912-A1CB-8BF209629BDD}"/>
              </a:ext>
            </a:extLst>
          </p:cNvPr>
          <p:cNvSpPr/>
          <p:nvPr/>
        </p:nvSpPr>
        <p:spPr>
          <a:xfrm>
            <a:off x="5339592" y="2717995"/>
            <a:ext cx="1799439" cy="612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style défini « </a:t>
            </a:r>
            <a:r>
              <a:rPr lang="fr-FR" dirty="0" err="1"/>
              <a:t>inline</a:t>
            </a:r>
            <a:r>
              <a:rPr lang="fr-FR" dirty="0"/>
              <a:t> 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576EA6B-A4D9-6F09-DA1D-7DB70E8C2775}"/>
              </a:ext>
            </a:extLst>
          </p:cNvPr>
          <p:cNvSpPr/>
          <p:nvPr/>
        </p:nvSpPr>
        <p:spPr>
          <a:xfrm>
            <a:off x="4664279" y="3720594"/>
            <a:ext cx="3112316" cy="687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sélecteur #id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028F3EA-9287-A04E-96DF-ABB6DE3D1F87}"/>
              </a:ext>
            </a:extLst>
          </p:cNvPr>
          <p:cNvSpPr/>
          <p:nvPr/>
        </p:nvSpPr>
        <p:spPr>
          <a:xfrm>
            <a:off x="3912121" y="4902318"/>
            <a:ext cx="4616632" cy="687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sélecteur .class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A479598-84C1-CDA1-C8C2-C32687167E75}"/>
              </a:ext>
            </a:extLst>
          </p:cNvPr>
          <p:cNvSpPr/>
          <p:nvPr/>
        </p:nvSpPr>
        <p:spPr>
          <a:xfrm>
            <a:off x="3485626" y="5907987"/>
            <a:ext cx="5469622" cy="687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sélecteur de balise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CA1ECB-DBFE-BD1A-5AF8-701890B195EB}"/>
              </a:ext>
            </a:extLst>
          </p:cNvPr>
          <p:cNvSpPr txBox="1"/>
          <p:nvPr/>
        </p:nvSpPr>
        <p:spPr>
          <a:xfrm>
            <a:off x="2348917" y="76555"/>
            <a:ext cx="1019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Niveaux de spécificité des sélecteurs </a:t>
            </a:r>
            <a:r>
              <a:rPr lang="fr-FR" sz="4000" dirty="0" err="1"/>
              <a:t>css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7504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DB5821E-89E2-8D87-E54B-66530B251099}"/>
              </a:ext>
            </a:extLst>
          </p:cNvPr>
          <p:cNvSpPr txBox="1"/>
          <p:nvPr/>
        </p:nvSpPr>
        <p:spPr>
          <a:xfrm>
            <a:off x="0" y="2767280"/>
            <a:ext cx="6303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Performance</a:t>
            </a:r>
            <a:r>
              <a:rPr lang="fr-FR" dirty="0"/>
              <a:t> </a:t>
            </a: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4BBE528E-080C-C96E-D314-81666099332D}"/>
              </a:ext>
            </a:extLst>
          </p:cNvPr>
          <p:cNvSpPr/>
          <p:nvPr/>
        </p:nvSpPr>
        <p:spPr>
          <a:xfrm>
            <a:off x="2860646" y="1339132"/>
            <a:ext cx="6719582" cy="5306037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F4872AC-A288-1912-A1CB-8BF209629BDD}"/>
              </a:ext>
            </a:extLst>
          </p:cNvPr>
          <p:cNvSpPr/>
          <p:nvPr/>
        </p:nvSpPr>
        <p:spPr>
          <a:xfrm>
            <a:off x="5339592" y="2717995"/>
            <a:ext cx="1799439" cy="612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style défini « </a:t>
            </a:r>
            <a:r>
              <a:rPr lang="fr-FR" dirty="0" err="1"/>
              <a:t>inline</a:t>
            </a:r>
            <a:r>
              <a:rPr lang="fr-FR" dirty="0"/>
              <a:t> 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576EA6B-A4D9-6F09-DA1D-7DB70E8C2775}"/>
              </a:ext>
            </a:extLst>
          </p:cNvPr>
          <p:cNvSpPr/>
          <p:nvPr/>
        </p:nvSpPr>
        <p:spPr>
          <a:xfrm>
            <a:off x="4664279" y="3720594"/>
            <a:ext cx="3112316" cy="687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style défini  avec &lt;style&gt;&lt;/&lt;style&gt; 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028F3EA-9287-A04E-96DF-ABB6DE3D1F87}"/>
              </a:ext>
            </a:extLst>
          </p:cNvPr>
          <p:cNvSpPr/>
          <p:nvPr/>
        </p:nvSpPr>
        <p:spPr>
          <a:xfrm>
            <a:off x="3912121" y="4902318"/>
            <a:ext cx="4616632" cy="687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bas de la feuille de style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A479598-84C1-CDA1-C8C2-C32687167E75}"/>
              </a:ext>
            </a:extLst>
          </p:cNvPr>
          <p:cNvSpPr/>
          <p:nvPr/>
        </p:nvSpPr>
        <p:spPr>
          <a:xfrm>
            <a:off x="3504500" y="5957272"/>
            <a:ext cx="5469622" cy="687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haut de la feuille de style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CA1ECB-DBFE-BD1A-5AF8-701890B195EB}"/>
              </a:ext>
            </a:extLst>
          </p:cNvPr>
          <p:cNvSpPr txBox="1"/>
          <p:nvPr/>
        </p:nvSpPr>
        <p:spPr>
          <a:xfrm>
            <a:off x="2348917" y="76555"/>
            <a:ext cx="10192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Niveaux de priorité de la cascade</a:t>
            </a:r>
          </a:p>
        </p:txBody>
      </p:sp>
    </p:spTree>
    <p:extLst>
      <p:ext uri="{BB962C8B-B14F-4D97-AF65-F5344CB8AC3E}">
        <p14:creationId xmlns:p14="http://schemas.microsoft.com/office/powerpoint/2010/main" val="408000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rognés en haut 3">
            <a:extLst>
              <a:ext uri="{FF2B5EF4-FFF2-40B4-BE49-F238E27FC236}">
                <a16:creationId xmlns:a16="http://schemas.microsoft.com/office/drawing/2014/main" id="{84A05E4F-8A8F-98F8-015D-AF00340E5ADA}"/>
              </a:ext>
            </a:extLst>
          </p:cNvPr>
          <p:cNvSpPr/>
          <p:nvPr/>
        </p:nvSpPr>
        <p:spPr>
          <a:xfrm rot="5400000">
            <a:off x="-570392" y="570392"/>
            <a:ext cx="6858003" cy="5717219"/>
          </a:xfrm>
          <a:prstGeom prst="snip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B5821E-89E2-8D87-E54B-66530B251099}"/>
              </a:ext>
            </a:extLst>
          </p:cNvPr>
          <p:cNvSpPr txBox="1"/>
          <p:nvPr/>
        </p:nvSpPr>
        <p:spPr>
          <a:xfrm>
            <a:off x="0" y="2694288"/>
            <a:ext cx="508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</a:rPr>
              <a:t>Héritage </a:t>
            </a:r>
            <a:endParaRPr lang="fr-FR" sz="7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126CA-E09A-C81A-E5AD-A21D77F4FDF6}"/>
              </a:ext>
            </a:extLst>
          </p:cNvPr>
          <p:cNvSpPr txBox="1"/>
          <p:nvPr/>
        </p:nvSpPr>
        <p:spPr>
          <a:xfrm>
            <a:off x="6677393" y="1691397"/>
            <a:ext cx="4376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b="1" dirty="0"/>
              <a:t>Certaines propriétés </a:t>
            </a:r>
            <a:r>
              <a:rPr lang="fr-FR" sz="2400" b="1" dirty="0" err="1"/>
              <a:t>Css</a:t>
            </a:r>
            <a:r>
              <a:rPr lang="fr-FR" sz="2400" b="1" dirty="0"/>
              <a:t> sont héritées par les enfants de l’élément sélectionnés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b="1" dirty="0"/>
              <a:t>Nb: les propriétés héritables sont surtout celle liée au texte(</a:t>
            </a:r>
            <a:r>
              <a:rPr lang="fr-FR" sz="2400" b="1" dirty="0" err="1"/>
              <a:t>color</a:t>
            </a:r>
            <a:r>
              <a:rPr lang="fr-FR" sz="2400" b="1" dirty="0"/>
              <a:t>, font-size)</a:t>
            </a:r>
          </a:p>
          <a:p>
            <a:pPr lvl="1"/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00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rognés en haut 3">
            <a:extLst>
              <a:ext uri="{FF2B5EF4-FFF2-40B4-BE49-F238E27FC236}">
                <a16:creationId xmlns:a16="http://schemas.microsoft.com/office/drawing/2014/main" id="{84A05E4F-8A8F-98F8-015D-AF00340E5ADA}"/>
              </a:ext>
            </a:extLst>
          </p:cNvPr>
          <p:cNvSpPr/>
          <p:nvPr/>
        </p:nvSpPr>
        <p:spPr>
          <a:xfrm rot="5400000">
            <a:off x="-570392" y="570392"/>
            <a:ext cx="6858003" cy="5717219"/>
          </a:xfrm>
          <a:prstGeom prst="snip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B5821E-89E2-8D87-E54B-66530B251099}"/>
              </a:ext>
            </a:extLst>
          </p:cNvPr>
          <p:cNvSpPr txBox="1"/>
          <p:nvPr/>
        </p:nvSpPr>
        <p:spPr>
          <a:xfrm>
            <a:off x="0" y="2274838"/>
            <a:ext cx="5083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</a:rPr>
              <a:t>Conventions de nommage </a:t>
            </a:r>
            <a:r>
              <a:rPr lang="fr-FR" sz="72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126CA-E09A-C81A-E5AD-A21D77F4FDF6}"/>
              </a:ext>
            </a:extLst>
          </p:cNvPr>
          <p:cNvSpPr txBox="1"/>
          <p:nvPr/>
        </p:nvSpPr>
        <p:spPr>
          <a:xfrm>
            <a:off x="7046508" y="1716564"/>
            <a:ext cx="43766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 err="1"/>
              <a:t>myClassContainer</a:t>
            </a:r>
            <a:r>
              <a:rPr lang="fr-FR" sz="2400" b="1" dirty="0"/>
              <a:t>- </a:t>
            </a:r>
            <a:r>
              <a:rPr lang="fr-FR" sz="2400" b="1" dirty="0" err="1"/>
              <a:t>camelCase</a:t>
            </a: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r>
              <a:rPr lang="fr-FR" sz="2400" b="1" dirty="0" err="1"/>
              <a:t>MyClassContainer</a:t>
            </a:r>
            <a:r>
              <a:rPr lang="fr-FR" sz="2400" b="1" dirty="0"/>
              <a:t>- </a:t>
            </a:r>
          </a:p>
          <a:p>
            <a:r>
              <a:rPr lang="fr-FR" sz="2400" b="1" dirty="0" err="1"/>
              <a:t>PascalCase</a:t>
            </a: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r>
              <a:rPr lang="fr-FR" sz="2400" b="1" dirty="0" err="1"/>
              <a:t>my</a:t>
            </a:r>
            <a:r>
              <a:rPr lang="fr-FR" sz="2400" b="1" dirty="0"/>
              <a:t>-class-container- spinal-case, kebab-case</a:t>
            </a:r>
          </a:p>
          <a:p>
            <a:pPr marL="457200" indent="-457200">
              <a:buFont typeface="+mj-lt"/>
              <a:buAutoNum type="arabicPeriod"/>
            </a:pP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r>
              <a:rPr lang="fr-FR" sz="2400" b="1" dirty="0" err="1"/>
              <a:t>my_class_container</a:t>
            </a:r>
            <a:r>
              <a:rPr lang="fr-FR" sz="2400" b="1" dirty="0"/>
              <a:t>- </a:t>
            </a:r>
            <a:r>
              <a:rPr lang="fr-FR" sz="2400" b="1" dirty="0" err="1"/>
              <a:t>snake_case</a:t>
            </a: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MY_CLASS_CONTAINER- SCREAMING_SNAKE_CASE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773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212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 Piliers du CSS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Piliers du CSS</dc:title>
  <dc:creator>Matthieu BARDA</dc:creator>
  <cp:lastModifiedBy>Matthieu BARDA</cp:lastModifiedBy>
  <cp:revision>8</cp:revision>
  <dcterms:created xsi:type="dcterms:W3CDTF">2022-09-14T10:14:30Z</dcterms:created>
  <dcterms:modified xsi:type="dcterms:W3CDTF">2022-12-15T10:24:03Z</dcterms:modified>
</cp:coreProperties>
</file>