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3" r:id="rId5"/>
    <p:sldId id="260" r:id="rId6"/>
    <p:sldId id="261" r:id="rId7"/>
    <p:sldId id="259" r:id="rId8"/>
    <p:sldId id="262" r:id="rId9"/>
    <p:sldId id="274" r:id="rId10"/>
    <p:sldId id="263" r:id="rId11"/>
    <p:sldId id="275" r:id="rId12"/>
    <p:sldId id="264" r:id="rId13"/>
    <p:sldId id="276" r:id="rId14"/>
    <p:sldId id="265" r:id="rId15"/>
    <p:sldId id="277" r:id="rId16"/>
    <p:sldId id="279" r:id="rId17"/>
    <p:sldId id="280" r:id="rId18"/>
    <p:sldId id="278" r:id="rId19"/>
    <p:sldId id="266" r:id="rId20"/>
    <p:sldId id="281" r:id="rId21"/>
    <p:sldId id="267" r:id="rId22"/>
    <p:sldId id="282" r:id="rId23"/>
    <p:sldId id="268" r:id="rId24"/>
    <p:sldId id="283" r:id="rId25"/>
    <p:sldId id="284" r:id="rId26"/>
    <p:sldId id="271" r:id="rId27"/>
    <p:sldId id="285" r:id="rId28"/>
    <p:sldId id="269" r:id="rId29"/>
    <p:sldId id="272" r:id="rId30"/>
    <p:sldId id="290" r:id="rId31"/>
    <p:sldId id="291" r:id="rId32"/>
    <p:sldId id="292"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94"/>
  </p:normalViewPr>
  <p:slideViewPr>
    <p:cSldViewPr snapToGrid="0" snapToObjects="1">
      <p:cViewPr varScale="1">
        <p:scale>
          <a:sx n="46" d="100"/>
          <a:sy n="46" d="100"/>
        </p:scale>
        <p:origin x="43"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46C117F-5CCF-4837-BE5F-2B92066CAFAF}"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4EB90BD-B6CE-46B7-997F-7313B992CCDC}"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DB9D11F-B188-461D-B23F-39381795C052}"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2E6D8D9-55A2-4063-B0F3-121F44549695}"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D4B24536-994D-4021-A283-9F449C0DB509}" type="datetimeFigureOut">
              <a:rPr lang="en-US" dirty="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3CBBBB78-C96F-47B7-AB17-D852CA960AC9}" type="datetimeFigureOut">
              <a:rPr lang="en-US" dirty="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12/15/2022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0578ACC-22D6-47C1-A373-4FD133E34F3C}"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331444B-B92B-4E27-8C94-BB93EAF5CB18}"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63EFA5E-FA76-400D-B3DC-F0BA90E6D107}"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12/15/2022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mozilla.org/fr/docs/Web/HTML/Attributes" TargetMode="External"/><Relationship Id="rId2" Type="http://schemas.openxmlformats.org/officeDocument/2006/relationships/hyperlink" Target="https://docs.emmet.io/abbreviations/syntax/" TargetMode="External"/><Relationship Id="rId1" Type="http://schemas.openxmlformats.org/officeDocument/2006/relationships/slideLayout" Target="../slideLayouts/slideLayout2.xml"/><Relationship Id="rId5" Type="http://schemas.openxmlformats.org/officeDocument/2006/relationships/hyperlink" Target="https://www.w3.org/" TargetMode="External"/><Relationship Id="rId4" Type="http://schemas.openxmlformats.org/officeDocument/2006/relationships/hyperlink" Target="https://developers.google.com/search/docs/advanced/crawling/special-tags?hl=f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C37AFB-FB90-3342-A971-726906064C5D}"/>
              </a:ext>
            </a:extLst>
          </p:cNvPr>
          <p:cNvSpPr>
            <a:spLocks noGrp="1"/>
          </p:cNvSpPr>
          <p:nvPr>
            <p:ph type="ctrTitle"/>
          </p:nvPr>
        </p:nvSpPr>
        <p:spPr/>
        <p:txBody>
          <a:bodyPr/>
          <a:lstStyle/>
          <a:p>
            <a:r>
              <a:rPr lang="fr-FR" dirty="0"/>
              <a:t>  HTML 5</a:t>
            </a:r>
          </a:p>
        </p:txBody>
      </p:sp>
    </p:spTree>
    <p:extLst>
      <p:ext uri="{BB962C8B-B14F-4D97-AF65-F5344CB8AC3E}">
        <p14:creationId xmlns:p14="http://schemas.microsoft.com/office/powerpoint/2010/main" val="174572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224A07-109A-EC44-97EF-7A3BB8818F29}"/>
              </a:ext>
            </a:extLst>
          </p:cNvPr>
          <p:cNvSpPr>
            <a:spLocks noGrp="1"/>
          </p:cNvSpPr>
          <p:nvPr>
            <p:ph type="title"/>
          </p:nvPr>
        </p:nvSpPr>
        <p:spPr/>
        <p:txBody>
          <a:bodyPr/>
          <a:lstStyle/>
          <a:p>
            <a:r>
              <a:rPr lang="fr-FR" b="1" dirty="0"/>
              <a:t>Les liens</a:t>
            </a:r>
            <a:br>
              <a:rPr lang="fr-FR" dirty="0"/>
            </a:br>
            <a:endParaRPr lang="fr-FR" dirty="0"/>
          </a:p>
        </p:txBody>
      </p:sp>
      <p:sp>
        <p:nvSpPr>
          <p:cNvPr id="3" name="Espace réservé du contenu 2">
            <a:extLst>
              <a:ext uri="{FF2B5EF4-FFF2-40B4-BE49-F238E27FC236}">
                <a16:creationId xmlns:a16="http://schemas.microsoft.com/office/drawing/2014/main" id="{A7F3B16C-5179-BC44-B1C0-009534E08C0E}"/>
              </a:ext>
            </a:extLst>
          </p:cNvPr>
          <p:cNvSpPr>
            <a:spLocks noGrp="1"/>
          </p:cNvSpPr>
          <p:nvPr>
            <p:ph idx="1"/>
          </p:nvPr>
        </p:nvSpPr>
        <p:spPr>
          <a:xfrm>
            <a:off x="680321" y="2071696"/>
            <a:ext cx="9613861" cy="4402256"/>
          </a:xfrm>
        </p:spPr>
        <p:txBody>
          <a:bodyPr>
            <a:normAutofit fontScale="62500" lnSpcReduction="20000"/>
          </a:bodyPr>
          <a:lstStyle/>
          <a:p>
            <a:r>
              <a:rPr lang="fr-FR" dirty="0"/>
              <a:t>En HTML les liens sont utilisables avec la balise &lt;a&gt; en mettant en argument </a:t>
            </a:r>
            <a:r>
              <a:rPr lang="fr-FR" dirty="0" err="1"/>
              <a:t>href</a:t>
            </a:r>
            <a:r>
              <a:rPr lang="fr-FR" dirty="0"/>
              <a:t>=‘mon lien’</a:t>
            </a:r>
          </a:p>
          <a:p>
            <a:pPr marL="0" indent="0">
              <a:buNone/>
            </a:pPr>
            <a:endParaRPr lang="fr-FR" dirty="0"/>
          </a:p>
          <a:p>
            <a:pPr marL="0" indent="0">
              <a:buNone/>
            </a:pPr>
            <a:r>
              <a:rPr lang="fr-FR" dirty="0"/>
              <a:t>Vous pouvez avoir plusieurs types de liens :</a:t>
            </a:r>
          </a:p>
          <a:p>
            <a:endParaRPr lang="fr-FR" dirty="0"/>
          </a:p>
          <a:p>
            <a:pPr marL="914400" lvl="1" indent="-457200">
              <a:buFont typeface="+mj-lt"/>
              <a:buAutoNum type="arabicPeriod"/>
            </a:pPr>
            <a:r>
              <a:rPr lang="fr-FR" dirty="0"/>
              <a:t>Les liens vers une page interne</a:t>
            </a:r>
          </a:p>
          <a:p>
            <a:pPr marL="914400" lvl="2" indent="0">
              <a:buNone/>
            </a:pPr>
            <a:r>
              <a:rPr lang="fr-FR" dirty="0"/>
              <a:t>&lt;a </a:t>
            </a:r>
            <a:r>
              <a:rPr lang="fr-FR" dirty="0" err="1"/>
              <a:t>href</a:t>
            </a:r>
            <a:r>
              <a:rPr lang="fr-FR" dirty="0"/>
              <a:t>=‘</a:t>
            </a:r>
            <a:r>
              <a:rPr lang="fr-FR" dirty="0" err="1"/>
              <a:t>mapage.html</a:t>
            </a:r>
            <a:r>
              <a:rPr lang="fr-FR" dirty="0"/>
              <a:t>’&gt;Lien vers ma page&lt;/a&gt;</a:t>
            </a:r>
          </a:p>
          <a:p>
            <a:pPr marL="914400" lvl="2" indent="0">
              <a:buNone/>
            </a:pPr>
            <a:endParaRPr lang="fr-FR" dirty="0"/>
          </a:p>
          <a:p>
            <a:pPr marL="914400" lvl="1" indent="-457200">
              <a:buFont typeface="+mj-lt"/>
              <a:buAutoNum type="arabicPeriod"/>
            </a:pPr>
            <a:r>
              <a:rPr lang="fr-FR" dirty="0"/>
              <a:t>Les liens vers une page externe</a:t>
            </a:r>
          </a:p>
          <a:p>
            <a:pPr marL="914400" lvl="2" indent="0">
              <a:buNone/>
            </a:pPr>
            <a:r>
              <a:rPr lang="fr-FR" dirty="0"/>
              <a:t>&lt;a </a:t>
            </a:r>
            <a:r>
              <a:rPr lang="fr-FR" dirty="0" err="1"/>
              <a:t>href</a:t>
            </a:r>
            <a:r>
              <a:rPr lang="fr-FR" dirty="0"/>
              <a:t>=‘http://</a:t>
            </a:r>
            <a:r>
              <a:rPr lang="fr-FR" dirty="0" err="1"/>
              <a:t>www.google.fr</a:t>
            </a:r>
            <a:r>
              <a:rPr lang="fr-FR" dirty="0"/>
              <a:t>’&gt;Mon lien externe&lt;/a&gt;</a:t>
            </a:r>
          </a:p>
          <a:p>
            <a:pPr marL="914400" lvl="1" indent="-457200">
              <a:buFont typeface="+mj-lt"/>
              <a:buAutoNum type="arabicPeriod"/>
            </a:pPr>
            <a:endParaRPr lang="fr-FR" dirty="0"/>
          </a:p>
          <a:p>
            <a:pPr marL="914400" lvl="1" indent="-457200">
              <a:buFont typeface="+mj-lt"/>
              <a:buAutoNum type="arabicPeriod"/>
            </a:pPr>
            <a:r>
              <a:rPr lang="fr-FR" dirty="0"/>
              <a:t>Les liens vers une ancre</a:t>
            </a:r>
          </a:p>
          <a:p>
            <a:pPr marL="914400" lvl="2" indent="0">
              <a:buNone/>
            </a:pPr>
            <a:r>
              <a:rPr lang="fr-FR" dirty="0"/>
              <a:t>&lt;a href=‘#</a:t>
            </a:r>
            <a:r>
              <a:rPr lang="fr-FR" dirty="0" err="1"/>
              <a:t>monancre</a:t>
            </a:r>
            <a:r>
              <a:rPr lang="fr-FR" dirty="0"/>
              <a:t>’&gt;Lien vers mon ancre&lt;/a&gt;</a:t>
            </a:r>
          </a:p>
          <a:p>
            <a:pPr marL="914400" lvl="2" indent="0">
              <a:buNone/>
            </a:pPr>
            <a:r>
              <a:rPr lang="fr-FR" dirty="0"/>
              <a:t>&lt;div id=‘</a:t>
            </a:r>
            <a:r>
              <a:rPr lang="fr-FR" dirty="0" err="1"/>
              <a:t>monancre</a:t>
            </a:r>
            <a:r>
              <a:rPr lang="fr-FR" dirty="0"/>
              <a:t>’&gt;Texte&lt;/div&gt;</a:t>
            </a:r>
          </a:p>
          <a:p>
            <a:pPr marL="914400" lvl="2" indent="0">
              <a:buNone/>
            </a:pPr>
            <a:endParaRPr lang="fr-FR" dirty="0"/>
          </a:p>
          <a:p>
            <a:pPr marL="914400" lvl="1" indent="-457200">
              <a:buFont typeface="+mj-lt"/>
              <a:buAutoNum type="arabicPeriod"/>
            </a:pPr>
            <a:r>
              <a:rPr lang="fr-FR" dirty="0"/>
              <a:t>Les liens vers une adresse email ou numéro de téléphone</a:t>
            </a:r>
          </a:p>
          <a:p>
            <a:pPr marL="914400" lvl="2" indent="0">
              <a:buNone/>
            </a:pPr>
            <a:r>
              <a:rPr lang="fr-FR" dirty="0"/>
              <a:t>&lt;a </a:t>
            </a:r>
            <a:r>
              <a:rPr lang="fr-FR" dirty="0" err="1"/>
              <a:t>href</a:t>
            </a:r>
            <a:r>
              <a:rPr lang="fr-FR" dirty="0"/>
              <a:t>=‘</a:t>
            </a:r>
            <a:r>
              <a:rPr lang="fr-FR" dirty="0" err="1"/>
              <a:t>mailto:monemail@monemail.fr</a:t>
            </a:r>
            <a:r>
              <a:rPr lang="fr-FR" dirty="0"/>
              <a:t>’&gt;Envoyer un mail&lt;/a&gt;</a:t>
            </a:r>
          </a:p>
          <a:p>
            <a:pPr marL="914400" lvl="2" indent="0">
              <a:buNone/>
            </a:pPr>
            <a:r>
              <a:rPr lang="fr-FR" dirty="0"/>
              <a:t>&lt;a </a:t>
            </a:r>
            <a:r>
              <a:rPr lang="fr-FR" dirty="0" err="1"/>
              <a:t>href</a:t>
            </a:r>
            <a:r>
              <a:rPr lang="fr-FR" dirty="0"/>
              <a:t>=‘tel:0783983684’&gt;Contacter&lt;/a&gt;</a:t>
            </a:r>
          </a:p>
          <a:p>
            <a:pPr marL="914400" lvl="2" indent="0">
              <a:buNone/>
            </a:pPr>
            <a:endParaRPr lang="fr-FR" dirty="0"/>
          </a:p>
          <a:p>
            <a:pPr marL="914400" lvl="2" indent="0">
              <a:buNone/>
            </a:pPr>
            <a:endParaRPr lang="fr-FR" dirty="0"/>
          </a:p>
          <a:p>
            <a:pPr marL="914400" lvl="2" indent="0">
              <a:buNone/>
            </a:pPr>
            <a:r>
              <a:rPr lang="fr-FR" dirty="0"/>
              <a:t>Pour ouvrir un lien dans un nouvel onglet : </a:t>
            </a:r>
            <a:r>
              <a:rPr lang="fr-FR" dirty="0" err="1"/>
              <a:t>target</a:t>
            </a:r>
            <a:r>
              <a:rPr lang="fr-FR" dirty="0"/>
              <a:t>=‘_</a:t>
            </a:r>
            <a:r>
              <a:rPr lang="fr-FR" dirty="0" err="1"/>
              <a:t>blank</a:t>
            </a:r>
            <a:r>
              <a:rPr lang="fr-FR" dirty="0"/>
              <a:t> ’</a:t>
            </a:r>
          </a:p>
          <a:p>
            <a:pPr marL="914400" lvl="2" indent="0">
              <a:buNone/>
            </a:pPr>
            <a:endParaRPr lang="fr-FR" dirty="0"/>
          </a:p>
          <a:p>
            <a:pPr marL="914400" lvl="2" indent="0">
              <a:buNone/>
            </a:pPr>
            <a:endParaRPr lang="fr-FR" dirty="0"/>
          </a:p>
          <a:p>
            <a:pPr marL="914400" lvl="1" indent="-457200">
              <a:buFont typeface="+mj-lt"/>
              <a:buAutoNum type="arabicPeriod"/>
            </a:pPr>
            <a:endParaRPr lang="fr-FR" dirty="0"/>
          </a:p>
          <a:p>
            <a:pPr marL="914400" lvl="1" indent="-457200">
              <a:buFont typeface="+mj-lt"/>
              <a:buAutoNum type="arabicPeriod"/>
            </a:pPr>
            <a:endParaRPr lang="fr-FR" dirty="0"/>
          </a:p>
          <a:p>
            <a:pPr marL="914400" lvl="1" indent="-457200">
              <a:buFont typeface="+mj-lt"/>
              <a:buAutoNum type="arabicPeriod"/>
            </a:pPr>
            <a:endParaRPr lang="fr-FR" dirty="0"/>
          </a:p>
          <a:p>
            <a:pPr marL="457200" lvl="1" indent="0">
              <a:buNone/>
            </a:pPr>
            <a:endParaRPr lang="fr-FR" dirty="0"/>
          </a:p>
        </p:txBody>
      </p:sp>
    </p:spTree>
    <p:extLst>
      <p:ext uri="{BB962C8B-B14F-4D97-AF65-F5344CB8AC3E}">
        <p14:creationId xmlns:p14="http://schemas.microsoft.com/office/powerpoint/2010/main" val="386004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D878E4-8847-9846-8487-38DD27285229}"/>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8B3E6397-02D8-1646-9BA5-617FB863BBAF}"/>
              </a:ext>
            </a:extLst>
          </p:cNvPr>
          <p:cNvSpPr>
            <a:spLocks noGrp="1"/>
          </p:cNvSpPr>
          <p:nvPr>
            <p:ph idx="1"/>
          </p:nvPr>
        </p:nvSpPr>
        <p:spPr/>
        <p:txBody>
          <a:bodyPr/>
          <a:lstStyle/>
          <a:p>
            <a:r>
              <a:rPr lang="fr-FR" dirty="0"/>
              <a:t>Ajoutez une nouvelle page dans votre projet nommé page2.html</a:t>
            </a:r>
          </a:p>
          <a:p>
            <a:r>
              <a:rPr lang="fr-FR" dirty="0"/>
              <a:t>Dans la première page créée ci-dessus ajoutez un lien ‘page2’</a:t>
            </a:r>
          </a:p>
          <a:p>
            <a:r>
              <a:rPr lang="fr-FR" dirty="0"/>
              <a:t>Sur la page 2 ajoutez un lien ‘retour à la page 1’</a:t>
            </a:r>
          </a:p>
          <a:p>
            <a:r>
              <a:rPr lang="fr-FR" dirty="0"/>
              <a:t>Sur la page 2 ajoutez un lien permettant de vous envoyer un email</a:t>
            </a:r>
          </a:p>
        </p:txBody>
      </p:sp>
    </p:spTree>
    <p:extLst>
      <p:ext uri="{BB962C8B-B14F-4D97-AF65-F5344CB8AC3E}">
        <p14:creationId xmlns:p14="http://schemas.microsoft.com/office/powerpoint/2010/main" val="907860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0F0080-3D85-624F-A4FB-359924660077}"/>
              </a:ext>
            </a:extLst>
          </p:cNvPr>
          <p:cNvSpPr>
            <a:spLocks noGrp="1"/>
          </p:cNvSpPr>
          <p:nvPr>
            <p:ph type="title"/>
          </p:nvPr>
        </p:nvSpPr>
        <p:spPr/>
        <p:txBody>
          <a:bodyPr/>
          <a:lstStyle/>
          <a:p>
            <a:r>
              <a:rPr lang="fr-FR" b="1" dirty="0"/>
              <a:t>Listes </a:t>
            </a:r>
            <a:br>
              <a:rPr lang="fr-FR" dirty="0"/>
            </a:br>
            <a:endParaRPr lang="fr-FR" dirty="0"/>
          </a:p>
        </p:txBody>
      </p:sp>
      <p:sp>
        <p:nvSpPr>
          <p:cNvPr id="3" name="Espace réservé du contenu 2">
            <a:extLst>
              <a:ext uri="{FF2B5EF4-FFF2-40B4-BE49-F238E27FC236}">
                <a16:creationId xmlns:a16="http://schemas.microsoft.com/office/drawing/2014/main" id="{537F6809-1105-6B4E-8933-732719AEFEB8}"/>
              </a:ext>
            </a:extLst>
          </p:cNvPr>
          <p:cNvSpPr>
            <a:spLocks noGrp="1"/>
          </p:cNvSpPr>
          <p:nvPr>
            <p:ph idx="1"/>
          </p:nvPr>
        </p:nvSpPr>
        <p:spPr/>
        <p:txBody>
          <a:bodyPr/>
          <a:lstStyle/>
          <a:p>
            <a:r>
              <a:rPr lang="fr-FR" dirty="0"/>
              <a:t>Il y a différents types de listes</a:t>
            </a:r>
          </a:p>
          <a:p>
            <a:pPr marL="0" indent="0">
              <a:buNone/>
            </a:pPr>
            <a:endParaRPr lang="fr-FR" dirty="0"/>
          </a:p>
        </p:txBody>
      </p:sp>
      <p:sp>
        <p:nvSpPr>
          <p:cNvPr id="4" name="Rectangle 3">
            <a:extLst>
              <a:ext uri="{FF2B5EF4-FFF2-40B4-BE49-F238E27FC236}">
                <a16:creationId xmlns:a16="http://schemas.microsoft.com/office/drawing/2014/main" id="{BA79E47A-F398-4E48-A65F-814B165BEFAA}"/>
              </a:ext>
            </a:extLst>
          </p:cNvPr>
          <p:cNvSpPr/>
          <p:nvPr/>
        </p:nvSpPr>
        <p:spPr>
          <a:xfrm>
            <a:off x="5770109" y="3244334"/>
            <a:ext cx="237566" cy="369332"/>
          </a:xfrm>
          <a:prstGeom prst="rect">
            <a:avLst/>
          </a:prstGeom>
        </p:spPr>
        <p:txBody>
          <a:bodyPr wrap="none">
            <a:spAutoFit/>
          </a:bodyPr>
          <a:lstStyle/>
          <a:p>
            <a:r>
              <a:rPr lang="fr-FR" b="1" dirty="0">
                <a:solidFill>
                  <a:srgbClr val="E24F23"/>
                </a:solidFill>
                <a:latin typeface="Quicksand"/>
              </a:rPr>
              <a:t> </a:t>
            </a:r>
            <a:endParaRPr lang="fr-FR" dirty="0"/>
          </a:p>
        </p:txBody>
      </p:sp>
      <p:pic>
        <p:nvPicPr>
          <p:cNvPr id="7" name="Image 6">
            <a:extLst>
              <a:ext uri="{FF2B5EF4-FFF2-40B4-BE49-F238E27FC236}">
                <a16:creationId xmlns:a16="http://schemas.microsoft.com/office/drawing/2014/main" id="{3ED4D49E-5F11-7742-A2F6-849EA6800C1A}"/>
              </a:ext>
            </a:extLst>
          </p:cNvPr>
          <p:cNvPicPr>
            <a:picLocks noChangeAspect="1"/>
          </p:cNvPicPr>
          <p:nvPr/>
        </p:nvPicPr>
        <p:blipFill>
          <a:blip r:embed="rId2"/>
          <a:stretch>
            <a:fillRect/>
          </a:stretch>
        </p:blipFill>
        <p:spPr>
          <a:xfrm>
            <a:off x="955290" y="3545195"/>
            <a:ext cx="2269925" cy="978416"/>
          </a:xfrm>
          <a:prstGeom prst="rect">
            <a:avLst/>
          </a:prstGeom>
        </p:spPr>
      </p:pic>
      <p:pic>
        <p:nvPicPr>
          <p:cNvPr id="9" name="Image 8">
            <a:extLst>
              <a:ext uri="{FF2B5EF4-FFF2-40B4-BE49-F238E27FC236}">
                <a16:creationId xmlns:a16="http://schemas.microsoft.com/office/drawing/2014/main" id="{4841A0CA-D072-7C42-B836-3455D2C0926E}"/>
              </a:ext>
            </a:extLst>
          </p:cNvPr>
          <p:cNvPicPr>
            <a:picLocks noChangeAspect="1"/>
          </p:cNvPicPr>
          <p:nvPr/>
        </p:nvPicPr>
        <p:blipFill>
          <a:blip r:embed="rId3"/>
          <a:stretch>
            <a:fillRect/>
          </a:stretch>
        </p:blipFill>
        <p:spPr>
          <a:xfrm>
            <a:off x="955290" y="4774964"/>
            <a:ext cx="2269858" cy="1372724"/>
          </a:xfrm>
          <a:prstGeom prst="rect">
            <a:avLst/>
          </a:prstGeom>
        </p:spPr>
      </p:pic>
      <p:pic>
        <p:nvPicPr>
          <p:cNvPr id="11" name="Image 10">
            <a:extLst>
              <a:ext uri="{FF2B5EF4-FFF2-40B4-BE49-F238E27FC236}">
                <a16:creationId xmlns:a16="http://schemas.microsoft.com/office/drawing/2014/main" id="{7D704E00-29F6-C14E-8327-8637F70E2F42}"/>
              </a:ext>
            </a:extLst>
          </p:cNvPr>
          <p:cNvPicPr>
            <a:picLocks noChangeAspect="1"/>
          </p:cNvPicPr>
          <p:nvPr/>
        </p:nvPicPr>
        <p:blipFill>
          <a:blip r:embed="rId4"/>
          <a:stretch>
            <a:fillRect/>
          </a:stretch>
        </p:blipFill>
        <p:spPr>
          <a:xfrm>
            <a:off x="4012691" y="3592701"/>
            <a:ext cx="2151354" cy="964400"/>
          </a:xfrm>
          <a:prstGeom prst="rect">
            <a:avLst/>
          </a:prstGeom>
        </p:spPr>
      </p:pic>
      <p:pic>
        <p:nvPicPr>
          <p:cNvPr id="13" name="Image 12">
            <a:extLst>
              <a:ext uri="{FF2B5EF4-FFF2-40B4-BE49-F238E27FC236}">
                <a16:creationId xmlns:a16="http://schemas.microsoft.com/office/drawing/2014/main" id="{4D33712C-17DE-6641-819E-F6057F0776A3}"/>
              </a:ext>
            </a:extLst>
          </p:cNvPr>
          <p:cNvPicPr>
            <a:picLocks noChangeAspect="1"/>
          </p:cNvPicPr>
          <p:nvPr/>
        </p:nvPicPr>
        <p:blipFill>
          <a:blip r:embed="rId5"/>
          <a:stretch>
            <a:fillRect/>
          </a:stretch>
        </p:blipFill>
        <p:spPr>
          <a:xfrm>
            <a:off x="4009428" y="4774964"/>
            <a:ext cx="2131832" cy="1056137"/>
          </a:xfrm>
          <a:prstGeom prst="rect">
            <a:avLst/>
          </a:prstGeom>
        </p:spPr>
      </p:pic>
      <p:pic>
        <p:nvPicPr>
          <p:cNvPr id="15" name="Image 14">
            <a:extLst>
              <a:ext uri="{FF2B5EF4-FFF2-40B4-BE49-F238E27FC236}">
                <a16:creationId xmlns:a16="http://schemas.microsoft.com/office/drawing/2014/main" id="{28AEA14D-085E-8742-9223-F6833C7E18BB}"/>
              </a:ext>
            </a:extLst>
          </p:cNvPr>
          <p:cNvPicPr>
            <a:picLocks noChangeAspect="1"/>
          </p:cNvPicPr>
          <p:nvPr/>
        </p:nvPicPr>
        <p:blipFill>
          <a:blip r:embed="rId6"/>
          <a:stretch>
            <a:fillRect/>
          </a:stretch>
        </p:blipFill>
        <p:spPr>
          <a:xfrm>
            <a:off x="7214759" y="3613666"/>
            <a:ext cx="1836631" cy="1405208"/>
          </a:xfrm>
          <a:prstGeom prst="rect">
            <a:avLst/>
          </a:prstGeom>
        </p:spPr>
      </p:pic>
      <p:pic>
        <p:nvPicPr>
          <p:cNvPr id="17" name="Image 16">
            <a:extLst>
              <a:ext uri="{FF2B5EF4-FFF2-40B4-BE49-F238E27FC236}">
                <a16:creationId xmlns:a16="http://schemas.microsoft.com/office/drawing/2014/main" id="{071BB38A-C25D-0A42-9DFC-AB97E6A05A96}"/>
              </a:ext>
            </a:extLst>
          </p:cNvPr>
          <p:cNvPicPr>
            <a:picLocks noChangeAspect="1"/>
          </p:cNvPicPr>
          <p:nvPr/>
        </p:nvPicPr>
        <p:blipFill>
          <a:blip r:embed="rId7"/>
          <a:stretch>
            <a:fillRect/>
          </a:stretch>
        </p:blipFill>
        <p:spPr>
          <a:xfrm>
            <a:off x="7214759" y="5162030"/>
            <a:ext cx="1930146" cy="1276866"/>
          </a:xfrm>
          <a:prstGeom prst="rect">
            <a:avLst/>
          </a:prstGeom>
        </p:spPr>
      </p:pic>
      <p:sp>
        <p:nvSpPr>
          <p:cNvPr id="18" name="ZoneTexte 17">
            <a:extLst>
              <a:ext uri="{FF2B5EF4-FFF2-40B4-BE49-F238E27FC236}">
                <a16:creationId xmlns:a16="http://schemas.microsoft.com/office/drawing/2014/main" id="{6B008FFB-0E44-5E43-BD10-2FDCA419B956}"/>
              </a:ext>
            </a:extLst>
          </p:cNvPr>
          <p:cNvSpPr txBox="1"/>
          <p:nvPr/>
        </p:nvSpPr>
        <p:spPr>
          <a:xfrm>
            <a:off x="955290" y="3016922"/>
            <a:ext cx="1904689" cy="369332"/>
          </a:xfrm>
          <a:prstGeom prst="rect">
            <a:avLst/>
          </a:prstGeom>
          <a:noFill/>
        </p:spPr>
        <p:txBody>
          <a:bodyPr wrap="none" rtlCol="0">
            <a:spAutoFit/>
          </a:bodyPr>
          <a:lstStyle/>
          <a:p>
            <a:r>
              <a:rPr lang="fr-FR" dirty="0"/>
              <a:t>Listes ordonnées</a:t>
            </a:r>
          </a:p>
        </p:txBody>
      </p:sp>
      <p:sp>
        <p:nvSpPr>
          <p:cNvPr id="19" name="ZoneTexte 18">
            <a:extLst>
              <a:ext uri="{FF2B5EF4-FFF2-40B4-BE49-F238E27FC236}">
                <a16:creationId xmlns:a16="http://schemas.microsoft.com/office/drawing/2014/main" id="{5787AB4D-5757-6D4B-9445-851D04AFED49}"/>
              </a:ext>
            </a:extLst>
          </p:cNvPr>
          <p:cNvSpPr txBox="1"/>
          <p:nvPr/>
        </p:nvSpPr>
        <p:spPr>
          <a:xfrm>
            <a:off x="3880388" y="3016922"/>
            <a:ext cx="2350323" cy="369332"/>
          </a:xfrm>
          <a:prstGeom prst="rect">
            <a:avLst/>
          </a:prstGeom>
          <a:noFill/>
        </p:spPr>
        <p:txBody>
          <a:bodyPr wrap="none" rtlCol="0">
            <a:spAutoFit/>
          </a:bodyPr>
          <a:lstStyle/>
          <a:p>
            <a:r>
              <a:rPr lang="fr-FR" dirty="0"/>
              <a:t>Listes non ordonnées</a:t>
            </a:r>
          </a:p>
        </p:txBody>
      </p:sp>
      <p:sp>
        <p:nvSpPr>
          <p:cNvPr id="20" name="ZoneTexte 19">
            <a:extLst>
              <a:ext uri="{FF2B5EF4-FFF2-40B4-BE49-F238E27FC236}">
                <a16:creationId xmlns:a16="http://schemas.microsoft.com/office/drawing/2014/main" id="{71C43534-FFC8-F048-A8FB-4A1A8D2CC6D5}"/>
              </a:ext>
            </a:extLst>
          </p:cNvPr>
          <p:cNvSpPr txBox="1"/>
          <p:nvPr/>
        </p:nvSpPr>
        <p:spPr>
          <a:xfrm>
            <a:off x="7146701" y="3062817"/>
            <a:ext cx="1983235" cy="369332"/>
          </a:xfrm>
          <a:prstGeom prst="rect">
            <a:avLst/>
          </a:prstGeom>
          <a:noFill/>
        </p:spPr>
        <p:txBody>
          <a:bodyPr wrap="none" rtlCol="0">
            <a:spAutoFit/>
          </a:bodyPr>
          <a:lstStyle/>
          <a:p>
            <a:r>
              <a:rPr lang="fr-FR" dirty="0"/>
              <a:t>Listes imbriquées</a:t>
            </a:r>
          </a:p>
        </p:txBody>
      </p:sp>
    </p:spTree>
    <p:extLst>
      <p:ext uri="{BB962C8B-B14F-4D97-AF65-F5344CB8AC3E}">
        <p14:creationId xmlns:p14="http://schemas.microsoft.com/office/powerpoint/2010/main" val="4252408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410EBC-3DA7-5644-9088-34293EB60D9B}"/>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526EFA3C-099B-7541-862A-06FEBFA32872}"/>
              </a:ext>
            </a:extLst>
          </p:cNvPr>
          <p:cNvSpPr>
            <a:spLocks noGrp="1"/>
          </p:cNvSpPr>
          <p:nvPr>
            <p:ph idx="1"/>
          </p:nvPr>
        </p:nvSpPr>
        <p:spPr>
          <a:xfrm>
            <a:off x="680321" y="2336872"/>
            <a:ext cx="9613861" cy="4292527"/>
          </a:xfrm>
        </p:spPr>
        <p:txBody>
          <a:bodyPr>
            <a:normAutofit lnSpcReduction="10000"/>
          </a:bodyPr>
          <a:lstStyle/>
          <a:p>
            <a:r>
              <a:rPr lang="fr-FR" dirty="0"/>
              <a:t>Ajoutez une liste non ordonnée</a:t>
            </a:r>
          </a:p>
          <a:p>
            <a:pPr lvl="1"/>
            <a:r>
              <a:rPr lang="fr-FR" dirty="0"/>
              <a:t>Dans la liste ajoutez les items suivants, et ajoutez y des liens pour accéder</a:t>
            </a:r>
          </a:p>
          <a:p>
            <a:pPr marL="457200" lvl="1" indent="0">
              <a:buNone/>
            </a:pPr>
            <a:r>
              <a:rPr lang="fr-FR" dirty="0"/>
              <a:t>aux pages :</a:t>
            </a:r>
          </a:p>
          <a:p>
            <a:pPr lvl="2"/>
            <a:r>
              <a:rPr lang="fr-FR" dirty="0"/>
              <a:t>Page1</a:t>
            </a:r>
          </a:p>
          <a:p>
            <a:pPr lvl="2"/>
            <a:r>
              <a:rPr lang="fr-FR" dirty="0"/>
              <a:t>Page2</a:t>
            </a:r>
          </a:p>
          <a:p>
            <a:pPr lvl="2"/>
            <a:r>
              <a:rPr lang="fr-FR" dirty="0"/>
              <a:t>Page3</a:t>
            </a:r>
          </a:p>
          <a:p>
            <a:pPr marL="914400" lvl="2" indent="0">
              <a:buNone/>
            </a:pPr>
            <a:endParaRPr lang="fr-FR" dirty="0"/>
          </a:p>
          <a:p>
            <a:r>
              <a:rPr lang="fr-FR" dirty="0"/>
              <a:t>Ajoutez une liste ordonnée</a:t>
            </a:r>
          </a:p>
          <a:p>
            <a:pPr lvl="1"/>
            <a:r>
              <a:rPr lang="fr-FR" dirty="0"/>
              <a:t>Dans la liste ajoutez les items suivants, et ajoutez y des liens pour accéder</a:t>
            </a:r>
          </a:p>
          <a:p>
            <a:pPr marL="457200" lvl="1" indent="0">
              <a:buNone/>
            </a:pPr>
            <a:r>
              <a:rPr lang="fr-FR" dirty="0"/>
              <a:t>aux pages :</a:t>
            </a:r>
          </a:p>
          <a:p>
            <a:pPr marL="914400" lvl="2" indent="0">
              <a:buNone/>
            </a:pPr>
            <a:r>
              <a:rPr lang="fr-FR" dirty="0"/>
              <a:t>1. Page1</a:t>
            </a:r>
          </a:p>
          <a:p>
            <a:pPr marL="914400" lvl="2" indent="0">
              <a:buNone/>
            </a:pPr>
            <a:r>
              <a:rPr lang="fr-FR" dirty="0"/>
              <a:t>2. Page2</a:t>
            </a:r>
          </a:p>
          <a:p>
            <a:pPr marL="914400" lvl="2" indent="0">
              <a:buNone/>
            </a:pPr>
            <a:r>
              <a:rPr lang="fr-FR" dirty="0"/>
              <a:t>3. Page3</a:t>
            </a:r>
          </a:p>
          <a:p>
            <a:endParaRPr lang="fr-FR" dirty="0"/>
          </a:p>
          <a:p>
            <a:pPr lvl="2"/>
            <a:endParaRPr lang="fr-FR" dirty="0"/>
          </a:p>
          <a:p>
            <a:pPr lvl="2"/>
            <a:endParaRPr lang="fr-FR" dirty="0"/>
          </a:p>
          <a:p>
            <a:pPr marL="914400" lvl="2" indent="0">
              <a:buNone/>
            </a:pPr>
            <a:endParaRPr lang="fr-FR" dirty="0"/>
          </a:p>
        </p:txBody>
      </p:sp>
    </p:spTree>
    <p:extLst>
      <p:ext uri="{BB962C8B-B14F-4D97-AF65-F5344CB8AC3E}">
        <p14:creationId xmlns:p14="http://schemas.microsoft.com/office/powerpoint/2010/main" val="1568218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1B62C-74DB-9845-962F-AFB73C6BAF45}"/>
              </a:ext>
            </a:extLst>
          </p:cNvPr>
          <p:cNvSpPr>
            <a:spLocks noGrp="1"/>
          </p:cNvSpPr>
          <p:nvPr>
            <p:ph type="title"/>
          </p:nvPr>
        </p:nvSpPr>
        <p:spPr/>
        <p:txBody>
          <a:bodyPr/>
          <a:lstStyle/>
          <a:p>
            <a:r>
              <a:rPr lang="fr-FR" dirty="0"/>
              <a:t>Tableaux</a:t>
            </a:r>
          </a:p>
        </p:txBody>
      </p:sp>
      <p:sp>
        <p:nvSpPr>
          <p:cNvPr id="3" name="Espace réservé du contenu 2">
            <a:extLst>
              <a:ext uri="{FF2B5EF4-FFF2-40B4-BE49-F238E27FC236}">
                <a16:creationId xmlns:a16="http://schemas.microsoft.com/office/drawing/2014/main" id="{92841D78-90F3-3C46-ADD0-C7AD55189481}"/>
              </a:ext>
            </a:extLst>
          </p:cNvPr>
          <p:cNvSpPr>
            <a:spLocks noGrp="1"/>
          </p:cNvSpPr>
          <p:nvPr>
            <p:ph idx="1"/>
          </p:nvPr>
        </p:nvSpPr>
        <p:spPr/>
        <p:txBody>
          <a:bodyPr>
            <a:normAutofit fontScale="70000" lnSpcReduction="20000"/>
          </a:bodyPr>
          <a:lstStyle/>
          <a:p>
            <a:r>
              <a:rPr lang="fr-FR" dirty="0"/>
              <a:t>L'élément HTML &lt;table&gt; permet d'afficher des données tabulaires (telles que du texte, des images, des liens, d'autres tableaux, etc.) dans un tableau à deux dimensions avec des lignes et des colonnes de cellules.</a:t>
            </a:r>
          </a:p>
          <a:p>
            <a:endParaRPr lang="fr-FR" dirty="0"/>
          </a:p>
          <a:p>
            <a:r>
              <a:rPr lang="fr-FR" dirty="0"/>
              <a:t>Définir les colonnes et les lignes</a:t>
            </a:r>
          </a:p>
          <a:p>
            <a:pPr lvl="1"/>
            <a:r>
              <a:rPr lang="fr-FR" dirty="0"/>
              <a:t>La balise &lt;tr&gt;&lt;/tr&gt; permet de définir une nouvelle ligne</a:t>
            </a:r>
          </a:p>
          <a:p>
            <a:pPr lvl="1"/>
            <a:r>
              <a:rPr lang="fr-FR" dirty="0"/>
              <a:t>Puis, définir les colonnes avec la balise &lt;td&gt;&lt;/td&gt;</a:t>
            </a:r>
          </a:p>
          <a:p>
            <a:pPr lvl="1"/>
            <a:endParaRPr lang="fr-FR" dirty="0"/>
          </a:p>
          <a:p>
            <a:pPr marL="457200" lvl="1" indent="0">
              <a:buNone/>
            </a:pPr>
            <a:r>
              <a:rPr lang="fr-FR" dirty="0"/>
              <a:t>Exemple :</a:t>
            </a:r>
          </a:p>
          <a:p>
            <a:pPr marL="457200" lvl="1" indent="0">
              <a:buNone/>
            </a:pPr>
            <a:r>
              <a:rPr lang="fr-FR" dirty="0"/>
              <a:t>&lt;table border=1&gt;</a:t>
            </a:r>
          </a:p>
          <a:p>
            <a:pPr marL="457200" lvl="1" indent="0">
              <a:buNone/>
            </a:pPr>
            <a:r>
              <a:rPr lang="fr-FR" dirty="0"/>
              <a:t>	&lt;tr&gt;</a:t>
            </a:r>
          </a:p>
          <a:p>
            <a:pPr marL="457200" lvl="1" indent="0">
              <a:buNone/>
            </a:pPr>
            <a:r>
              <a:rPr lang="fr-FR" dirty="0"/>
              <a:t>	      &lt;td&gt;Colonne 1&lt;/td&gt;</a:t>
            </a:r>
          </a:p>
          <a:p>
            <a:pPr marL="457200" lvl="1" indent="0">
              <a:buNone/>
            </a:pPr>
            <a:r>
              <a:rPr lang="fr-FR" dirty="0"/>
              <a:t>	      &lt;td&gt;Colonne 2&lt;/td&gt;</a:t>
            </a:r>
          </a:p>
          <a:p>
            <a:pPr marL="457200" lvl="1" indent="0">
              <a:buNone/>
            </a:pPr>
            <a:r>
              <a:rPr lang="fr-FR" dirty="0"/>
              <a:t>        &lt;/tr&gt;</a:t>
            </a:r>
          </a:p>
          <a:p>
            <a:pPr marL="457200" lvl="1" indent="0">
              <a:buNone/>
            </a:pPr>
            <a:r>
              <a:rPr lang="fr-FR" dirty="0"/>
              <a:t>&lt;/table&gt;</a:t>
            </a:r>
          </a:p>
          <a:p>
            <a:pPr marL="457200" lvl="1" indent="0">
              <a:buNone/>
            </a:pPr>
            <a:endParaRPr lang="fr-FR" dirty="0"/>
          </a:p>
        </p:txBody>
      </p:sp>
      <p:pic>
        <p:nvPicPr>
          <p:cNvPr id="5" name="Image 4">
            <a:extLst>
              <a:ext uri="{FF2B5EF4-FFF2-40B4-BE49-F238E27FC236}">
                <a16:creationId xmlns:a16="http://schemas.microsoft.com/office/drawing/2014/main" id="{A7DDC7B4-17E7-894A-A6C9-83C2F7ADF2E4}"/>
              </a:ext>
            </a:extLst>
          </p:cNvPr>
          <p:cNvPicPr>
            <a:picLocks noChangeAspect="1"/>
          </p:cNvPicPr>
          <p:nvPr/>
        </p:nvPicPr>
        <p:blipFill>
          <a:blip r:embed="rId2"/>
          <a:stretch>
            <a:fillRect/>
          </a:stretch>
        </p:blipFill>
        <p:spPr>
          <a:xfrm>
            <a:off x="4829810" y="4523740"/>
            <a:ext cx="2349500" cy="736600"/>
          </a:xfrm>
          <a:prstGeom prst="rect">
            <a:avLst/>
          </a:prstGeom>
        </p:spPr>
      </p:pic>
    </p:spTree>
    <p:extLst>
      <p:ext uri="{BB962C8B-B14F-4D97-AF65-F5344CB8AC3E}">
        <p14:creationId xmlns:p14="http://schemas.microsoft.com/office/powerpoint/2010/main" val="3341035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A8B0C8-51E5-214D-86EE-8E3E8D48EF48}"/>
              </a:ext>
            </a:extLst>
          </p:cNvPr>
          <p:cNvSpPr>
            <a:spLocks noGrp="1"/>
          </p:cNvSpPr>
          <p:nvPr>
            <p:ph type="title"/>
          </p:nvPr>
        </p:nvSpPr>
        <p:spPr/>
        <p:txBody>
          <a:bodyPr/>
          <a:lstStyle/>
          <a:p>
            <a:r>
              <a:rPr lang="fr-FR" dirty="0"/>
              <a:t>Tableaux - TH</a:t>
            </a:r>
          </a:p>
        </p:txBody>
      </p:sp>
      <p:sp>
        <p:nvSpPr>
          <p:cNvPr id="3" name="Espace réservé du contenu 2">
            <a:extLst>
              <a:ext uri="{FF2B5EF4-FFF2-40B4-BE49-F238E27FC236}">
                <a16:creationId xmlns:a16="http://schemas.microsoft.com/office/drawing/2014/main" id="{E3611FD9-2776-C047-A7C4-5A6E1B67D3D1}"/>
              </a:ext>
            </a:extLst>
          </p:cNvPr>
          <p:cNvSpPr>
            <a:spLocks noGrp="1"/>
          </p:cNvSpPr>
          <p:nvPr>
            <p:ph idx="1"/>
          </p:nvPr>
        </p:nvSpPr>
        <p:spPr/>
        <p:txBody>
          <a:bodyPr>
            <a:normAutofit fontScale="92500" lnSpcReduction="20000"/>
          </a:bodyPr>
          <a:lstStyle/>
          <a:p>
            <a:r>
              <a:rPr lang="fr-FR" dirty="0"/>
              <a:t>La balise &lt;th&gt;&lt;/th&gt; permet de définir le titre de chaque colonne</a:t>
            </a:r>
          </a:p>
          <a:p>
            <a:endParaRPr lang="fr-FR" dirty="0"/>
          </a:p>
          <a:p>
            <a:pPr marL="457200" lvl="1" indent="0">
              <a:buNone/>
            </a:pPr>
            <a:r>
              <a:rPr lang="fr-FR" dirty="0"/>
              <a:t>&lt;table border=1&gt;</a:t>
            </a:r>
          </a:p>
          <a:p>
            <a:pPr marL="457200" lvl="1" indent="0">
              <a:buNone/>
            </a:pPr>
            <a:r>
              <a:rPr lang="fr-FR" dirty="0"/>
              <a:t>	&lt;tr&gt;</a:t>
            </a:r>
          </a:p>
          <a:p>
            <a:pPr marL="457200" lvl="1" indent="0">
              <a:buNone/>
            </a:pPr>
            <a:r>
              <a:rPr lang="fr-FR" dirty="0"/>
              <a:t>	      &lt;th&gt;Titre colonne 1&lt;/th&gt;</a:t>
            </a:r>
          </a:p>
          <a:p>
            <a:pPr marL="457200" lvl="1" indent="0">
              <a:buNone/>
            </a:pPr>
            <a:r>
              <a:rPr lang="fr-FR" dirty="0"/>
              <a:t>	      &lt;th&gt;Titre colonne 2&lt;/th&gt;</a:t>
            </a:r>
          </a:p>
          <a:p>
            <a:pPr marL="457200" lvl="1" indent="0">
              <a:buNone/>
            </a:pPr>
            <a:r>
              <a:rPr lang="fr-FR" dirty="0"/>
              <a:t>        &lt;/tr&gt;</a:t>
            </a:r>
          </a:p>
          <a:p>
            <a:pPr marL="457200" lvl="1" indent="0">
              <a:buNone/>
            </a:pPr>
            <a:r>
              <a:rPr lang="fr-FR" dirty="0"/>
              <a:t>	&lt;tr&gt;</a:t>
            </a:r>
          </a:p>
          <a:p>
            <a:pPr marL="457200" lvl="1" indent="0">
              <a:buNone/>
            </a:pPr>
            <a:r>
              <a:rPr lang="fr-FR" dirty="0"/>
              <a:t>	      &lt;td&gt;Colonne 1&lt;/td&gt;</a:t>
            </a:r>
          </a:p>
          <a:p>
            <a:pPr marL="457200" lvl="1" indent="0">
              <a:buNone/>
            </a:pPr>
            <a:r>
              <a:rPr lang="fr-FR" dirty="0"/>
              <a:t>	      &lt;td&gt;Colonne 2&lt;/td&gt;</a:t>
            </a:r>
          </a:p>
          <a:p>
            <a:pPr marL="457200" lvl="1" indent="0">
              <a:buNone/>
            </a:pPr>
            <a:r>
              <a:rPr lang="fr-FR" dirty="0"/>
              <a:t>        &lt;/tr&gt;</a:t>
            </a:r>
          </a:p>
          <a:p>
            <a:pPr marL="457200" lvl="1" indent="0">
              <a:buNone/>
            </a:pPr>
            <a:r>
              <a:rPr lang="fr-FR" dirty="0"/>
              <a:t>&lt;/table&gt;</a:t>
            </a:r>
          </a:p>
          <a:p>
            <a:endParaRPr lang="fr-FR" dirty="0"/>
          </a:p>
        </p:txBody>
      </p:sp>
      <p:pic>
        <p:nvPicPr>
          <p:cNvPr id="5" name="Image 4">
            <a:extLst>
              <a:ext uri="{FF2B5EF4-FFF2-40B4-BE49-F238E27FC236}">
                <a16:creationId xmlns:a16="http://schemas.microsoft.com/office/drawing/2014/main" id="{9878DF91-52CB-6446-9425-9F4138CB30B2}"/>
              </a:ext>
            </a:extLst>
          </p:cNvPr>
          <p:cNvPicPr>
            <a:picLocks noChangeAspect="1"/>
          </p:cNvPicPr>
          <p:nvPr/>
        </p:nvPicPr>
        <p:blipFill>
          <a:blip r:embed="rId2"/>
          <a:stretch>
            <a:fillRect/>
          </a:stretch>
        </p:blipFill>
        <p:spPr>
          <a:xfrm>
            <a:off x="6261354" y="4136531"/>
            <a:ext cx="3162300" cy="1079500"/>
          </a:xfrm>
          <a:prstGeom prst="rect">
            <a:avLst/>
          </a:prstGeom>
        </p:spPr>
      </p:pic>
    </p:spTree>
    <p:extLst>
      <p:ext uri="{BB962C8B-B14F-4D97-AF65-F5344CB8AC3E}">
        <p14:creationId xmlns:p14="http://schemas.microsoft.com/office/powerpoint/2010/main" val="2488293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3E2BC3-E258-834C-B636-4A821911940D}"/>
              </a:ext>
            </a:extLst>
          </p:cNvPr>
          <p:cNvSpPr>
            <a:spLocks noGrp="1"/>
          </p:cNvSpPr>
          <p:nvPr>
            <p:ph type="title"/>
          </p:nvPr>
        </p:nvSpPr>
        <p:spPr/>
        <p:txBody>
          <a:bodyPr/>
          <a:lstStyle/>
          <a:p>
            <a:r>
              <a:rPr lang="fr-FR" dirty="0"/>
              <a:t>Tableaux - personnalisation</a:t>
            </a:r>
          </a:p>
        </p:txBody>
      </p:sp>
      <p:sp>
        <p:nvSpPr>
          <p:cNvPr id="3" name="Espace réservé du contenu 2">
            <a:extLst>
              <a:ext uri="{FF2B5EF4-FFF2-40B4-BE49-F238E27FC236}">
                <a16:creationId xmlns:a16="http://schemas.microsoft.com/office/drawing/2014/main" id="{F7BD1BD4-81EE-054D-949B-B31C4A74191B}"/>
              </a:ext>
            </a:extLst>
          </p:cNvPr>
          <p:cNvSpPr>
            <a:spLocks noGrp="1"/>
          </p:cNvSpPr>
          <p:nvPr>
            <p:ph idx="1"/>
          </p:nvPr>
        </p:nvSpPr>
        <p:spPr/>
        <p:txBody>
          <a:bodyPr>
            <a:normAutofit fontScale="47500" lnSpcReduction="20000"/>
          </a:bodyPr>
          <a:lstStyle/>
          <a:p>
            <a:r>
              <a:rPr lang="fr-FR" dirty="0"/>
              <a:t>Vous pouvez définir les couleurs de fond des cellules ainsi que la couleur de la bordure</a:t>
            </a:r>
          </a:p>
          <a:p>
            <a:endParaRPr lang="fr-FR" dirty="0"/>
          </a:p>
          <a:p>
            <a:r>
              <a:rPr lang="fr-FR" dirty="0"/>
              <a:t>Pour la couleur de fond, utilisez l’attribut </a:t>
            </a:r>
            <a:r>
              <a:rPr lang="fr-FR" dirty="0" err="1"/>
              <a:t>bgcolor</a:t>
            </a:r>
            <a:endParaRPr lang="fr-FR" dirty="0"/>
          </a:p>
          <a:p>
            <a:r>
              <a:rPr lang="fr-FR" dirty="0"/>
              <a:t>Pour la bordure, utilisez l’attribut </a:t>
            </a:r>
            <a:r>
              <a:rPr lang="fr-FR" dirty="0" err="1"/>
              <a:t>bordercolor</a:t>
            </a:r>
            <a:endParaRPr lang="fr-FR" dirty="0"/>
          </a:p>
          <a:p>
            <a:endParaRPr lang="fr-FR" dirty="0"/>
          </a:p>
          <a:p>
            <a:pPr marL="457200" lvl="1" indent="0">
              <a:buNone/>
            </a:pPr>
            <a:r>
              <a:rPr lang="fr-FR" dirty="0"/>
              <a:t>&lt;table border=1 </a:t>
            </a:r>
            <a:r>
              <a:rPr lang="fr-FR" dirty="0" err="1"/>
              <a:t>bordercolor</a:t>
            </a:r>
            <a:r>
              <a:rPr lang="fr-FR" dirty="0"/>
              <a:t>="</a:t>
            </a:r>
            <a:r>
              <a:rPr lang="fr-FR" dirty="0" err="1"/>
              <a:t>blue</a:t>
            </a:r>
            <a:r>
              <a:rPr lang="fr-FR" dirty="0"/>
              <a:t>"&gt; </a:t>
            </a:r>
          </a:p>
          <a:p>
            <a:pPr marL="457200" lvl="1" indent="0">
              <a:buNone/>
            </a:pPr>
            <a:r>
              <a:rPr lang="fr-FR" dirty="0"/>
              <a:t>	&lt;tr&gt;</a:t>
            </a:r>
          </a:p>
          <a:p>
            <a:pPr marL="457200" lvl="1" indent="0">
              <a:buNone/>
            </a:pPr>
            <a:r>
              <a:rPr lang="fr-FR" dirty="0"/>
              <a:t>	      &lt;th&gt;Titre colonne 1&lt;/th&gt;</a:t>
            </a:r>
          </a:p>
          <a:p>
            <a:pPr marL="457200" lvl="1" indent="0">
              <a:buNone/>
            </a:pPr>
            <a:r>
              <a:rPr lang="fr-FR" dirty="0"/>
              <a:t>	      &lt;th&gt;Titre colonne 2&lt;/th&gt;</a:t>
            </a:r>
          </a:p>
          <a:p>
            <a:pPr marL="457200" lvl="1" indent="0">
              <a:buNone/>
            </a:pPr>
            <a:r>
              <a:rPr lang="fr-FR" dirty="0"/>
              <a:t>        &lt;/tr&gt;</a:t>
            </a:r>
          </a:p>
          <a:p>
            <a:pPr marL="457200" lvl="1" indent="0">
              <a:buNone/>
            </a:pPr>
            <a:r>
              <a:rPr lang="fr-FR" dirty="0"/>
              <a:t>	&lt;tr&gt;</a:t>
            </a:r>
          </a:p>
          <a:p>
            <a:pPr marL="457200" lvl="1" indent="0">
              <a:buNone/>
            </a:pPr>
            <a:r>
              <a:rPr lang="fr-FR" dirty="0"/>
              <a:t>	      &lt;td </a:t>
            </a:r>
            <a:r>
              <a:rPr lang="fr-FR" dirty="0" err="1"/>
              <a:t>bgcolor</a:t>
            </a:r>
            <a:r>
              <a:rPr lang="fr-FR" dirty="0"/>
              <a:t>="</a:t>
            </a:r>
            <a:r>
              <a:rPr lang="fr-FR" dirty="0" err="1"/>
              <a:t>red</a:t>
            </a:r>
            <a:r>
              <a:rPr lang="fr-FR" dirty="0"/>
              <a:t>"&gt;Colonne 1&lt;/td&gt;</a:t>
            </a:r>
          </a:p>
          <a:p>
            <a:pPr marL="457200" lvl="1" indent="0">
              <a:buNone/>
            </a:pPr>
            <a:r>
              <a:rPr lang="fr-FR" dirty="0"/>
              <a:t>	      &lt;td </a:t>
            </a:r>
            <a:r>
              <a:rPr lang="fr-FR" dirty="0" err="1"/>
              <a:t>bgcolor</a:t>
            </a:r>
            <a:r>
              <a:rPr lang="fr-FR" dirty="0"/>
              <a:t>="</a:t>
            </a:r>
            <a:r>
              <a:rPr lang="fr-FR" dirty="0" err="1"/>
              <a:t>yellow</a:t>
            </a:r>
            <a:r>
              <a:rPr lang="fr-FR" dirty="0"/>
              <a:t>"&gt;Colonne 2&lt;/td&gt;</a:t>
            </a:r>
          </a:p>
          <a:p>
            <a:pPr marL="457200" lvl="1" indent="0">
              <a:buNone/>
            </a:pPr>
            <a:r>
              <a:rPr lang="fr-FR" dirty="0"/>
              <a:t>        &lt;/tr&gt;</a:t>
            </a:r>
          </a:p>
          <a:p>
            <a:pPr marL="457200" lvl="1" indent="0">
              <a:buNone/>
            </a:pPr>
            <a:r>
              <a:rPr lang="fr-FR" dirty="0"/>
              <a:t>&lt;/table&gt;</a:t>
            </a:r>
          </a:p>
          <a:p>
            <a:endParaRPr lang="fr-FR" dirty="0"/>
          </a:p>
          <a:p>
            <a:r>
              <a:rPr lang="fr-FR" dirty="0"/>
              <a:t>Il existe plusieurs autres attributs pour personnaliser les cellules</a:t>
            </a:r>
          </a:p>
          <a:p>
            <a:endParaRPr lang="fr-FR" dirty="0"/>
          </a:p>
        </p:txBody>
      </p:sp>
      <p:pic>
        <p:nvPicPr>
          <p:cNvPr id="5" name="Image 4">
            <a:extLst>
              <a:ext uri="{FF2B5EF4-FFF2-40B4-BE49-F238E27FC236}">
                <a16:creationId xmlns:a16="http://schemas.microsoft.com/office/drawing/2014/main" id="{D76F1DD3-8CC5-FF41-AA7C-3565473B0950}"/>
              </a:ext>
            </a:extLst>
          </p:cNvPr>
          <p:cNvPicPr>
            <a:picLocks noChangeAspect="1"/>
          </p:cNvPicPr>
          <p:nvPr/>
        </p:nvPicPr>
        <p:blipFill>
          <a:blip r:embed="rId2"/>
          <a:stretch>
            <a:fillRect/>
          </a:stretch>
        </p:blipFill>
        <p:spPr>
          <a:xfrm>
            <a:off x="5854700" y="3713734"/>
            <a:ext cx="3225800" cy="1003300"/>
          </a:xfrm>
          <a:prstGeom prst="rect">
            <a:avLst/>
          </a:prstGeom>
        </p:spPr>
      </p:pic>
    </p:spTree>
    <p:extLst>
      <p:ext uri="{BB962C8B-B14F-4D97-AF65-F5344CB8AC3E}">
        <p14:creationId xmlns:p14="http://schemas.microsoft.com/office/powerpoint/2010/main" val="39107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D692C7-CF33-4048-8897-69CC8E26B3E0}"/>
              </a:ext>
            </a:extLst>
          </p:cNvPr>
          <p:cNvSpPr>
            <a:spLocks noGrp="1"/>
          </p:cNvSpPr>
          <p:nvPr>
            <p:ph type="title"/>
          </p:nvPr>
        </p:nvSpPr>
        <p:spPr/>
        <p:txBody>
          <a:bodyPr/>
          <a:lstStyle/>
          <a:p>
            <a:r>
              <a:rPr lang="fr-FR" dirty="0"/>
              <a:t>Exercice </a:t>
            </a:r>
          </a:p>
        </p:txBody>
      </p:sp>
      <p:sp>
        <p:nvSpPr>
          <p:cNvPr id="3" name="Espace réservé du contenu 2">
            <a:extLst>
              <a:ext uri="{FF2B5EF4-FFF2-40B4-BE49-F238E27FC236}">
                <a16:creationId xmlns:a16="http://schemas.microsoft.com/office/drawing/2014/main" id="{E9BFEEC1-8420-6741-9669-C8BA002E77BA}"/>
              </a:ext>
            </a:extLst>
          </p:cNvPr>
          <p:cNvSpPr>
            <a:spLocks noGrp="1"/>
          </p:cNvSpPr>
          <p:nvPr>
            <p:ph idx="1"/>
          </p:nvPr>
        </p:nvSpPr>
        <p:spPr/>
        <p:txBody>
          <a:bodyPr/>
          <a:lstStyle/>
          <a:p>
            <a:r>
              <a:rPr lang="fr-FR" dirty="0"/>
              <a:t>Dans votre projet existant, sur la page 1 créez un tableau avec les</a:t>
            </a:r>
          </a:p>
          <a:p>
            <a:pPr marL="0" indent="0">
              <a:buNone/>
            </a:pPr>
            <a:r>
              <a:rPr lang="fr-FR" dirty="0"/>
              <a:t>Informations suivantes :</a:t>
            </a:r>
          </a:p>
          <a:p>
            <a:pPr marL="0" indent="0">
              <a:buNone/>
            </a:pPr>
            <a:endParaRPr lang="fr-FR" dirty="0"/>
          </a:p>
          <a:p>
            <a:r>
              <a:rPr lang="fr-FR" dirty="0"/>
              <a:t>	2 colonnes avec en titre : nom, prénom</a:t>
            </a:r>
          </a:p>
          <a:p>
            <a:r>
              <a:rPr lang="fr-FR" dirty="0"/>
              <a:t>	Ajoutez une ligne avec votre nom et prénom</a:t>
            </a:r>
          </a:p>
          <a:p>
            <a:r>
              <a:rPr lang="fr-FR" dirty="0"/>
              <a:t>	Mettre la colonne du nom en rouge puis celle du prénom en 	bleu</a:t>
            </a:r>
          </a:p>
          <a:p>
            <a:pPr marL="0" indent="0">
              <a:buNone/>
            </a:pPr>
            <a:endParaRPr lang="fr-FR" dirty="0"/>
          </a:p>
        </p:txBody>
      </p:sp>
    </p:spTree>
    <p:extLst>
      <p:ext uri="{BB962C8B-B14F-4D97-AF65-F5344CB8AC3E}">
        <p14:creationId xmlns:p14="http://schemas.microsoft.com/office/powerpoint/2010/main" val="309321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396688-66CA-B140-AA64-818222D81429}"/>
              </a:ext>
            </a:extLst>
          </p:cNvPr>
          <p:cNvSpPr>
            <a:spLocks noGrp="1"/>
          </p:cNvSpPr>
          <p:nvPr>
            <p:ph type="title"/>
          </p:nvPr>
        </p:nvSpPr>
        <p:spPr/>
        <p:txBody>
          <a:bodyPr/>
          <a:lstStyle/>
          <a:p>
            <a:r>
              <a:rPr lang="fr-FR" dirty="0"/>
              <a:t>Tableaux - fusion</a:t>
            </a:r>
          </a:p>
        </p:txBody>
      </p:sp>
      <p:sp>
        <p:nvSpPr>
          <p:cNvPr id="3" name="Espace réservé du contenu 2">
            <a:extLst>
              <a:ext uri="{FF2B5EF4-FFF2-40B4-BE49-F238E27FC236}">
                <a16:creationId xmlns:a16="http://schemas.microsoft.com/office/drawing/2014/main" id="{D2BE2838-3584-2847-915C-DE3950B8BE4B}"/>
              </a:ext>
            </a:extLst>
          </p:cNvPr>
          <p:cNvSpPr>
            <a:spLocks noGrp="1"/>
          </p:cNvSpPr>
          <p:nvPr>
            <p:ph idx="1"/>
          </p:nvPr>
        </p:nvSpPr>
        <p:spPr/>
        <p:txBody>
          <a:bodyPr>
            <a:normAutofit/>
          </a:bodyPr>
          <a:lstStyle/>
          <a:p>
            <a:r>
              <a:rPr lang="fr-FR" dirty="0"/>
              <a:t>Les cellules d'un tableau peuvent s'étendre sur plusieurs colonnes ou lignes à l'aide des attributs </a:t>
            </a:r>
            <a:r>
              <a:rPr lang="fr-FR" dirty="0" err="1"/>
              <a:t>colspan</a:t>
            </a:r>
            <a:r>
              <a:rPr lang="fr-FR" dirty="0"/>
              <a:t> et </a:t>
            </a:r>
            <a:r>
              <a:rPr lang="fr-FR" dirty="0" err="1"/>
              <a:t>rowspan</a:t>
            </a:r>
            <a:r>
              <a:rPr lang="fr-FR" dirty="0"/>
              <a:t>. Ces attributs peuvent être appliqués aux éléments &lt;th&gt; et &lt;td&gt;</a:t>
            </a:r>
          </a:p>
          <a:p>
            <a:endParaRPr lang="fr-FR" dirty="0"/>
          </a:p>
          <a:p>
            <a:endParaRPr lang="fr-FR" dirty="0"/>
          </a:p>
        </p:txBody>
      </p:sp>
      <p:pic>
        <p:nvPicPr>
          <p:cNvPr id="7" name="Image 6">
            <a:extLst>
              <a:ext uri="{FF2B5EF4-FFF2-40B4-BE49-F238E27FC236}">
                <a16:creationId xmlns:a16="http://schemas.microsoft.com/office/drawing/2014/main" id="{E4089A35-62FE-0840-98F9-E1658ADDA1A1}"/>
              </a:ext>
            </a:extLst>
          </p:cNvPr>
          <p:cNvPicPr>
            <a:picLocks noChangeAspect="1"/>
          </p:cNvPicPr>
          <p:nvPr/>
        </p:nvPicPr>
        <p:blipFill>
          <a:blip r:embed="rId2"/>
          <a:stretch>
            <a:fillRect/>
          </a:stretch>
        </p:blipFill>
        <p:spPr>
          <a:xfrm>
            <a:off x="6096000" y="3556738"/>
            <a:ext cx="5930693" cy="2211004"/>
          </a:xfrm>
          <a:prstGeom prst="rect">
            <a:avLst/>
          </a:prstGeom>
        </p:spPr>
      </p:pic>
      <p:pic>
        <p:nvPicPr>
          <p:cNvPr id="4" name="Image 3">
            <a:extLst>
              <a:ext uri="{FF2B5EF4-FFF2-40B4-BE49-F238E27FC236}">
                <a16:creationId xmlns:a16="http://schemas.microsoft.com/office/drawing/2014/main" id="{5ACDC40B-21D0-4144-917A-DE75F469A641}"/>
              </a:ext>
            </a:extLst>
          </p:cNvPr>
          <p:cNvPicPr>
            <a:picLocks noChangeAspect="1"/>
          </p:cNvPicPr>
          <p:nvPr/>
        </p:nvPicPr>
        <p:blipFill>
          <a:blip r:embed="rId3"/>
          <a:stretch>
            <a:fillRect/>
          </a:stretch>
        </p:blipFill>
        <p:spPr>
          <a:xfrm>
            <a:off x="165307" y="3429000"/>
            <a:ext cx="5779957" cy="3749389"/>
          </a:xfrm>
          <a:prstGeom prst="rect">
            <a:avLst/>
          </a:prstGeom>
        </p:spPr>
      </p:pic>
    </p:spTree>
    <p:extLst>
      <p:ext uri="{BB962C8B-B14F-4D97-AF65-F5344CB8AC3E}">
        <p14:creationId xmlns:p14="http://schemas.microsoft.com/office/powerpoint/2010/main" val="744896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D79749-9F42-4A47-9C84-D33BF99D88D9}"/>
              </a:ext>
            </a:extLst>
          </p:cNvPr>
          <p:cNvSpPr>
            <a:spLocks noGrp="1"/>
          </p:cNvSpPr>
          <p:nvPr>
            <p:ph type="title"/>
          </p:nvPr>
        </p:nvSpPr>
        <p:spPr/>
        <p:txBody>
          <a:bodyPr/>
          <a:lstStyle/>
          <a:p>
            <a:r>
              <a:rPr lang="fr-FR" dirty="0"/>
              <a:t>COMMENTAIRES</a:t>
            </a:r>
          </a:p>
        </p:txBody>
      </p:sp>
      <p:sp>
        <p:nvSpPr>
          <p:cNvPr id="3" name="Espace réservé du contenu 2">
            <a:extLst>
              <a:ext uri="{FF2B5EF4-FFF2-40B4-BE49-F238E27FC236}">
                <a16:creationId xmlns:a16="http://schemas.microsoft.com/office/drawing/2014/main" id="{7DDB63CA-E3FB-CD48-9B67-7B7888FE7C05}"/>
              </a:ext>
            </a:extLst>
          </p:cNvPr>
          <p:cNvSpPr>
            <a:spLocks noGrp="1"/>
          </p:cNvSpPr>
          <p:nvPr>
            <p:ph idx="1"/>
          </p:nvPr>
        </p:nvSpPr>
        <p:spPr/>
        <p:txBody>
          <a:bodyPr>
            <a:normAutofit fontScale="92500" lnSpcReduction="10000"/>
          </a:bodyPr>
          <a:lstStyle/>
          <a:p>
            <a:r>
              <a:rPr lang="fr-FR" dirty="0"/>
              <a:t>Les commentaires : semblables à d'autres langages de programmation, de balisage et de démarque, les commentaires en HTML fournissent aux autres développeurs des informations spécifiques au développement sans affecter l'interface utilisateur.</a:t>
            </a:r>
          </a:p>
          <a:p>
            <a:endParaRPr lang="fr-FR" dirty="0"/>
          </a:p>
          <a:p>
            <a:pPr marL="0" indent="0">
              <a:buNone/>
            </a:pPr>
            <a:r>
              <a:rPr lang="fr-FR" dirty="0"/>
              <a:t>&lt;!–- Votre commentaire --&gt;</a:t>
            </a:r>
          </a:p>
          <a:p>
            <a:pPr marL="0" indent="0">
              <a:buNone/>
            </a:pPr>
            <a:r>
              <a:rPr lang="fr-FR" dirty="0"/>
              <a:t>Votre code</a:t>
            </a:r>
          </a:p>
          <a:p>
            <a:pPr marL="0" indent="0">
              <a:buNone/>
            </a:pPr>
            <a:br>
              <a:rPr lang="fr-FR" dirty="0"/>
            </a:br>
            <a:endParaRPr lang="fr-FR" dirty="0"/>
          </a:p>
          <a:p>
            <a:pPr marL="0" indent="0">
              <a:buNone/>
            </a:pPr>
            <a:r>
              <a:rPr lang="fr-FR" dirty="0"/>
              <a:t>Raccourcis </a:t>
            </a:r>
            <a:r>
              <a:rPr lang="fr-FR" dirty="0" err="1"/>
              <a:t>vsCode</a:t>
            </a:r>
            <a:r>
              <a:rPr lang="fr-FR" dirty="0"/>
              <a:t>: ctrl + : </a:t>
            </a:r>
          </a:p>
        </p:txBody>
      </p:sp>
    </p:spTree>
    <p:extLst>
      <p:ext uri="{BB962C8B-B14F-4D97-AF65-F5344CB8AC3E}">
        <p14:creationId xmlns:p14="http://schemas.microsoft.com/office/powerpoint/2010/main" val="17605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86326-AD63-4A41-97FD-13B32AAC43FB}"/>
              </a:ext>
            </a:extLst>
          </p:cNvPr>
          <p:cNvSpPr>
            <a:spLocks noGrp="1"/>
          </p:cNvSpPr>
          <p:nvPr>
            <p:ph type="title"/>
          </p:nvPr>
        </p:nvSpPr>
        <p:spPr/>
        <p:txBody>
          <a:bodyPr/>
          <a:lstStyle/>
          <a:p>
            <a:r>
              <a:rPr lang="fr-FR" dirty="0"/>
              <a:t>Qu’est ce que HTML ?</a:t>
            </a:r>
          </a:p>
        </p:txBody>
      </p:sp>
      <p:sp>
        <p:nvSpPr>
          <p:cNvPr id="3" name="Espace réservé du contenu 2">
            <a:extLst>
              <a:ext uri="{FF2B5EF4-FFF2-40B4-BE49-F238E27FC236}">
                <a16:creationId xmlns:a16="http://schemas.microsoft.com/office/drawing/2014/main" id="{F19C40C2-54CC-334B-861B-51BF477958AD}"/>
              </a:ext>
            </a:extLst>
          </p:cNvPr>
          <p:cNvSpPr>
            <a:spLocks noGrp="1"/>
          </p:cNvSpPr>
          <p:nvPr>
            <p:ph idx="1"/>
          </p:nvPr>
        </p:nvSpPr>
        <p:spPr/>
        <p:txBody>
          <a:bodyPr>
            <a:normAutofit/>
          </a:bodyPr>
          <a:lstStyle/>
          <a:p>
            <a:pPr marL="0" indent="0">
              <a:buNone/>
            </a:pPr>
            <a:r>
              <a:rPr lang="fr-FR" dirty="0"/>
              <a:t>HTML (</a:t>
            </a:r>
            <a:r>
              <a:rPr lang="fr-FR" b="1" dirty="0" err="1"/>
              <a:t>H</a:t>
            </a:r>
            <a:r>
              <a:rPr lang="fr-FR" dirty="0" err="1"/>
              <a:t>yper</a:t>
            </a:r>
            <a:r>
              <a:rPr lang="fr-FR" b="1" dirty="0" err="1"/>
              <a:t>t</a:t>
            </a:r>
            <a:r>
              <a:rPr lang="fr-FR" dirty="0" err="1"/>
              <a:t>ext</a:t>
            </a:r>
            <a:r>
              <a:rPr lang="fr-FR" dirty="0"/>
              <a:t> </a:t>
            </a:r>
            <a:r>
              <a:rPr lang="fr-FR" b="1" dirty="0"/>
              <a:t>M</a:t>
            </a:r>
            <a:r>
              <a:rPr lang="fr-FR" dirty="0"/>
              <a:t>arkup </a:t>
            </a:r>
            <a:r>
              <a:rPr lang="fr-FR" b="1" dirty="0" err="1"/>
              <a:t>L</a:t>
            </a:r>
            <a:r>
              <a:rPr lang="fr-FR" dirty="0" err="1"/>
              <a:t>anguage</a:t>
            </a:r>
            <a:r>
              <a:rPr lang="fr-FR" dirty="0"/>
              <a:t>) : Utilise un système de balisage composé d'éléments qui représentent un contenu spécifique. </a:t>
            </a:r>
          </a:p>
          <a:p>
            <a:pPr marL="0" indent="0">
              <a:buNone/>
            </a:pPr>
            <a:endParaRPr lang="fr-FR" dirty="0"/>
          </a:p>
          <a:p>
            <a:pPr marL="0" indent="0">
              <a:buNone/>
            </a:pPr>
            <a:r>
              <a:rPr lang="fr-FR" dirty="0"/>
              <a:t>Le balisage signifie qu'avec HTML, vous déclarez ce qui est présenté à un spectateur, pas comment il est présenté.</a:t>
            </a:r>
          </a:p>
          <a:p>
            <a:pPr marL="0" indent="0">
              <a:buNone/>
            </a:pPr>
            <a:endParaRPr lang="fr-FR" dirty="0"/>
          </a:p>
          <a:p>
            <a:pPr marL="0" indent="0">
              <a:buNone/>
            </a:pPr>
            <a:r>
              <a:rPr lang="fr-FR" dirty="0"/>
              <a:t>Le HTML est parfois appelé langage de programmation mais il n'a pas de logique, tout comme le langage de balisage. </a:t>
            </a:r>
          </a:p>
        </p:txBody>
      </p:sp>
    </p:spTree>
    <p:extLst>
      <p:ext uri="{BB962C8B-B14F-4D97-AF65-F5344CB8AC3E}">
        <p14:creationId xmlns:p14="http://schemas.microsoft.com/office/powerpoint/2010/main" val="1978617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A37260-58A3-1A41-9DE7-51CDAE7D3E54}"/>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58173DB3-D067-BE4F-A5AA-8C1D84200DB7}"/>
              </a:ext>
            </a:extLst>
          </p:cNvPr>
          <p:cNvSpPr>
            <a:spLocks noGrp="1"/>
          </p:cNvSpPr>
          <p:nvPr>
            <p:ph idx="1"/>
          </p:nvPr>
        </p:nvSpPr>
        <p:spPr/>
        <p:txBody>
          <a:bodyPr/>
          <a:lstStyle/>
          <a:p>
            <a:r>
              <a:rPr lang="fr-FR" dirty="0"/>
              <a:t>Sur la page 1 de votre projet, au dessus du tableau que vous venez de créer, ajoutez un commentaire </a:t>
            </a:r>
          </a:p>
          <a:p>
            <a:endParaRPr lang="fr-FR" dirty="0"/>
          </a:p>
          <a:p>
            <a:pPr marL="457200" lvl="1" indent="0">
              <a:buNone/>
            </a:pPr>
            <a:r>
              <a:rPr lang="fr-FR" dirty="0"/>
              <a:t>‘Ceci est mon nouveau tableau’</a:t>
            </a:r>
          </a:p>
        </p:txBody>
      </p:sp>
    </p:spTree>
    <p:extLst>
      <p:ext uri="{BB962C8B-B14F-4D97-AF65-F5344CB8AC3E}">
        <p14:creationId xmlns:p14="http://schemas.microsoft.com/office/powerpoint/2010/main" val="3029460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1271E8-920B-C84E-8250-8030CDD8579D}"/>
              </a:ext>
            </a:extLst>
          </p:cNvPr>
          <p:cNvSpPr>
            <a:spLocks noGrp="1"/>
          </p:cNvSpPr>
          <p:nvPr>
            <p:ph type="title"/>
          </p:nvPr>
        </p:nvSpPr>
        <p:spPr/>
        <p:txBody>
          <a:bodyPr/>
          <a:lstStyle/>
          <a:p>
            <a:r>
              <a:rPr lang="fr-FR" dirty="0"/>
              <a:t>IMAGES</a:t>
            </a:r>
          </a:p>
        </p:txBody>
      </p:sp>
      <p:sp>
        <p:nvSpPr>
          <p:cNvPr id="3" name="Espace réservé du contenu 2">
            <a:extLst>
              <a:ext uri="{FF2B5EF4-FFF2-40B4-BE49-F238E27FC236}">
                <a16:creationId xmlns:a16="http://schemas.microsoft.com/office/drawing/2014/main" id="{434403EA-3B6F-4346-9F8B-32B3218808DF}"/>
              </a:ext>
            </a:extLst>
          </p:cNvPr>
          <p:cNvSpPr>
            <a:spLocks noGrp="1"/>
          </p:cNvSpPr>
          <p:nvPr>
            <p:ph idx="1"/>
          </p:nvPr>
        </p:nvSpPr>
        <p:spPr/>
        <p:txBody>
          <a:bodyPr>
            <a:normAutofit lnSpcReduction="10000"/>
          </a:bodyPr>
          <a:lstStyle/>
          <a:p>
            <a:pPr marL="0" indent="0">
              <a:buNone/>
            </a:pPr>
            <a:r>
              <a:rPr lang="fr-FR" dirty="0"/>
              <a:t>Pour ajouter une image à une page, utilisez la balise image. Les balises d'images (</a:t>
            </a:r>
            <a:r>
              <a:rPr lang="fr-FR" dirty="0" err="1"/>
              <a:t>img</a:t>
            </a:r>
            <a:r>
              <a:rPr lang="fr-FR" dirty="0"/>
              <a:t>) n'ont pas de balises de fermeture. Les deux principaux attributs que vous donnez à la balise </a:t>
            </a:r>
            <a:r>
              <a:rPr lang="fr-FR" dirty="0" err="1"/>
              <a:t>img</a:t>
            </a:r>
            <a:r>
              <a:rPr lang="fr-FR" dirty="0"/>
              <a:t> sont:</a:t>
            </a:r>
          </a:p>
          <a:p>
            <a:r>
              <a:rPr lang="fr-FR" dirty="0"/>
              <a:t> src, la source de l'image </a:t>
            </a:r>
          </a:p>
          <a:p>
            <a:r>
              <a:rPr lang="fr-FR" dirty="0"/>
              <a:t>alt, qui est un texte alternatif décrivant l'image.</a:t>
            </a:r>
          </a:p>
          <a:p>
            <a:pPr marL="0" indent="0">
              <a:buNone/>
            </a:pPr>
            <a:r>
              <a:rPr lang="fr-FR" dirty="0"/>
              <a:t>	</a:t>
            </a:r>
          </a:p>
          <a:p>
            <a:pPr marL="0" indent="0">
              <a:buNone/>
            </a:pPr>
            <a:r>
              <a:rPr lang="fr-FR" b="1" dirty="0"/>
              <a:t>	&lt;</a:t>
            </a:r>
            <a:r>
              <a:rPr lang="fr-FR" b="1" dirty="0" err="1"/>
              <a:t>img</a:t>
            </a:r>
            <a:r>
              <a:rPr lang="fr-FR" b="1" dirty="0"/>
              <a:t> </a:t>
            </a:r>
            <a:r>
              <a:rPr lang="fr-FR" dirty="0" err="1"/>
              <a:t>src</a:t>
            </a:r>
            <a:r>
              <a:rPr lang="fr-FR" dirty="0"/>
              <a:t>="images/</a:t>
            </a:r>
            <a:r>
              <a:rPr lang="fr-FR" dirty="0" err="1"/>
              <a:t>hello.png</a:t>
            </a:r>
            <a:r>
              <a:rPr lang="fr-FR" dirty="0"/>
              <a:t>" </a:t>
            </a:r>
            <a:r>
              <a:rPr lang="fr-FR" dirty="0" err="1"/>
              <a:t>alt</a:t>
            </a:r>
            <a:r>
              <a:rPr lang="fr-FR" dirty="0"/>
              <a:t>="Hello World"</a:t>
            </a:r>
            <a:r>
              <a:rPr lang="fr-FR" b="1" dirty="0"/>
              <a:t>&gt; </a:t>
            </a:r>
          </a:p>
          <a:p>
            <a:pPr marL="0" indent="0">
              <a:buNone/>
            </a:pPr>
            <a:endParaRPr lang="fr-FR" b="1" dirty="0"/>
          </a:p>
          <a:p>
            <a:pPr marL="0" indent="0">
              <a:buNone/>
            </a:pPr>
            <a:r>
              <a:rPr lang="fr-FR" b="1" dirty="0"/>
              <a:t>	&lt;</a:t>
            </a:r>
            <a:r>
              <a:rPr lang="fr-FR" b="1" dirty="0" err="1"/>
              <a:t>img</a:t>
            </a:r>
            <a:r>
              <a:rPr lang="fr-FR" b="1" dirty="0"/>
              <a:t> </a:t>
            </a:r>
            <a:r>
              <a:rPr lang="fr-FR" dirty="0" err="1"/>
              <a:t>src</a:t>
            </a:r>
            <a:r>
              <a:rPr lang="fr-FR" dirty="0"/>
              <a:t>="https://</a:t>
            </a:r>
            <a:r>
              <a:rPr lang="fr-FR" dirty="0" err="1"/>
              <a:t>i.stack.imgur.com</a:t>
            </a:r>
            <a:r>
              <a:rPr lang="fr-FR" dirty="0"/>
              <a:t>/</a:t>
            </a:r>
            <a:r>
              <a:rPr lang="fr-FR" dirty="0" err="1"/>
              <a:t>ALgZi.jpg</a:t>
            </a:r>
            <a:r>
              <a:rPr lang="fr-FR" dirty="0"/>
              <a:t>" </a:t>
            </a:r>
            <a:r>
              <a:rPr lang="fr-FR" dirty="0" err="1"/>
              <a:t>alt</a:t>
            </a:r>
            <a:r>
              <a:rPr lang="fr-FR" dirty="0"/>
              <a:t>= ’titre’</a:t>
            </a:r>
            <a:r>
              <a:rPr lang="fr-FR" b="1" dirty="0"/>
              <a:t>&gt; </a:t>
            </a:r>
            <a:endParaRPr lang="fr-FR" dirty="0"/>
          </a:p>
          <a:p>
            <a:pPr marL="0" indent="0">
              <a:buNone/>
            </a:pPr>
            <a:endParaRPr lang="fr-FR" dirty="0"/>
          </a:p>
          <a:p>
            <a:endParaRPr lang="fr-FR" dirty="0"/>
          </a:p>
        </p:txBody>
      </p:sp>
    </p:spTree>
    <p:extLst>
      <p:ext uri="{BB962C8B-B14F-4D97-AF65-F5344CB8AC3E}">
        <p14:creationId xmlns:p14="http://schemas.microsoft.com/office/powerpoint/2010/main" val="937364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B943B2-D5A9-E64E-9239-DA9E29A8E0E5}"/>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741BAC3B-DC7B-8C4C-B1BB-5F4D08DC159E}"/>
              </a:ext>
            </a:extLst>
          </p:cNvPr>
          <p:cNvSpPr>
            <a:spLocks noGrp="1"/>
          </p:cNvSpPr>
          <p:nvPr>
            <p:ph idx="1"/>
          </p:nvPr>
        </p:nvSpPr>
        <p:spPr/>
        <p:txBody>
          <a:bodyPr/>
          <a:lstStyle/>
          <a:p>
            <a:r>
              <a:rPr lang="fr-FR" dirty="0"/>
              <a:t>Sur votre page 1 de votre projet ajoutez 2 images</a:t>
            </a:r>
          </a:p>
          <a:p>
            <a:endParaRPr lang="fr-FR" dirty="0"/>
          </a:p>
          <a:p>
            <a:pPr lvl="1"/>
            <a:r>
              <a:rPr lang="fr-FR" dirty="0"/>
              <a:t>1 image locale dans un répertoire images de votre projet</a:t>
            </a:r>
          </a:p>
          <a:p>
            <a:pPr lvl="1"/>
            <a:r>
              <a:rPr lang="fr-FR" dirty="0"/>
              <a:t>1 image distante avec un lien externe</a:t>
            </a:r>
          </a:p>
          <a:p>
            <a:pPr lvl="1"/>
            <a:endParaRPr lang="fr-FR" dirty="0"/>
          </a:p>
        </p:txBody>
      </p:sp>
    </p:spTree>
    <p:extLst>
      <p:ext uri="{BB962C8B-B14F-4D97-AF65-F5344CB8AC3E}">
        <p14:creationId xmlns:p14="http://schemas.microsoft.com/office/powerpoint/2010/main" val="1361555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D4B96-2856-BA4C-B9F3-282C5BAA0896}"/>
              </a:ext>
            </a:extLst>
          </p:cNvPr>
          <p:cNvSpPr>
            <a:spLocks noGrp="1"/>
          </p:cNvSpPr>
          <p:nvPr>
            <p:ph type="title"/>
          </p:nvPr>
        </p:nvSpPr>
        <p:spPr/>
        <p:txBody>
          <a:bodyPr/>
          <a:lstStyle/>
          <a:p>
            <a:r>
              <a:rPr lang="fr-FR" dirty="0"/>
              <a:t>Formulaires</a:t>
            </a:r>
          </a:p>
        </p:txBody>
      </p:sp>
      <p:sp>
        <p:nvSpPr>
          <p:cNvPr id="3" name="Espace réservé du contenu 2">
            <a:extLst>
              <a:ext uri="{FF2B5EF4-FFF2-40B4-BE49-F238E27FC236}">
                <a16:creationId xmlns:a16="http://schemas.microsoft.com/office/drawing/2014/main" id="{ACC1AA5C-2B03-0B4E-BC33-672BB0A8DB6C}"/>
              </a:ext>
            </a:extLst>
          </p:cNvPr>
          <p:cNvSpPr>
            <a:spLocks noGrp="1"/>
          </p:cNvSpPr>
          <p:nvPr>
            <p:ph idx="1"/>
          </p:nvPr>
        </p:nvSpPr>
        <p:spPr/>
        <p:txBody>
          <a:bodyPr>
            <a:normAutofit fontScale="92500" lnSpcReduction="20000"/>
          </a:bodyPr>
          <a:lstStyle/>
          <a:p>
            <a:r>
              <a:rPr lang="fr-FR" dirty="0"/>
              <a:t>En HTML un formulaire permet à l’utilisateur de remplir des données afin de les traiter par la suite.</a:t>
            </a:r>
          </a:p>
          <a:p>
            <a:pPr marL="0" indent="0">
              <a:buNone/>
            </a:pPr>
            <a:endParaRPr lang="fr-FR" dirty="0"/>
          </a:p>
          <a:p>
            <a:r>
              <a:rPr lang="fr-FR" dirty="0"/>
              <a:t>Un formulaire commence et termine toujours par la balise </a:t>
            </a:r>
            <a:r>
              <a:rPr lang="fr-FR" dirty="0" err="1"/>
              <a:t>form</a:t>
            </a:r>
            <a:r>
              <a:rPr lang="fr-FR" dirty="0"/>
              <a:t>, il doit y avoir des champs pour la saisie ainsi qu’un bouton valider pour le soumettre.</a:t>
            </a:r>
          </a:p>
          <a:p>
            <a:endParaRPr lang="fr-FR" dirty="0"/>
          </a:p>
          <a:p>
            <a:pPr marL="0" indent="0">
              <a:buNone/>
            </a:pPr>
            <a:r>
              <a:rPr lang="fr-FR" dirty="0"/>
              <a:t>	&lt;</a:t>
            </a:r>
            <a:r>
              <a:rPr lang="fr-FR" dirty="0" err="1"/>
              <a:t>form</a:t>
            </a:r>
            <a:r>
              <a:rPr lang="fr-FR" dirty="0"/>
              <a:t>&gt;</a:t>
            </a:r>
          </a:p>
          <a:p>
            <a:pPr marL="0" indent="0">
              <a:buNone/>
            </a:pPr>
            <a:r>
              <a:rPr lang="fr-FR" dirty="0"/>
              <a:t>		&lt;input type=‘</a:t>
            </a:r>
            <a:r>
              <a:rPr lang="fr-FR" dirty="0" err="1"/>
              <a:t>text</a:t>
            </a:r>
            <a:r>
              <a:rPr lang="fr-FR" dirty="0"/>
              <a:t>’&gt;</a:t>
            </a:r>
          </a:p>
          <a:p>
            <a:pPr marL="0" indent="0">
              <a:buNone/>
            </a:pPr>
            <a:r>
              <a:rPr lang="fr-FR" dirty="0"/>
              <a:t>		&lt;input type=‘</a:t>
            </a:r>
            <a:r>
              <a:rPr lang="fr-FR" dirty="0" err="1"/>
              <a:t>submit</a:t>
            </a:r>
            <a:r>
              <a:rPr lang="fr-FR" dirty="0"/>
              <a:t>’ value=‘Soumettre’&gt;</a:t>
            </a:r>
          </a:p>
          <a:p>
            <a:pPr marL="0" indent="0">
              <a:buNone/>
            </a:pPr>
            <a:r>
              <a:rPr lang="fr-FR" dirty="0"/>
              <a:t>	&lt;/</a:t>
            </a:r>
            <a:r>
              <a:rPr lang="fr-FR" dirty="0" err="1"/>
              <a:t>form</a:t>
            </a:r>
            <a:r>
              <a:rPr lang="fr-FR" dirty="0"/>
              <a:t>&gt;</a:t>
            </a:r>
          </a:p>
          <a:p>
            <a:endParaRPr lang="fr-FR" dirty="0"/>
          </a:p>
        </p:txBody>
      </p:sp>
    </p:spTree>
    <p:extLst>
      <p:ext uri="{BB962C8B-B14F-4D97-AF65-F5344CB8AC3E}">
        <p14:creationId xmlns:p14="http://schemas.microsoft.com/office/powerpoint/2010/main" val="1307986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440748-D3A1-D34A-89FF-FEDEF6766FED}"/>
              </a:ext>
            </a:extLst>
          </p:cNvPr>
          <p:cNvSpPr>
            <a:spLocks noGrp="1"/>
          </p:cNvSpPr>
          <p:nvPr>
            <p:ph type="title"/>
          </p:nvPr>
        </p:nvSpPr>
        <p:spPr/>
        <p:txBody>
          <a:bodyPr/>
          <a:lstStyle/>
          <a:p>
            <a:r>
              <a:rPr lang="fr-FR" dirty="0"/>
              <a:t>Formulaires – types/attributs</a:t>
            </a:r>
          </a:p>
        </p:txBody>
      </p:sp>
      <p:sp>
        <p:nvSpPr>
          <p:cNvPr id="3" name="Espace réservé du contenu 2">
            <a:extLst>
              <a:ext uri="{FF2B5EF4-FFF2-40B4-BE49-F238E27FC236}">
                <a16:creationId xmlns:a16="http://schemas.microsoft.com/office/drawing/2014/main" id="{BBDB5DB7-9718-DE4F-A5A2-FAA78CCA0C92}"/>
              </a:ext>
            </a:extLst>
          </p:cNvPr>
          <p:cNvSpPr>
            <a:spLocks noGrp="1"/>
          </p:cNvSpPr>
          <p:nvPr>
            <p:ph idx="1"/>
          </p:nvPr>
        </p:nvSpPr>
        <p:spPr/>
        <p:txBody>
          <a:bodyPr>
            <a:normAutofit fontScale="70000" lnSpcReduction="20000"/>
          </a:bodyPr>
          <a:lstStyle/>
          <a:p>
            <a:r>
              <a:rPr lang="fr-FR" dirty="0"/>
              <a:t>Les champs input peuvent avoir plusieurs types comme :</a:t>
            </a:r>
          </a:p>
          <a:p>
            <a:pPr lvl="1"/>
            <a:r>
              <a:rPr lang="fr-FR" dirty="0" err="1"/>
              <a:t>Text</a:t>
            </a:r>
            <a:endParaRPr lang="fr-FR" dirty="0"/>
          </a:p>
          <a:p>
            <a:pPr lvl="1"/>
            <a:r>
              <a:rPr lang="fr-FR" dirty="0"/>
              <a:t>Date</a:t>
            </a:r>
          </a:p>
          <a:p>
            <a:pPr lvl="1"/>
            <a:r>
              <a:rPr lang="fr-FR" dirty="0" err="1"/>
              <a:t>Password</a:t>
            </a:r>
            <a:endParaRPr lang="fr-FR" dirty="0"/>
          </a:p>
          <a:p>
            <a:pPr lvl="1"/>
            <a:r>
              <a:rPr lang="fr-FR" dirty="0" err="1"/>
              <a:t>Color</a:t>
            </a:r>
            <a:endParaRPr lang="fr-FR" dirty="0"/>
          </a:p>
          <a:p>
            <a:pPr lvl="1"/>
            <a:r>
              <a:rPr lang="fr-FR" dirty="0" err="1"/>
              <a:t>Hidden</a:t>
            </a:r>
            <a:endParaRPr lang="fr-FR" dirty="0"/>
          </a:p>
          <a:p>
            <a:pPr lvl="1"/>
            <a:r>
              <a:rPr lang="fr-FR" dirty="0" err="1"/>
              <a:t>Checkbox</a:t>
            </a:r>
            <a:endParaRPr lang="fr-FR" dirty="0"/>
          </a:p>
          <a:p>
            <a:pPr lvl="1"/>
            <a:r>
              <a:rPr lang="fr-FR" dirty="0"/>
              <a:t>Radio</a:t>
            </a:r>
          </a:p>
          <a:p>
            <a:pPr lvl="1"/>
            <a:r>
              <a:rPr lang="fr-FR" dirty="0"/>
              <a:t>Email</a:t>
            </a:r>
          </a:p>
          <a:p>
            <a:pPr lvl="1"/>
            <a:r>
              <a:rPr lang="fr-FR" dirty="0"/>
              <a:t>File</a:t>
            </a:r>
          </a:p>
          <a:p>
            <a:pPr lvl="1"/>
            <a:r>
              <a:rPr lang="fr-FR" dirty="0" err="1"/>
              <a:t>Number</a:t>
            </a:r>
            <a:endParaRPr lang="fr-FR" dirty="0"/>
          </a:p>
          <a:p>
            <a:pPr lvl="1"/>
            <a:r>
              <a:rPr lang="fr-FR" dirty="0"/>
              <a:t>Url</a:t>
            </a:r>
          </a:p>
          <a:p>
            <a:pPr lvl="1"/>
            <a:r>
              <a:rPr lang="fr-FR" dirty="0" err="1"/>
              <a:t>Submit</a:t>
            </a:r>
            <a:endParaRPr lang="fr-FR" dirty="0"/>
          </a:p>
          <a:p>
            <a:pPr lvl="1"/>
            <a:r>
              <a:rPr lang="fr-FR" dirty="0"/>
              <a:t>Reset</a:t>
            </a:r>
          </a:p>
          <a:p>
            <a:pPr lvl="1"/>
            <a:r>
              <a:rPr lang="fr-FR" dirty="0"/>
              <a:t>Range</a:t>
            </a:r>
          </a:p>
          <a:p>
            <a:pPr lvl="1"/>
            <a:r>
              <a:rPr lang="fr-FR" dirty="0" err="1"/>
              <a:t>Placeholder</a:t>
            </a:r>
            <a:endParaRPr lang="fr-FR" dirty="0"/>
          </a:p>
          <a:p>
            <a:pPr lvl="1"/>
            <a:endParaRPr lang="fr-FR" dirty="0"/>
          </a:p>
        </p:txBody>
      </p:sp>
      <p:pic>
        <p:nvPicPr>
          <p:cNvPr id="5" name="Image 4">
            <a:extLst>
              <a:ext uri="{FF2B5EF4-FFF2-40B4-BE49-F238E27FC236}">
                <a16:creationId xmlns:a16="http://schemas.microsoft.com/office/drawing/2014/main" id="{803C762B-68AB-2F9F-53DF-D35381E19962}"/>
              </a:ext>
            </a:extLst>
          </p:cNvPr>
          <p:cNvPicPr>
            <a:picLocks noChangeAspect="1"/>
          </p:cNvPicPr>
          <p:nvPr/>
        </p:nvPicPr>
        <p:blipFill>
          <a:blip r:embed="rId2"/>
          <a:stretch>
            <a:fillRect/>
          </a:stretch>
        </p:blipFill>
        <p:spPr>
          <a:xfrm>
            <a:off x="2927169" y="2574524"/>
            <a:ext cx="2990829" cy="3746814"/>
          </a:xfrm>
          <a:prstGeom prst="rect">
            <a:avLst/>
          </a:prstGeom>
        </p:spPr>
      </p:pic>
    </p:spTree>
    <p:extLst>
      <p:ext uri="{BB962C8B-B14F-4D97-AF65-F5344CB8AC3E}">
        <p14:creationId xmlns:p14="http://schemas.microsoft.com/office/powerpoint/2010/main" val="1843638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787E8-1B2E-8849-BB54-EA816B0D3F6A}"/>
              </a:ext>
            </a:extLst>
          </p:cNvPr>
          <p:cNvSpPr>
            <a:spLocks noGrp="1"/>
          </p:cNvSpPr>
          <p:nvPr>
            <p:ph type="title"/>
          </p:nvPr>
        </p:nvSpPr>
        <p:spPr/>
        <p:txBody>
          <a:bodyPr/>
          <a:lstStyle/>
          <a:p>
            <a:r>
              <a:rPr lang="fr-FR" dirty="0"/>
              <a:t>Formulaires - balises</a:t>
            </a:r>
          </a:p>
        </p:txBody>
      </p:sp>
      <p:sp>
        <p:nvSpPr>
          <p:cNvPr id="3" name="Espace réservé du contenu 2">
            <a:extLst>
              <a:ext uri="{FF2B5EF4-FFF2-40B4-BE49-F238E27FC236}">
                <a16:creationId xmlns:a16="http://schemas.microsoft.com/office/drawing/2014/main" id="{5F1CC502-5934-6042-AC4B-35EDDEF34D2A}"/>
              </a:ext>
            </a:extLst>
          </p:cNvPr>
          <p:cNvSpPr>
            <a:spLocks noGrp="1"/>
          </p:cNvSpPr>
          <p:nvPr>
            <p:ph idx="1"/>
          </p:nvPr>
        </p:nvSpPr>
        <p:spPr/>
        <p:txBody>
          <a:bodyPr/>
          <a:lstStyle/>
          <a:p>
            <a:r>
              <a:rPr lang="fr-FR" dirty="0"/>
              <a:t>Dans les balises, nous retrouvons les balises suivantes :</a:t>
            </a:r>
          </a:p>
          <a:p>
            <a:endParaRPr lang="fr-FR" dirty="0"/>
          </a:p>
          <a:p>
            <a:pPr lvl="1"/>
            <a:r>
              <a:rPr lang="fr-FR" dirty="0"/>
              <a:t>Menu select : permet de sélectionner une valeur définie dans une liste</a:t>
            </a:r>
          </a:p>
          <a:p>
            <a:pPr marL="914400" lvl="2" indent="0">
              <a:buNone/>
            </a:pPr>
            <a:r>
              <a:rPr lang="fr-FR" dirty="0"/>
              <a:t>&lt;select&gt;</a:t>
            </a:r>
          </a:p>
          <a:p>
            <a:pPr marL="914400" lvl="2" indent="0">
              <a:buNone/>
            </a:pPr>
            <a:r>
              <a:rPr lang="fr-FR" dirty="0"/>
              <a:t>   &lt;option&gt;Valeur 1&lt;/option&gt;</a:t>
            </a:r>
          </a:p>
          <a:p>
            <a:pPr marL="914400" lvl="2" indent="0">
              <a:buNone/>
            </a:pPr>
            <a:r>
              <a:rPr lang="fr-FR" dirty="0"/>
              <a:t>   &lt;option&gt;Valeur 2&lt;/option&gt;</a:t>
            </a:r>
          </a:p>
          <a:p>
            <a:pPr marL="914400" lvl="2" indent="0">
              <a:buNone/>
            </a:pPr>
            <a:r>
              <a:rPr lang="fr-FR" dirty="0"/>
              <a:t>&lt;/select&gt;</a:t>
            </a:r>
          </a:p>
          <a:p>
            <a:pPr marL="1371600" lvl="3" indent="0">
              <a:buNone/>
            </a:pPr>
            <a:endParaRPr lang="fr-FR" dirty="0"/>
          </a:p>
          <a:p>
            <a:pPr lvl="1"/>
            <a:r>
              <a:rPr lang="fr-FR" dirty="0" err="1"/>
              <a:t>Textarea</a:t>
            </a:r>
            <a:r>
              <a:rPr lang="fr-FR" dirty="0"/>
              <a:t> : permet de saisir un long texte</a:t>
            </a:r>
          </a:p>
          <a:p>
            <a:pPr marL="914400" lvl="2" indent="0">
              <a:buNone/>
            </a:pPr>
            <a:r>
              <a:rPr lang="fr-FR" dirty="0"/>
              <a:t>&lt;</a:t>
            </a:r>
            <a:r>
              <a:rPr lang="fr-FR" dirty="0" err="1"/>
              <a:t>textarea</a:t>
            </a:r>
            <a:r>
              <a:rPr lang="fr-FR" dirty="0"/>
              <a:t>&gt;&lt;/</a:t>
            </a:r>
            <a:r>
              <a:rPr lang="fr-FR" dirty="0" err="1"/>
              <a:t>textarea</a:t>
            </a:r>
            <a:r>
              <a:rPr lang="fr-FR" dirty="0"/>
              <a:t>&gt;</a:t>
            </a:r>
          </a:p>
          <a:p>
            <a:pPr lvl="2"/>
            <a:endParaRPr lang="fr-FR" dirty="0"/>
          </a:p>
          <a:p>
            <a:pPr lvl="2"/>
            <a:endParaRPr lang="fr-FR" dirty="0"/>
          </a:p>
        </p:txBody>
      </p:sp>
    </p:spTree>
    <p:extLst>
      <p:ext uri="{BB962C8B-B14F-4D97-AF65-F5344CB8AC3E}">
        <p14:creationId xmlns:p14="http://schemas.microsoft.com/office/powerpoint/2010/main" val="216802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052F7B-12C9-F241-A2FC-FA7D8945B8AF}"/>
              </a:ext>
            </a:extLst>
          </p:cNvPr>
          <p:cNvSpPr>
            <a:spLocks noGrp="1"/>
          </p:cNvSpPr>
          <p:nvPr>
            <p:ph type="title"/>
          </p:nvPr>
        </p:nvSpPr>
        <p:spPr/>
        <p:txBody>
          <a:bodyPr/>
          <a:lstStyle/>
          <a:p>
            <a:r>
              <a:rPr lang="fr-FR" dirty="0"/>
              <a:t>LABEL</a:t>
            </a:r>
          </a:p>
        </p:txBody>
      </p:sp>
      <p:sp>
        <p:nvSpPr>
          <p:cNvPr id="3" name="Espace réservé du contenu 2">
            <a:extLst>
              <a:ext uri="{FF2B5EF4-FFF2-40B4-BE49-F238E27FC236}">
                <a16:creationId xmlns:a16="http://schemas.microsoft.com/office/drawing/2014/main" id="{D8B2A4A7-B25B-3E48-8007-34BE7B75325D}"/>
              </a:ext>
            </a:extLst>
          </p:cNvPr>
          <p:cNvSpPr>
            <a:spLocks noGrp="1"/>
          </p:cNvSpPr>
          <p:nvPr>
            <p:ph idx="1"/>
          </p:nvPr>
        </p:nvSpPr>
        <p:spPr/>
        <p:txBody>
          <a:bodyPr/>
          <a:lstStyle/>
          <a:p>
            <a:r>
              <a:rPr lang="fr-FR" dirty="0"/>
              <a:t>L'élément &lt;label&gt; est utilisé pour référencer un élément d'action de formulaire. Dans le cadre de l'interface utilisateur, il est utilisé pour faciliter la cible / sélection d'éléments comme la radio Type ou la case à cocher.</a:t>
            </a:r>
          </a:p>
          <a:p>
            <a:endParaRPr lang="fr-FR" dirty="0"/>
          </a:p>
          <a:p>
            <a:pPr marL="0" indent="0">
              <a:buNone/>
            </a:pPr>
            <a:r>
              <a:rPr lang="fr-FR" b="1" dirty="0"/>
              <a:t>	&lt;label </a:t>
            </a:r>
            <a:r>
              <a:rPr lang="fr-FR" dirty="0"/>
              <a:t>for="</a:t>
            </a:r>
            <a:r>
              <a:rPr lang="fr-FR" dirty="0" err="1"/>
              <a:t>username</a:t>
            </a:r>
            <a:r>
              <a:rPr lang="fr-FR" dirty="0"/>
              <a:t>"</a:t>
            </a:r>
            <a:r>
              <a:rPr lang="fr-FR" b="1" dirty="0"/>
              <a:t>&gt;</a:t>
            </a:r>
            <a:r>
              <a:rPr lang="fr-FR" dirty="0" err="1"/>
              <a:t>Username</a:t>
            </a:r>
            <a:r>
              <a:rPr lang="fr-FR" dirty="0"/>
              <a:t>:</a:t>
            </a:r>
            <a:r>
              <a:rPr lang="fr-FR" b="1" dirty="0"/>
              <a:t>&lt;/label&gt; </a:t>
            </a:r>
            <a:endParaRPr lang="fr-FR" dirty="0"/>
          </a:p>
          <a:p>
            <a:pPr marL="0" indent="0">
              <a:buNone/>
            </a:pPr>
            <a:r>
              <a:rPr lang="fr-FR" b="1" dirty="0"/>
              <a:t>	&lt;input </a:t>
            </a:r>
            <a:r>
              <a:rPr lang="fr-FR" dirty="0"/>
              <a:t>id="</a:t>
            </a:r>
            <a:r>
              <a:rPr lang="fr-FR" dirty="0" err="1"/>
              <a:t>username</a:t>
            </a:r>
            <a:r>
              <a:rPr lang="fr-FR" dirty="0"/>
              <a:t>" type="</a:t>
            </a:r>
            <a:r>
              <a:rPr lang="fr-FR" dirty="0" err="1"/>
              <a:t>text</a:t>
            </a:r>
            <a:r>
              <a:rPr lang="fr-FR" dirty="0"/>
              <a:t>" </a:t>
            </a:r>
            <a:r>
              <a:rPr lang="fr-FR" dirty="0" err="1"/>
              <a:t>name</a:t>
            </a:r>
            <a:r>
              <a:rPr lang="fr-FR" dirty="0"/>
              <a:t>="</a:t>
            </a:r>
            <a:r>
              <a:rPr lang="fr-FR" dirty="0" err="1"/>
              <a:t>username</a:t>
            </a:r>
            <a:r>
              <a:rPr lang="fr-FR" dirty="0"/>
              <a:t>" </a:t>
            </a:r>
            <a:r>
              <a:rPr lang="fr-FR" b="1" dirty="0"/>
              <a:t>/&gt; </a:t>
            </a:r>
            <a:endParaRPr lang="fr-FR" dirty="0"/>
          </a:p>
          <a:p>
            <a:endParaRPr lang="fr-FR" dirty="0"/>
          </a:p>
          <a:p>
            <a:endParaRPr lang="fr-FR" dirty="0"/>
          </a:p>
          <a:p>
            <a:endParaRPr lang="fr-FR" dirty="0"/>
          </a:p>
        </p:txBody>
      </p:sp>
    </p:spTree>
    <p:extLst>
      <p:ext uri="{BB962C8B-B14F-4D97-AF65-F5344CB8AC3E}">
        <p14:creationId xmlns:p14="http://schemas.microsoft.com/office/powerpoint/2010/main" val="3642457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9EA53A-540F-D64D-B2F2-E307E13F3AC4}"/>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1BD0630C-06A1-C040-8466-09C7F9415967}"/>
              </a:ext>
            </a:extLst>
          </p:cNvPr>
          <p:cNvSpPr>
            <a:spLocks noGrp="1"/>
          </p:cNvSpPr>
          <p:nvPr>
            <p:ph idx="1"/>
          </p:nvPr>
        </p:nvSpPr>
        <p:spPr>
          <a:xfrm>
            <a:off x="680321" y="2336873"/>
            <a:ext cx="9835279" cy="3599316"/>
          </a:xfrm>
        </p:spPr>
        <p:txBody>
          <a:bodyPr>
            <a:normAutofit fontScale="85000" lnSpcReduction="20000"/>
          </a:bodyPr>
          <a:lstStyle/>
          <a:p>
            <a:r>
              <a:rPr lang="fr-FR" dirty="0"/>
              <a:t>Toujours dans votre projet actuel sur la page 1, créez un formulaire permettant :</a:t>
            </a:r>
          </a:p>
          <a:p>
            <a:endParaRPr lang="fr-FR" dirty="0"/>
          </a:p>
          <a:p>
            <a:pPr lvl="1"/>
            <a:r>
              <a:rPr lang="fr-FR" dirty="0"/>
              <a:t>Saisie du nom</a:t>
            </a:r>
          </a:p>
          <a:p>
            <a:pPr lvl="1"/>
            <a:r>
              <a:rPr lang="fr-FR" dirty="0"/>
              <a:t>Saisie du prénom</a:t>
            </a:r>
          </a:p>
          <a:p>
            <a:pPr lvl="1"/>
            <a:r>
              <a:rPr lang="fr-FR" dirty="0"/>
              <a:t>Saisie de l’adresse email</a:t>
            </a:r>
          </a:p>
          <a:p>
            <a:pPr lvl="1"/>
            <a:r>
              <a:rPr lang="fr-FR" dirty="0"/>
              <a:t>Saisie du mot de passe</a:t>
            </a:r>
          </a:p>
          <a:p>
            <a:pPr lvl="1"/>
            <a:r>
              <a:rPr lang="fr-FR" dirty="0"/>
              <a:t>Choisissez grâce à des cases à cocher la civilité Mr ou Mme </a:t>
            </a:r>
          </a:p>
          <a:p>
            <a:pPr lvl="1"/>
            <a:r>
              <a:rPr lang="fr-FR" dirty="0"/>
              <a:t>Sélectionnez dans un menu déroulant le type : Etudiant ou Professeur</a:t>
            </a:r>
          </a:p>
          <a:p>
            <a:pPr lvl="1"/>
            <a:r>
              <a:rPr lang="fr-FR" dirty="0"/>
              <a:t>Mettre un champ permettant de choisir une photo</a:t>
            </a:r>
          </a:p>
          <a:p>
            <a:pPr lvl="1"/>
            <a:r>
              <a:rPr lang="fr-FR" dirty="0"/>
              <a:t>Mettre un bouton permettant de valider le formulaire</a:t>
            </a:r>
          </a:p>
          <a:p>
            <a:pPr lvl="1"/>
            <a:r>
              <a:rPr lang="fr-FR" dirty="0"/>
              <a:t>Mettre un bouton permettant de vider tous les champs</a:t>
            </a:r>
          </a:p>
          <a:p>
            <a:pPr marL="457200" lvl="1" indent="0">
              <a:buNone/>
            </a:pPr>
            <a:endParaRPr lang="fr-FR" dirty="0"/>
          </a:p>
          <a:p>
            <a:pPr marL="457200" lvl="1" indent="0">
              <a:buNone/>
            </a:pPr>
            <a:r>
              <a:rPr lang="fr-FR" dirty="0"/>
              <a:t>Chaque champs devra être précédé d’un label définissant le champ exemple (nom, prénom)</a:t>
            </a:r>
          </a:p>
          <a:p>
            <a:pPr lvl="1"/>
            <a:endParaRPr lang="fr-FR" dirty="0"/>
          </a:p>
          <a:p>
            <a:pPr lvl="1"/>
            <a:endParaRPr lang="fr-FR" dirty="0"/>
          </a:p>
          <a:p>
            <a:pPr lvl="1"/>
            <a:endParaRPr lang="fr-FR" dirty="0"/>
          </a:p>
        </p:txBody>
      </p:sp>
    </p:spTree>
    <p:extLst>
      <p:ext uri="{BB962C8B-B14F-4D97-AF65-F5344CB8AC3E}">
        <p14:creationId xmlns:p14="http://schemas.microsoft.com/office/powerpoint/2010/main" val="1937113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D041B-058A-4F46-B82A-4DD52655EA35}"/>
              </a:ext>
            </a:extLst>
          </p:cNvPr>
          <p:cNvSpPr>
            <a:spLocks noGrp="1"/>
          </p:cNvSpPr>
          <p:nvPr>
            <p:ph type="title"/>
          </p:nvPr>
        </p:nvSpPr>
        <p:spPr/>
        <p:txBody>
          <a:bodyPr/>
          <a:lstStyle/>
          <a:p>
            <a:r>
              <a:rPr lang="fr-FR" dirty="0"/>
              <a:t>Balises génériques </a:t>
            </a:r>
          </a:p>
        </p:txBody>
      </p:sp>
      <p:sp>
        <p:nvSpPr>
          <p:cNvPr id="3" name="Espace réservé du contenu 2">
            <a:extLst>
              <a:ext uri="{FF2B5EF4-FFF2-40B4-BE49-F238E27FC236}">
                <a16:creationId xmlns:a16="http://schemas.microsoft.com/office/drawing/2014/main" id="{A118E76F-9E70-0948-AF07-79C64D6D531C}"/>
              </a:ext>
            </a:extLst>
          </p:cNvPr>
          <p:cNvSpPr>
            <a:spLocks noGrp="1"/>
          </p:cNvSpPr>
          <p:nvPr>
            <p:ph idx="1"/>
          </p:nvPr>
        </p:nvSpPr>
        <p:spPr/>
        <p:txBody>
          <a:bodyPr>
            <a:normAutofit/>
          </a:bodyPr>
          <a:lstStyle/>
          <a:p>
            <a:r>
              <a:rPr lang="fr-FR" dirty="0"/>
              <a:t>Les balises génériques n’ont pas de signification sémantique spécifique en lui-même, représentant simplement une division, et est généralement utilisé pour regrouper et encapsuler d'autres éléments dans un document HTML et les séparer des autres groupes de contenu. En tant que tel, chaque balise générique est mieux décrite par son contenu.</a:t>
            </a:r>
          </a:p>
          <a:p>
            <a:endParaRPr lang="fr-FR" dirty="0"/>
          </a:p>
          <a:p>
            <a:r>
              <a:rPr lang="fr-FR" sz="1800" dirty="0">
                <a:effectLst/>
                <a:latin typeface="Verdana" panose="020B0604030504040204" pitchFamily="34" charset="0"/>
                <a:ea typeface="Verdana" panose="020B0604030504040204" pitchFamily="34" charset="0"/>
                <a:cs typeface="Verdana" panose="020B0604030504040204" pitchFamily="34" charset="0"/>
              </a:rPr>
              <a:t>Il</a:t>
            </a:r>
            <a:r>
              <a:rPr lang="fr-FR" sz="1800" spc="-20" dirty="0">
                <a:effectLst/>
                <a:latin typeface="Verdana" panose="020B0604030504040204" pitchFamily="34" charset="0"/>
                <a:ea typeface="Verdana" panose="020B0604030504040204" pitchFamily="34" charset="0"/>
                <a:cs typeface="Verdana" panose="020B0604030504040204" pitchFamily="34" charset="0"/>
              </a:rPr>
              <a:t> </a:t>
            </a:r>
            <a:r>
              <a:rPr lang="fr-FR" sz="1800" dirty="0">
                <a:effectLst/>
                <a:latin typeface="Verdana" panose="020B0604030504040204" pitchFamily="34" charset="0"/>
                <a:ea typeface="Verdana" panose="020B0604030504040204" pitchFamily="34" charset="0"/>
                <a:cs typeface="Verdana" panose="020B0604030504040204" pitchFamily="34" charset="0"/>
              </a:rPr>
              <a:t>y</a:t>
            </a:r>
            <a:r>
              <a:rPr lang="fr-FR" sz="1800" spc="-20" dirty="0">
                <a:effectLst/>
                <a:latin typeface="Verdana" panose="020B0604030504040204" pitchFamily="34" charset="0"/>
                <a:ea typeface="Verdana" panose="020B0604030504040204" pitchFamily="34" charset="0"/>
                <a:cs typeface="Verdana" panose="020B0604030504040204" pitchFamily="34" charset="0"/>
              </a:rPr>
              <a:t> </a:t>
            </a:r>
            <a:r>
              <a:rPr lang="fr-FR" sz="1800" dirty="0">
                <a:effectLst/>
                <a:latin typeface="Verdana" panose="020B0604030504040204" pitchFamily="34" charset="0"/>
                <a:ea typeface="Verdana" panose="020B0604030504040204" pitchFamily="34" charset="0"/>
                <a:cs typeface="Verdana" panose="020B0604030504040204" pitchFamily="34" charset="0"/>
              </a:rPr>
              <a:t>a</a:t>
            </a:r>
            <a:r>
              <a:rPr lang="fr-FR" sz="1800" spc="-20" dirty="0">
                <a:effectLst/>
                <a:latin typeface="Verdana" panose="020B0604030504040204" pitchFamily="34" charset="0"/>
                <a:ea typeface="Verdana" panose="020B0604030504040204" pitchFamily="34" charset="0"/>
                <a:cs typeface="Verdana" panose="020B0604030504040204" pitchFamily="34" charset="0"/>
              </a:rPr>
              <a:t> </a:t>
            </a:r>
            <a:r>
              <a:rPr lang="fr-FR" sz="1800" dirty="0">
                <a:effectLst/>
                <a:latin typeface="Verdana" panose="020B0604030504040204" pitchFamily="34" charset="0"/>
                <a:ea typeface="Verdana" panose="020B0604030504040204" pitchFamily="34" charset="0"/>
                <a:cs typeface="Verdana" panose="020B0604030504040204" pitchFamily="34" charset="0"/>
              </a:rPr>
              <a:t>deux</a:t>
            </a:r>
            <a:r>
              <a:rPr lang="fr-FR" sz="1800" spc="-15" dirty="0">
                <a:effectLst/>
                <a:latin typeface="Verdana" panose="020B0604030504040204" pitchFamily="34" charset="0"/>
                <a:ea typeface="Verdana" panose="020B0604030504040204" pitchFamily="34" charset="0"/>
                <a:cs typeface="Verdana" panose="020B0604030504040204" pitchFamily="34" charset="0"/>
              </a:rPr>
              <a:t> </a:t>
            </a:r>
            <a:r>
              <a:rPr lang="fr-FR" sz="1800" dirty="0">
                <a:effectLst/>
                <a:latin typeface="Verdana" panose="020B0604030504040204" pitchFamily="34" charset="0"/>
                <a:ea typeface="Verdana" panose="020B0604030504040204" pitchFamily="34" charset="0"/>
                <a:cs typeface="Verdana" panose="020B0604030504040204" pitchFamily="34" charset="0"/>
              </a:rPr>
              <a:t>balises</a:t>
            </a:r>
            <a:r>
              <a:rPr lang="fr-FR" sz="1800" spc="-15" dirty="0">
                <a:effectLst/>
                <a:latin typeface="Verdana" panose="020B0604030504040204" pitchFamily="34" charset="0"/>
                <a:ea typeface="Verdana" panose="020B0604030504040204" pitchFamily="34" charset="0"/>
                <a:cs typeface="Verdana" panose="020B0604030504040204" pitchFamily="34" charset="0"/>
              </a:rPr>
              <a:t> </a:t>
            </a:r>
            <a:r>
              <a:rPr lang="fr-FR" sz="1800" dirty="0">
                <a:effectLst/>
                <a:latin typeface="Verdana" panose="020B0604030504040204" pitchFamily="34" charset="0"/>
                <a:ea typeface="Verdana" panose="020B0604030504040204" pitchFamily="34" charset="0"/>
                <a:cs typeface="Verdana" panose="020B0604030504040204" pitchFamily="34" charset="0"/>
              </a:rPr>
              <a:t>génériques</a:t>
            </a:r>
            <a:r>
              <a:rPr lang="fr-FR" sz="1800" spc="-5" dirty="0">
                <a:effectLst/>
                <a:latin typeface="Verdana" panose="020B0604030504040204" pitchFamily="34" charset="0"/>
                <a:ea typeface="Verdana" panose="020B0604030504040204" pitchFamily="34" charset="0"/>
                <a:cs typeface="Verdana" panose="020B0604030504040204" pitchFamily="34" charset="0"/>
              </a:rPr>
              <a:t> </a:t>
            </a:r>
            <a:r>
              <a:rPr lang="fr-FR" sz="1800" dirty="0">
                <a:effectLst/>
                <a:latin typeface="Verdana" panose="020B0604030504040204" pitchFamily="34" charset="0"/>
                <a:ea typeface="Verdana" panose="020B0604030504040204" pitchFamily="34" charset="0"/>
                <a:cs typeface="Verdana" panose="020B0604030504040204" pitchFamily="34" charset="0"/>
              </a:rPr>
              <a:t>:</a:t>
            </a:r>
            <a:endParaRPr lang="fr-FR" dirty="0"/>
          </a:p>
          <a:p>
            <a:pPr lvl="1"/>
            <a:r>
              <a:rPr lang="fr-FR" dirty="0"/>
              <a:t>&lt;div&gt;&lt;/div&gt;</a:t>
            </a:r>
          </a:p>
          <a:p>
            <a:pPr lvl="1"/>
            <a:r>
              <a:rPr lang="fr-FR" dirty="0"/>
              <a:t>&lt;</a:t>
            </a:r>
            <a:r>
              <a:rPr lang="fr-FR" dirty="0" err="1"/>
              <a:t>span</a:t>
            </a:r>
            <a:r>
              <a:rPr lang="fr-FR" dirty="0"/>
              <a:t>&gt;&lt;/</a:t>
            </a:r>
            <a:r>
              <a:rPr lang="fr-FR" dirty="0" err="1"/>
              <a:t>span</a:t>
            </a:r>
            <a:r>
              <a:rPr lang="fr-FR" dirty="0"/>
              <a:t>&gt;</a:t>
            </a:r>
          </a:p>
        </p:txBody>
      </p:sp>
    </p:spTree>
    <p:extLst>
      <p:ext uri="{BB962C8B-B14F-4D97-AF65-F5344CB8AC3E}">
        <p14:creationId xmlns:p14="http://schemas.microsoft.com/office/powerpoint/2010/main" val="2631102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AA7A5-87CF-F541-8EB6-E2038F0E1EBF}"/>
              </a:ext>
            </a:extLst>
          </p:cNvPr>
          <p:cNvSpPr>
            <a:spLocks noGrp="1"/>
          </p:cNvSpPr>
          <p:nvPr>
            <p:ph type="title"/>
          </p:nvPr>
        </p:nvSpPr>
        <p:spPr/>
        <p:txBody>
          <a:bodyPr/>
          <a:lstStyle/>
          <a:p>
            <a:r>
              <a:rPr lang="fr-FR" dirty="0"/>
              <a:t>META</a:t>
            </a:r>
          </a:p>
        </p:txBody>
      </p:sp>
      <p:sp>
        <p:nvSpPr>
          <p:cNvPr id="3" name="Espace réservé du contenu 2">
            <a:extLst>
              <a:ext uri="{FF2B5EF4-FFF2-40B4-BE49-F238E27FC236}">
                <a16:creationId xmlns:a16="http://schemas.microsoft.com/office/drawing/2014/main" id="{02A89EF5-91BC-6E49-9A45-8BDD1409F1F6}"/>
              </a:ext>
            </a:extLst>
          </p:cNvPr>
          <p:cNvSpPr>
            <a:spLocks noGrp="1"/>
          </p:cNvSpPr>
          <p:nvPr>
            <p:ph idx="1"/>
          </p:nvPr>
        </p:nvSpPr>
        <p:spPr>
          <a:xfrm>
            <a:off x="680321" y="2336872"/>
            <a:ext cx="11295656" cy="4374645"/>
          </a:xfrm>
        </p:spPr>
        <p:txBody>
          <a:bodyPr>
            <a:normAutofit fontScale="62500" lnSpcReduction="20000"/>
          </a:bodyPr>
          <a:lstStyle/>
          <a:p>
            <a:endParaRPr lang="fr-FR" dirty="0">
              <a:solidFill>
                <a:schemeClr val="bg1"/>
              </a:solidFill>
            </a:endParaRPr>
          </a:p>
          <a:p>
            <a:pPr marL="457200" lvl="1" indent="0">
              <a:buNone/>
            </a:pPr>
            <a:r>
              <a:rPr lang="fr-FR" sz="2400" b="1" dirty="0"/>
              <a:t>&lt;</a:t>
            </a:r>
            <a:r>
              <a:rPr lang="fr-FR" sz="2400" b="1" dirty="0" err="1"/>
              <a:t>meta</a:t>
            </a:r>
            <a:r>
              <a:rPr lang="fr-FR" sz="2400" b="1" dirty="0"/>
              <a:t> </a:t>
            </a:r>
            <a:r>
              <a:rPr lang="fr-FR" sz="2400" b="1" dirty="0" err="1"/>
              <a:t>charset</a:t>
            </a:r>
            <a:r>
              <a:rPr lang="fr-FR" sz="2400" b="1" dirty="0"/>
              <a:t>="UTF-8"&gt; </a:t>
            </a:r>
          </a:p>
          <a:p>
            <a:pPr marL="457200" lvl="1" indent="0">
              <a:buNone/>
            </a:pPr>
            <a:r>
              <a:rPr lang="fr-FR" sz="2400" b="1" dirty="0"/>
              <a:t>&lt;</a:t>
            </a:r>
            <a:r>
              <a:rPr lang="fr-FR" sz="2400" b="1" dirty="0" err="1"/>
              <a:t>meta</a:t>
            </a:r>
            <a:r>
              <a:rPr lang="fr-FR" sz="2400" b="1" dirty="0"/>
              <a:t> http-</a:t>
            </a:r>
            <a:r>
              <a:rPr lang="fr-FR" sz="2400" b="1" dirty="0" err="1"/>
              <a:t>equiv</a:t>
            </a:r>
            <a:r>
              <a:rPr lang="fr-FR" sz="2400" b="1" dirty="0"/>
              <a:t>="Content-Type" content="</a:t>
            </a:r>
            <a:r>
              <a:rPr lang="fr-FR" sz="2400" b="1" dirty="0" err="1"/>
              <a:t>text</a:t>
            </a:r>
            <a:r>
              <a:rPr lang="fr-FR" sz="2400" b="1" dirty="0"/>
              <a:t>/</a:t>
            </a:r>
            <a:r>
              <a:rPr lang="fr-FR" sz="2400" b="1" dirty="0" err="1"/>
              <a:t>html;charset</a:t>
            </a:r>
            <a:r>
              <a:rPr lang="fr-FR" sz="2400" b="1" dirty="0"/>
              <a:t>=UTF-8"&gt;</a:t>
            </a:r>
          </a:p>
          <a:p>
            <a:endParaRPr lang="fr-FR" dirty="0"/>
          </a:p>
          <a:p>
            <a:pPr marL="457200" lvl="1" indent="0">
              <a:buNone/>
            </a:pPr>
            <a:r>
              <a:rPr lang="fr-FR" sz="2100" b="1" dirty="0"/>
              <a:t>&lt;</a:t>
            </a:r>
            <a:r>
              <a:rPr lang="fr-FR" sz="2100" b="1" dirty="0" err="1"/>
              <a:t>meta</a:t>
            </a:r>
            <a:r>
              <a:rPr lang="fr-FR" sz="2100" b="1" dirty="0"/>
              <a:t> </a:t>
            </a:r>
            <a:r>
              <a:rPr lang="fr-FR" sz="2100" b="1" dirty="0" err="1"/>
              <a:t>name</a:t>
            </a:r>
            <a:r>
              <a:rPr lang="fr-FR" sz="2100" b="1" dirty="0"/>
              <a:t>="application-</a:t>
            </a:r>
            <a:r>
              <a:rPr lang="fr-FR" sz="2100" b="1" dirty="0" err="1"/>
              <a:t>name</a:t>
            </a:r>
            <a:r>
              <a:rPr lang="fr-FR" sz="2100" b="1" dirty="0"/>
              <a:t>" </a:t>
            </a:r>
            <a:r>
              <a:rPr lang="fr-FR" sz="2100" b="1"/>
              <a:t>content=« …"&gt; </a:t>
            </a:r>
            <a:endParaRPr lang="fr-FR" sz="2100" b="1" dirty="0"/>
          </a:p>
          <a:p>
            <a:pPr marL="457200" lvl="1" indent="0">
              <a:buNone/>
            </a:pPr>
            <a:r>
              <a:rPr lang="fr-FR" b="0" i="0" dirty="0">
                <a:effectLst/>
                <a:latin typeface="Verdana" panose="020B0604030504040204" pitchFamily="34" charset="0"/>
              </a:rPr>
              <a:t>&lt;</a:t>
            </a:r>
            <a:r>
              <a:rPr lang="fr-FR" sz="2100" b="1" dirty="0" err="1"/>
              <a:t>Title</a:t>
            </a:r>
            <a:r>
              <a:rPr lang="fr-FR" sz="2100" b="1" dirty="0"/>
              <a:t>&gt;Titre de la page&lt;/</a:t>
            </a:r>
            <a:r>
              <a:rPr lang="fr-FR" sz="2100" b="1" dirty="0" err="1"/>
              <a:t>title</a:t>
            </a:r>
            <a:r>
              <a:rPr lang="fr-FR" sz="2100" b="1" dirty="0"/>
              <a:t>&gt;</a:t>
            </a:r>
          </a:p>
          <a:p>
            <a:pPr marL="457200" lvl="1" indent="0">
              <a:buNone/>
            </a:pPr>
            <a:endParaRPr lang="fr-FR" b="0" i="0" dirty="0">
              <a:effectLst/>
              <a:latin typeface="Verdana" panose="020B0604030504040204" pitchFamily="34" charset="0"/>
            </a:endParaRPr>
          </a:p>
          <a:p>
            <a:pPr marL="457200" lvl="1" indent="0">
              <a:buNone/>
            </a:pPr>
            <a:r>
              <a:rPr lang="fr-FR" sz="2100" b="1" dirty="0"/>
              <a:t>&lt;</a:t>
            </a:r>
            <a:r>
              <a:rPr lang="fr-FR" sz="2100" b="1" dirty="0" err="1"/>
              <a:t>meta</a:t>
            </a:r>
            <a:r>
              <a:rPr lang="fr-FR" sz="2100" b="1" dirty="0"/>
              <a:t> </a:t>
            </a:r>
            <a:r>
              <a:rPr lang="fr-FR" sz="2100" b="1" dirty="0" err="1"/>
              <a:t>name</a:t>
            </a:r>
            <a:r>
              <a:rPr lang="fr-FR" sz="2100" b="1" dirty="0"/>
              <a:t>="description" content="Page Description"&gt;</a:t>
            </a:r>
          </a:p>
          <a:p>
            <a:pPr marL="457200" lvl="1" indent="0">
              <a:buNone/>
            </a:pPr>
            <a:r>
              <a:rPr lang="fr-FR" sz="2100" b="1" dirty="0"/>
              <a:t>&lt;</a:t>
            </a:r>
            <a:r>
              <a:rPr lang="fr-FR" sz="2100" b="1" dirty="0" err="1"/>
              <a:t>meta</a:t>
            </a:r>
            <a:r>
              <a:rPr lang="fr-FR" sz="2100" b="1" dirty="0"/>
              <a:t> </a:t>
            </a:r>
            <a:r>
              <a:rPr lang="fr-FR" sz="2100" b="1" dirty="0" err="1"/>
              <a:t>name</a:t>
            </a:r>
            <a:r>
              <a:rPr lang="fr-FR" sz="2100" b="1" dirty="0"/>
              <a:t>="keywords" content="mot clé 1, mot clé 2, mot clé 3, ..."&gt; </a:t>
            </a:r>
          </a:p>
          <a:p>
            <a:pPr marL="457200" lvl="1" indent="0">
              <a:buNone/>
            </a:pPr>
            <a:endParaRPr lang="fr-FR" sz="2100" b="1" dirty="0"/>
          </a:p>
          <a:p>
            <a:pPr marL="457200" lvl="1" indent="0">
              <a:buNone/>
            </a:pPr>
            <a:r>
              <a:rPr lang="fr-FR" sz="2100" b="1" dirty="0"/>
              <a:t>&lt;</a:t>
            </a:r>
            <a:r>
              <a:rPr lang="fr-FR" sz="2100" b="1" dirty="0" err="1"/>
              <a:t>meta</a:t>
            </a:r>
            <a:r>
              <a:rPr lang="fr-FR" sz="2100" b="1" dirty="0"/>
              <a:t> http-</a:t>
            </a:r>
            <a:r>
              <a:rPr lang="fr-FR" sz="2100" b="1" dirty="0" err="1"/>
              <a:t>equiv</a:t>
            </a:r>
            <a:r>
              <a:rPr lang="fr-FR" sz="2100" b="1" dirty="0"/>
              <a:t>="Content-</a:t>
            </a:r>
            <a:r>
              <a:rPr lang="fr-FR" sz="2100" b="1" dirty="0" err="1"/>
              <a:t>Language</a:t>
            </a:r>
            <a:r>
              <a:rPr lang="fr-FR" sz="2100" b="1" dirty="0"/>
              <a:t>" content="</a:t>
            </a:r>
            <a:r>
              <a:rPr lang="fr-FR" sz="2100" b="1" dirty="0" err="1"/>
              <a:t>fr</a:t>
            </a:r>
            <a:r>
              <a:rPr lang="fr-FR" sz="2100" b="1" dirty="0"/>
              <a:t>"&gt;</a:t>
            </a:r>
          </a:p>
          <a:p>
            <a:pPr marL="457200" lvl="1" indent="0">
              <a:buNone/>
            </a:pPr>
            <a:r>
              <a:rPr lang="fr-FR" sz="2100" b="1" dirty="0"/>
              <a:t>&lt;html </a:t>
            </a:r>
            <a:r>
              <a:rPr lang="fr-FR" sz="2100" b="1" dirty="0" err="1"/>
              <a:t>lang</a:t>
            </a:r>
            <a:r>
              <a:rPr lang="fr-FR" sz="2100" b="1" dirty="0"/>
              <a:t>="en"&gt;</a:t>
            </a:r>
          </a:p>
          <a:p>
            <a:pPr marL="457200" lvl="1" indent="0">
              <a:buNone/>
            </a:pPr>
            <a:endParaRPr lang="fr-FR" sz="2100" b="1" dirty="0"/>
          </a:p>
          <a:p>
            <a:pPr marL="457200" lvl="1" indent="0">
              <a:buNone/>
            </a:pPr>
            <a:r>
              <a:rPr lang="fr-FR" sz="2100" b="1" dirty="0"/>
              <a:t>&lt;</a:t>
            </a:r>
            <a:r>
              <a:rPr lang="fr-FR" sz="2100" b="1" dirty="0" err="1"/>
              <a:t>meta</a:t>
            </a:r>
            <a:r>
              <a:rPr lang="fr-FR" sz="2100" b="1" dirty="0"/>
              <a:t> </a:t>
            </a:r>
            <a:r>
              <a:rPr lang="fr-FR" sz="2100" b="1" dirty="0" err="1"/>
              <a:t>name</a:t>
            </a:r>
            <a:r>
              <a:rPr lang="fr-FR" sz="2100" b="1" dirty="0"/>
              <a:t>="</a:t>
            </a:r>
            <a:r>
              <a:rPr lang="fr-FR" sz="2100" b="1" dirty="0" err="1"/>
              <a:t>author</a:t>
            </a:r>
            <a:r>
              <a:rPr lang="fr-FR" sz="2100" b="1" dirty="0"/>
              <a:t>" content=« votre nom »&gt; </a:t>
            </a:r>
          </a:p>
          <a:p>
            <a:pPr marL="457200" lvl="1" indent="0">
              <a:buNone/>
            </a:pPr>
            <a:endParaRPr lang="fr-FR" sz="2100" b="1" dirty="0"/>
          </a:p>
          <a:p>
            <a:pPr marL="457200" lvl="1" indent="0">
              <a:buNone/>
            </a:pPr>
            <a:r>
              <a:rPr lang="fr-FR" sz="2100" b="1" dirty="0"/>
              <a:t>&lt;</a:t>
            </a:r>
            <a:r>
              <a:rPr lang="fr-FR" sz="2100" b="1" dirty="0" err="1"/>
              <a:t>meta</a:t>
            </a:r>
            <a:r>
              <a:rPr lang="fr-FR" sz="2100" b="1" dirty="0"/>
              <a:t> </a:t>
            </a:r>
            <a:r>
              <a:rPr lang="fr-FR" sz="2100" b="1" dirty="0" err="1"/>
              <a:t>name</a:t>
            </a:r>
            <a:r>
              <a:rPr lang="fr-FR" sz="2100" b="1" dirty="0"/>
              <a:t>="robots" content= ’all’&gt;</a:t>
            </a:r>
          </a:p>
          <a:p>
            <a:pPr marL="457200" lvl="1" indent="0">
              <a:buNone/>
            </a:pPr>
            <a:endParaRPr lang="fr-FR" sz="2100" b="1" dirty="0"/>
          </a:p>
          <a:p>
            <a:pPr marL="457200" lvl="1" indent="0">
              <a:buNone/>
            </a:pPr>
            <a:r>
              <a:rPr lang="en-US" sz="2000" b="1" dirty="0"/>
              <a:t>&lt;meta http-</a:t>
            </a:r>
            <a:r>
              <a:rPr lang="en-US" sz="2000" b="1" dirty="0" err="1"/>
              <a:t>equiv</a:t>
            </a:r>
            <a:r>
              <a:rPr lang="en-US" sz="2000" b="1" dirty="0"/>
              <a:t>="X-UA-Compatible" content="IE=edge, chrome=1"&gt;</a:t>
            </a:r>
          </a:p>
          <a:p>
            <a:pPr marL="457200" lvl="1" indent="0">
              <a:buNone/>
            </a:pPr>
            <a:endParaRPr lang="en-US" sz="2000" b="1" dirty="0"/>
          </a:p>
          <a:p>
            <a:pPr marL="457200" lvl="1" indent="0">
              <a:buNone/>
            </a:pPr>
            <a:r>
              <a:rPr lang="en-US" sz="2000" b="1" dirty="0"/>
              <a:t>&lt;meta name="viewport" content="width=device-width, initial-scale=1.0"&gt;</a:t>
            </a:r>
          </a:p>
          <a:p>
            <a:pPr marL="457200" lvl="1" indent="0">
              <a:buNone/>
            </a:pPr>
            <a:endParaRPr lang="fr-FR" dirty="0"/>
          </a:p>
          <a:p>
            <a:pPr marL="457200" lvl="1" indent="0">
              <a:buNone/>
            </a:pPr>
            <a:endParaRPr lang="fr-FR" dirty="0"/>
          </a:p>
        </p:txBody>
      </p:sp>
    </p:spTree>
    <p:extLst>
      <p:ext uri="{BB962C8B-B14F-4D97-AF65-F5344CB8AC3E}">
        <p14:creationId xmlns:p14="http://schemas.microsoft.com/office/powerpoint/2010/main" val="199461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7D2E78-18E6-4348-9BEA-BAD67BF7A600}"/>
              </a:ext>
            </a:extLst>
          </p:cNvPr>
          <p:cNvSpPr>
            <a:spLocks noGrp="1"/>
          </p:cNvSpPr>
          <p:nvPr>
            <p:ph type="title"/>
          </p:nvPr>
        </p:nvSpPr>
        <p:spPr/>
        <p:txBody>
          <a:bodyPr/>
          <a:lstStyle/>
          <a:p>
            <a:r>
              <a:rPr lang="fr-FR" dirty="0"/>
              <a:t>Structure</a:t>
            </a:r>
          </a:p>
        </p:txBody>
      </p:sp>
      <p:sp>
        <p:nvSpPr>
          <p:cNvPr id="3" name="Espace réservé du contenu 2">
            <a:extLst>
              <a:ext uri="{FF2B5EF4-FFF2-40B4-BE49-F238E27FC236}">
                <a16:creationId xmlns:a16="http://schemas.microsoft.com/office/drawing/2014/main" id="{7A757D43-6777-3441-8A8C-5C1E54E09F19}"/>
              </a:ext>
            </a:extLst>
          </p:cNvPr>
          <p:cNvSpPr>
            <a:spLocks noGrp="1"/>
          </p:cNvSpPr>
          <p:nvPr>
            <p:ph idx="1"/>
          </p:nvPr>
        </p:nvSpPr>
        <p:spPr>
          <a:xfrm>
            <a:off x="680321" y="2336873"/>
            <a:ext cx="6013087" cy="3599316"/>
          </a:xfrm>
        </p:spPr>
        <p:txBody>
          <a:bodyPr/>
          <a:lstStyle/>
          <a:p>
            <a:endParaRPr lang="fr-FR" dirty="0"/>
          </a:p>
          <a:p>
            <a:r>
              <a:rPr lang="fr-FR" dirty="0"/>
              <a:t>L'exemple HTML suivant crée une simple page Web "Hello World". </a:t>
            </a:r>
          </a:p>
          <a:p>
            <a:endParaRPr lang="fr-FR" dirty="0"/>
          </a:p>
          <a:p>
            <a:r>
              <a:rPr lang="fr-FR" dirty="0"/>
              <a:t>Les fichiers doivent être enregistrés avec une extension .html pour être reconnus en tant que fichiers HTML. </a:t>
            </a:r>
          </a:p>
          <a:p>
            <a:endParaRPr lang="fr-FR" dirty="0"/>
          </a:p>
        </p:txBody>
      </p:sp>
      <p:pic>
        <p:nvPicPr>
          <p:cNvPr id="5" name="Image 4">
            <a:extLst>
              <a:ext uri="{FF2B5EF4-FFF2-40B4-BE49-F238E27FC236}">
                <a16:creationId xmlns:a16="http://schemas.microsoft.com/office/drawing/2014/main" id="{3A94AED7-5E09-7545-97D2-7C53BE6F10E9}"/>
              </a:ext>
            </a:extLst>
          </p:cNvPr>
          <p:cNvPicPr>
            <a:picLocks noChangeAspect="1"/>
          </p:cNvPicPr>
          <p:nvPr/>
        </p:nvPicPr>
        <p:blipFill>
          <a:blip r:embed="rId2"/>
          <a:stretch>
            <a:fillRect/>
          </a:stretch>
        </p:blipFill>
        <p:spPr>
          <a:xfrm>
            <a:off x="6894154" y="2182114"/>
            <a:ext cx="5067468" cy="3572510"/>
          </a:xfrm>
          <a:prstGeom prst="rect">
            <a:avLst/>
          </a:prstGeom>
        </p:spPr>
      </p:pic>
    </p:spTree>
    <p:extLst>
      <p:ext uri="{BB962C8B-B14F-4D97-AF65-F5344CB8AC3E}">
        <p14:creationId xmlns:p14="http://schemas.microsoft.com/office/powerpoint/2010/main" val="1744787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91D313-EA6A-7B9E-A33F-DA1503400A6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F0620E8-C13B-CDB1-FBE5-ED166FA2A6A4}"/>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FEDF39E2-CEBC-AC55-C2F8-754E45D1A415}"/>
              </a:ext>
            </a:extLst>
          </p:cNvPr>
          <p:cNvPicPr>
            <a:picLocks noChangeAspect="1"/>
          </p:cNvPicPr>
          <p:nvPr/>
        </p:nvPicPr>
        <p:blipFill>
          <a:blip r:embed="rId2"/>
          <a:stretch>
            <a:fillRect/>
          </a:stretch>
        </p:blipFill>
        <p:spPr>
          <a:xfrm>
            <a:off x="0" y="3508711"/>
            <a:ext cx="12192000" cy="3349289"/>
          </a:xfrm>
          <a:prstGeom prst="rect">
            <a:avLst/>
          </a:prstGeom>
        </p:spPr>
      </p:pic>
      <p:pic>
        <p:nvPicPr>
          <p:cNvPr id="6" name="Image 5">
            <a:extLst>
              <a:ext uri="{FF2B5EF4-FFF2-40B4-BE49-F238E27FC236}">
                <a16:creationId xmlns:a16="http://schemas.microsoft.com/office/drawing/2014/main" id="{F6629C1D-9703-9799-33C8-A8E731841414}"/>
              </a:ext>
            </a:extLst>
          </p:cNvPr>
          <p:cNvPicPr>
            <a:picLocks noChangeAspect="1"/>
          </p:cNvPicPr>
          <p:nvPr/>
        </p:nvPicPr>
        <p:blipFill>
          <a:blip r:embed="rId3"/>
          <a:stretch>
            <a:fillRect/>
          </a:stretch>
        </p:blipFill>
        <p:spPr>
          <a:xfrm>
            <a:off x="0" y="-74244"/>
            <a:ext cx="12192000" cy="3599316"/>
          </a:xfrm>
          <a:prstGeom prst="rect">
            <a:avLst/>
          </a:prstGeom>
        </p:spPr>
      </p:pic>
    </p:spTree>
    <p:extLst>
      <p:ext uri="{BB962C8B-B14F-4D97-AF65-F5344CB8AC3E}">
        <p14:creationId xmlns:p14="http://schemas.microsoft.com/office/powerpoint/2010/main" val="1654548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EB94AF-9D9F-B706-7743-1109EBD81BE4}"/>
              </a:ext>
            </a:extLst>
          </p:cNvPr>
          <p:cNvSpPr>
            <a:spLocks noGrp="1"/>
          </p:cNvSpPr>
          <p:nvPr>
            <p:ph type="title"/>
          </p:nvPr>
        </p:nvSpPr>
        <p:spPr/>
        <p:txBody>
          <a:bodyPr/>
          <a:lstStyle/>
          <a:p>
            <a:r>
              <a:rPr lang="fr-FR" dirty="0"/>
              <a:t>Validez votre code Html </a:t>
            </a:r>
          </a:p>
        </p:txBody>
      </p:sp>
      <p:sp>
        <p:nvSpPr>
          <p:cNvPr id="3" name="Espace réservé du contenu 2">
            <a:extLst>
              <a:ext uri="{FF2B5EF4-FFF2-40B4-BE49-F238E27FC236}">
                <a16:creationId xmlns:a16="http://schemas.microsoft.com/office/drawing/2014/main" id="{73E9D7E7-AB2A-3C95-1CA7-305AF8FB62B7}"/>
              </a:ext>
            </a:extLst>
          </p:cNvPr>
          <p:cNvSpPr>
            <a:spLocks noGrp="1"/>
          </p:cNvSpPr>
          <p:nvPr>
            <p:ph idx="1"/>
          </p:nvPr>
        </p:nvSpPr>
        <p:spPr>
          <a:xfrm>
            <a:off x="680321" y="2732193"/>
            <a:ext cx="9216653" cy="3203996"/>
          </a:xfrm>
        </p:spPr>
        <p:txBody>
          <a:bodyPr>
            <a:normAutofit/>
          </a:bodyPr>
          <a:lstStyle/>
          <a:p>
            <a:r>
              <a:rPr lang="fr-FR" sz="2800" b="1" dirty="0"/>
              <a:t>Consortium W3C</a:t>
            </a:r>
          </a:p>
          <a:p>
            <a:pPr lvl="2"/>
            <a:r>
              <a:rPr lang="fr-FR" sz="2200" b="1" dirty="0"/>
              <a:t>Tim Berners-Lee </a:t>
            </a:r>
          </a:p>
          <a:p>
            <a:pPr lvl="2"/>
            <a:endParaRPr lang="fr-FR" sz="2200" b="1" dirty="0"/>
          </a:p>
          <a:p>
            <a:pPr lvl="2"/>
            <a:endParaRPr lang="fr-FR" sz="2200" b="1" dirty="0"/>
          </a:p>
          <a:p>
            <a:pPr marL="914400" lvl="2" indent="0">
              <a:buNone/>
            </a:pPr>
            <a:r>
              <a:rPr lang="fr-FR" sz="2200" b="1" dirty="0"/>
              <a:t>Définis les standards pour le web </a:t>
            </a:r>
          </a:p>
        </p:txBody>
      </p:sp>
      <p:pic>
        <p:nvPicPr>
          <p:cNvPr id="1026" name="Picture 2">
            <a:extLst>
              <a:ext uri="{FF2B5EF4-FFF2-40B4-BE49-F238E27FC236}">
                <a16:creationId xmlns:a16="http://schemas.microsoft.com/office/drawing/2014/main" id="{D79BF83E-8C28-0642-96B6-1CE01CDCC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3299" y="2099569"/>
            <a:ext cx="2658862" cy="2658862"/>
          </a:xfrm>
          <a:prstGeom prst="rect">
            <a:avLst/>
          </a:prstGeom>
          <a:noFill/>
          <a:extLst>
            <a:ext uri="{909E8E84-426E-40DD-AFC4-6F175D3DCCD1}">
              <a14:hiddenFill xmlns:a14="http://schemas.microsoft.com/office/drawing/2010/main">
                <a:solidFill>
                  <a:srgbClr val="FFFFFF"/>
                </a:solidFill>
              </a14:hiddenFill>
            </a:ext>
          </a:extLst>
        </p:spPr>
      </p:pic>
      <p:sp>
        <p:nvSpPr>
          <p:cNvPr id="4" name="Flèche : droite 3">
            <a:extLst>
              <a:ext uri="{FF2B5EF4-FFF2-40B4-BE49-F238E27FC236}">
                <a16:creationId xmlns:a16="http://schemas.microsoft.com/office/drawing/2014/main" id="{AC34F0D5-06A6-95BC-4426-C092255C929C}"/>
              </a:ext>
            </a:extLst>
          </p:cNvPr>
          <p:cNvSpPr/>
          <p:nvPr/>
        </p:nvSpPr>
        <p:spPr>
          <a:xfrm>
            <a:off x="994298" y="4243525"/>
            <a:ext cx="568171" cy="5149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04640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DA4B20-CE2C-5A35-24F2-C1AF3A064FCF}"/>
              </a:ext>
            </a:extLst>
          </p:cNvPr>
          <p:cNvSpPr>
            <a:spLocks noGrp="1"/>
          </p:cNvSpPr>
          <p:nvPr>
            <p:ph type="title"/>
          </p:nvPr>
        </p:nvSpPr>
        <p:spPr/>
        <p:txBody>
          <a:bodyPr/>
          <a:lstStyle/>
          <a:p>
            <a:r>
              <a:rPr lang="fr-FR" dirty="0"/>
              <a:t>Exercice de groupe SEO </a:t>
            </a:r>
          </a:p>
        </p:txBody>
      </p:sp>
      <p:sp>
        <p:nvSpPr>
          <p:cNvPr id="3" name="Rectangle : coins arrondis 2">
            <a:extLst>
              <a:ext uri="{FF2B5EF4-FFF2-40B4-BE49-F238E27FC236}">
                <a16:creationId xmlns:a16="http://schemas.microsoft.com/office/drawing/2014/main" id="{4CE20F8F-A7B6-B54A-5587-5B9986B2BD0F}"/>
              </a:ext>
            </a:extLst>
          </p:cNvPr>
          <p:cNvSpPr/>
          <p:nvPr/>
        </p:nvSpPr>
        <p:spPr>
          <a:xfrm>
            <a:off x="1098958" y="2214694"/>
            <a:ext cx="3657600" cy="4563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 coins arrondis 3">
            <a:extLst>
              <a:ext uri="{FF2B5EF4-FFF2-40B4-BE49-F238E27FC236}">
                <a16:creationId xmlns:a16="http://schemas.microsoft.com/office/drawing/2014/main" id="{DDA9DF50-7548-EDCB-5B9D-B6D13BA40AB0}"/>
              </a:ext>
            </a:extLst>
          </p:cNvPr>
          <p:cNvSpPr/>
          <p:nvPr/>
        </p:nvSpPr>
        <p:spPr>
          <a:xfrm>
            <a:off x="5697523" y="2214694"/>
            <a:ext cx="3657600" cy="4563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C7B438D2-7DEB-4B4D-EF53-DDCD46457B02}"/>
              </a:ext>
            </a:extLst>
          </p:cNvPr>
          <p:cNvSpPr txBox="1"/>
          <p:nvPr/>
        </p:nvSpPr>
        <p:spPr>
          <a:xfrm>
            <a:off x="1560352" y="2525086"/>
            <a:ext cx="2801923" cy="7571303"/>
          </a:xfrm>
          <a:prstGeom prst="rect">
            <a:avLst/>
          </a:prstGeom>
          <a:noFill/>
        </p:spPr>
        <p:txBody>
          <a:bodyPr wrap="square" rtlCol="0">
            <a:spAutoFit/>
          </a:bodyPr>
          <a:lstStyle/>
          <a:p>
            <a:r>
              <a:rPr lang="fr-FR" dirty="0"/>
              <a:t>Points positifs </a:t>
            </a:r>
          </a:p>
          <a:p>
            <a:endParaRPr lang="fr-FR" dirty="0"/>
          </a:p>
          <a:p>
            <a:r>
              <a:rPr lang="fr-FR" dirty="0" err="1"/>
              <a:t>Backlink</a:t>
            </a:r>
            <a:r>
              <a:rPr lang="fr-FR" dirty="0"/>
              <a:t> </a:t>
            </a:r>
          </a:p>
          <a:p>
            <a:r>
              <a:rPr lang="fr-FR" dirty="0" err="1"/>
              <a:t>Netlink</a:t>
            </a:r>
            <a:endParaRPr lang="fr-FR" dirty="0"/>
          </a:p>
          <a:p>
            <a:r>
              <a:rPr lang="fr-FR" dirty="0"/>
              <a:t>Balises </a:t>
            </a:r>
            <a:r>
              <a:rPr lang="fr-FR" dirty="0" err="1"/>
              <a:t>meta</a:t>
            </a:r>
            <a:r>
              <a:rPr lang="fr-FR" dirty="0"/>
              <a:t> </a:t>
            </a:r>
          </a:p>
          <a:p>
            <a:r>
              <a:rPr lang="fr-FR" dirty="0"/>
              <a:t>Structure Html ( H1, alt)</a:t>
            </a:r>
          </a:p>
          <a:p>
            <a:r>
              <a:rPr lang="fr-FR" dirty="0"/>
              <a:t>Mots clés </a:t>
            </a:r>
          </a:p>
          <a:p>
            <a:r>
              <a:rPr lang="fr-FR" dirty="0"/>
              <a:t>Pertinence de l’information(utilisation de balise canonical)</a:t>
            </a:r>
          </a:p>
          <a:p>
            <a:r>
              <a:rPr lang="fr-FR" dirty="0"/>
              <a:t>Responsive</a:t>
            </a:r>
          </a:p>
          <a:p>
            <a:r>
              <a:rPr lang="fr-FR" dirty="0"/>
              <a:t>Poids des fichier (compression)</a:t>
            </a:r>
          </a:p>
          <a:p>
            <a:r>
              <a:rPr lang="fr-FR" dirty="0"/>
              <a:t>Temps chargement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a:t>
            </a:r>
          </a:p>
        </p:txBody>
      </p:sp>
      <p:sp>
        <p:nvSpPr>
          <p:cNvPr id="6" name="ZoneTexte 5">
            <a:extLst>
              <a:ext uri="{FF2B5EF4-FFF2-40B4-BE49-F238E27FC236}">
                <a16:creationId xmlns:a16="http://schemas.microsoft.com/office/drawing/2014/main" id="{A242FCAB-387F-EF8F-10FB-AB3DB86EDE1D}"/>
              </a:ext>
            </a:extLst>
          </p:cNvPr>
          <p:cNvSpPr txBox="1"/>
          <p:nvPr/>
        </p:nvSpPr>
        <p:spPr>
          <a:xfrm>
            <a:off x="6258187" y="2323750"/>
            <a:ext cx="2541864" cy="646331"/>
          </a:xfrm>
          <a:prstGeom prst="rect">
            <a:avLst/>
          </a:prstGeom>
          <a:noFill/>
        </p:spPr>
        <p:txBody>
          <a:bodyPr wrap="square" rtlCol="0">
            <a:spAutoFit/>
          </a:bodyPr>
          <a:lstStyle/>
          <a:p>
            <a:r>
              <a:rPr lang="fr-FR" dirty="0"/>
              <a:t>Points négatifs </a:t>
            </a:r>
          </a:p>
          <a:p>
            <a:endParaRPr lang="fr-FR" dirty="0"/>
          </a:p>
        </p:txBody>
      </p:sp>
    </p:spTree>
    <p:extLst>
      <p:ext uri="{BB962C8B-B14F-4D97-AF65-F5344CB8AC3E}">
        <p14:creationId xmlns:p14="http://schemas.microsoft.com/office/powerpoint/2010/main" val="3475670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8C04BD-33D9-346B-937A-A78A0582CA7C}"/>
              </a:ext>
            </a:extLst>
          </p:cNvPr>
          <p:cNvSpPr>
            <a:spLocks noGrp="1"/>
          </p:cNvSpPr>
          <p:nvPr>
            <p:ph type="title"/>
          </p:nvPr>
        </p:nvSpPr>
        <p:spPr/>
        <p:txBody>
          <a:bodyPr>
            <a:normAutofit/>
          </a:bodyPr>
          <a:lstStyle/>
          <a:p>
            <a:r>
              <a:rPr lang="fr-FR" dirty="0"/>
              <a:t>Liens vers la doc</a:t>
            </a:r>
          </a:p>
        </p:txBody>
      </p:sp>
      <p:sp>
        <p:nvSpPr>
          <p:cNvPr id="3" name="Espace réservé du contenu 2">
            <a:extLst>
              <a:ext uri="{FF2B5EF4-FFF2-40B4-BE49-F238E27FC236}">
                <a16:creationId xmlns:a16="http://schemas.microsoft.com/office/drawing/2014/main" id="{B29C2DEB-FA14-5EE3-6A4A-D07BB7455D90}"/>
              </a:ext>
            </a:extLst>
          </p:cNvPr>
          <p:cNvSpPr>
            <a:spLocks noGrp="1"/>
          </p:cNvSpPr>
          <p:nvPr>
            <p:ph idx="1"/>
          </p:nvPr>
        </p:nvSpPr>
        <p:spPr>
          <a:xfrm>
            <a:off x="-60664" y="1955133"/>
            <a:ext cx="12313328" cy="3599316"/>
          </a:xfrm>
        </p:spPr>
        <p:txBody>
          <a:bodyPr>
            <a:normAutofit/>
          </a:bodyPr>
          <a:lstStyle/>
          <a:p>
            <a:endParaRPr lang="fr-FR" dirty="0"/>
          </a:p>
          <a:p>
            <a:endParaRPr lang="fr-FR" dirty="0"/>
          </a:p>
          <a:p>
            <a:endParaRPr lang="fr-FR" dirty="0"/>
          </a:p>
          <a:p>
            <a:r>
              <a:rPr lang="fr-FR" dirty="0" err="1"/>
              <a:t>Emmet</a:t>
            </a:r>
            <a:r>
              <a:rPr lang="fr-FR" dirty="0"/>
              <a:t> : </a:t>
            </a:r>
            <a:r>
              <a:rPr lang="fr-FR" dirty="0">
                <a:hlinkClick r:id="rId2"/>
              </a:rPr>
              <a:t>https://docs.emmet.io/abbreviations/syntax/</a:t>
            </a:r>
            <a:endParaRPr lang="fr-FR" dirty="0"/>
          </a:p>
          <a:p>
            <a:r>
              <a:rPr lang="fr-FR" dirty="0"/>
              <a:t>Liste attributs HTML : </a:t>
            </a:r>
            <a:r>
              <a:rPr lang="fr-FR" dirty="0">
                <a:hlinkClick r:id="rId3"/>
              </a:rPr>
              <a:t>https://developer.mozilla.org/fr/docs/Web/HTML/Attributes</a:t>
            </a:r>
            <a:endParaRPr lang="fr-FR" dirty="0"/>
          </a:p>
          <a:p>
            <a:r>
              <a:rPr lang="fr-FR" dirty="0"/>
              <a:t>Balises </a:t>
            </a:r>
            <a:r>
              <a:rPr lang="fr-FR" dirty="0" err="1"/>
              <a:t>meta</a:t>
            </a:r>
            <a:r>
              <a:rPr lang="fr-FR" dirty="0"/>
              <a:t> </a:t>
            </a:r>
            <a:r>
              <a:rPr lang="fr-FR" dirty="0" err="1"/>
              <a:t>goolge</a:t>
            </a:r>
            <a:r>
              <a:rPr lang="fr-FR" dirty="0"/>
              <a:t>: </a:t>
            </a:r>
            <a:r>
              <a:rPr lang="fr-FR" dirty="0">
                <a:hlinkClick r:id="rId4"/>
              </a:rPr>
              <a:t>https://developers.google.com/search/docs/advanced/crawling/special-tags?hl=fr</a:t>
            </a:r>
            <a:endParaRPr lang="fr-FR" dirty="0"/>
          </a:p>
          <a:p>
            <a:r>
              <a:rPr lang="fr-FR" dirty="0"/>
              <a:t>Consortium W3C : </a:t>
            </a:r>
            <a:r>
              <a:rPr lang="fr-FR" b="0" i="0" dirty="0">
                <a:solidFill>
                  <a:srgbClr val="202124"/>
                </a:solidFill>
                <a:effectLst/>
                <a:latin typeface="Google Sans"/>
                <a:hlinkClick r:id="rId5"/>
              </a:rPr>
              <a:t>https://www.w3.org/</a:t>
            </a:r>
            <a:endParaRPr lang="fr-FR" b="0" i="0" dirty="0">
              <a:solidFill>
                <a:srgbClr val="202124"/>
              </a:solidFill>
              <a:effectLst/>
              <a:latin typeface="Google Sans"/>
            </a:endParaRPr>
          </a:p>
          <a:p>
            <a:endParaRPr lang="fr-FR" dirty="0"/>
          </a:p>
        </p:txBody>
      </p:sp>
    </p:spTree>
    <p:extLst>
      <p:ext uri="{BB962C8B-B14F-4D97-AF65-F5344CB8AC3E}">
        <p14:creationId xmlns:p14="http://schemas.microsoft.com/office/powerpoint/2010/main" val="337912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AF6C8A-1EBD-1444-99D1-4826B1059C81}"/>
              </a:ext>
            </a:extLst>
          </p:cNvPr>
          <p:cNvSpPr>
            <a:spLocks noGrp="1"/>
          </p:cNvSpPr>
          <p:nvPr>
            <p:ph type="title"/>
          </p:nvPr>
        </p:nvSpPr>
        <p:spPr/>
        <p:txBody>
          <a:bodyPr/>
          <a:lstStyle/>
          <a:p>
            <a:r>
              <a:rPr lang="fr-FR" dirty="0"/>
              <a:t>Les balises</a:t>
            </a:r>
          </a:p>
        </p:txBody>
      </p:sp>
      <p:sp>
        <p:nvSpPr>
          <p:cNvPr id="3" name="Espace réservé du contenu 2">
            <a:extLst>
              <a:ext uri="{FF2B5EF4-FFF2-40B4-BE49-F238E27FC236}">
                <a16:creationId xmlns:a16="http://schemas.microsoft.com/office/drawing/2014/main" id="{2222A6D7-3A81-9749-BD7E-1DF4924312CE}"/>
              </a:ext>
            </a:extLst>
          </p:cNvPr>
          <p:cNvSpPr>
            <a:spLocks noGrp="1"/>
          </p:cNvSpPr>
          <p:nvPr>
            <p:ph idx="1"/>
          </p:nvPr>
        </p:nvSpPr>
        <p:spPr/>
        <p:txBody>
          <a:bodyPr>
            <a:normAutofit fontScale="92500" lnSpcReduction="10000"/>
          </a:bodyPr>
          <a:lstStyle/>
          <a:p>
            <a:pPr marL="0" indent="0">
              <a:buNone/>
            </a:pPr>
            <a:r>
              <a:rPr lang="fr-FR" dirty="0"/>
              <a:t>HTML contient environ 140 balises. Elles indiquent la nature du texte qu'elles encadrent. Elles veulent dire par exemple: </a:t>
            </a:r>
          </a:p>
          <a:p>
            <a:pPr marL="0" indent="0">
              <a:buNone/>
            </a:pPr>
            <a:r>
              <a:rPr lang="fr-FR" dirty="0"/>
              <a:t>« Ceci est le titre de la page » </a:t>
            </a:r>
          </a:p>
          <a:p>
            <a:pPr marL="0" indent="0">
              <a:buNone/>
            </a:pPr>
            <a:r>
              <a:rPr lang="fr-FR" dirty="0"/>
              <a:t>« Ceci est une image »</a:t>
            </a:r>
          </a:p>
          <a:p>
            <a:pPr marL="0" indent="0">
              <a:buNone/>
            </a:pPr>
            <a:endParaRPr lang="fr-FR" dirty="0"/>
          </a:p>
          <a:p>
            <a:pPr marL="0" indent="0">
              <a:buNone/>
            </a:pPr>
            <a:r>
              <a:rPr lang="fr-FR" dirty="0"/>
              <a:t> Il y a 2 types de balises:</a:t>
            </a:r>
          </a:p>
          <a:p>
            <a:pPr lvl="1"/>
            <a:r>
              <a:rPr lang="fr-FR" dirty="0"/>
              <a:t>Les balises orphelines</a:t>
            </a:r>
          </a:p>
          <a:p>
            <a:pPr lvl="2"/>
            <a:r>
              <a:rPr lang="fr-FR" dirty="0"/>
              <a:t>&lt;</a:t>
            </a:r>
            <a:r>
              <a:rPr lang="fr-FR" dirty="0" err="1"/>
              <a:t>img</a:t>
            </a:r>
            <a:r>
              <a:rPr lang="fr-FR" dirty="0"/>
              <a:t> src=‘’&gt;</a:t>
            </a:r>
          </a:p>
          <a:p>
            <a:pPr lvl="1"/>
            <a:r>
              <a:rPr lang="fr-FR" dirty="0"/>
              <a:t>Les balises ouvrantes/fermantes</a:t>
            </a:r>
          </a:p>
          <a:p>
            <a:pPr lvl="2"/>
            <a:r>
              <a:rPr lang="fr-FR" dirty="0"/>
              <a:t>Exemple : &lt;</a:t>
            </a:r>
            <a:r>
              <a:rPr lang="fr-FR" dirty="0" err="1"/>
              <a:t>span</a:t>
            </a:r>
            <a:r>
              <a:rPr lang="fr-FR" dirty="0"/>
              <a:t>&gt;Mon texte &lt;/</a:t>
            </a:r>
            <a:r>
              <a:rPr lang="fr-FR" dirty="0" err="1"/>
              <a:t>span</a:t>
            </a:r>
            <a:r>
              <a:rPr lang="fr-FR" dirty="0"/>
              <a:t>&gt;</a:t>
            </a:r>
          </a:p>
          <a:p>
            <a:pPr lvl="1"/>
            <a:endParaRPr lang="fr-FR" dirty="0"/>
          </a:p>
          <a:p>
            <a:pPr marL="914400" lvl="2" indent="0">
              <a:buNone/>
            </a:pPr>
            <a:endParaRPr lang="fr-FR" dirty="0"/>
          </a:p>
        </p:txBody>
      </p:sp>
    </p:spTree>
    <p:extLst>
      <p:ext uri="{BB962C8B-B14F-4D97-AF65-F5344CB8AC3E}">
        <p14:creationId xmlns:p14="http://schemas.microsoft.com/office/powerpoint/2010/main" val="213362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E476-6481-4540-9308-098083953930}"/>
              </a:ext>
            </a:extLst>
          </p:cNvPr>
          <p:cNvSpPr>
            <a:spLocks noGrp="1"/>
          </p:cNvSpPr>
          <p:nvPr>
            <p:ph type="title"/>
          </p:nvPr>
        </p:nvSpPr>
        <p:spPr/>
        <p:txBody>
          <a:bodyPr/>
          <a:lstStyle/>
          <a:p>
            <a:r>
              <a:rPr lang="fr-FR" dirty="0"/>
              <a:t>Titre et paragraphe</a:t>
            </a:r>
          </a:p>
        </p:txBody>
      </p:sp>
      <p:sp>
        <p:nvSpPr>
          <p:cNvPr id="3" name="Espace réservé du contenu 2">
            <a:extLst>
              <a:ext uri="{FF2B5EF4-FFF2-40B4-BE49-F238E27FC236}">
                <a16:creationId xmlns:a16="http://schemas.microsoft.com/office/drawing/2014/main" id="{4492B154-F9C0-D94D-9F07-FEE1D433A1EF}"/>
              </a:ext>
            </a:extLst>
          </p:cNvPr>
          <p:cNvSpPr>
            <a:spLocks noGrp="1"/>
          </p:cNvSpPr>
          <p:nvPr>
            <p:ph idx="1"/>
          </p:nvPr>
        </p:nvSpPr>
        <p:spPr/>
        <p:txBody>
          <a:bodyPr>
            <a:normAutofit fontScale="85000" lnSpcReduction="20000"/>
          </a:bodyPr>
          <a:lstStyle/>
          <a:p>
            <a:pPr marL="0" indent="0">
              <a:buNone/>
            </a:pPr>
            <a:endParaRPr lang="fr-FR" dirty="0"/>
          </a:p>
          <a:p>
            <a:pPr marL="0" indent="0">
              <a:buNone/>
            </a:pPr>
            <a:endParaRPr lang="fr-FR" dirty="0"/>
          </a:p>
          <a:p>
            <a:pPr lvl="1"/>
            <a:r>
              <a:rPr lang="fr-FR" dirty="0"/>
              <a:t>&lt;h1&gt;</a:t>
            </a:r>
            <a:r>
              <a:rPr lang="fr-FR" dirty="0" err="1"/>
              <a:t>Heading</a:t>
            </a:r>
            <a:r>
              <a:rPr lang="fr-FR" dirty="0"/>
              <a:t> 1&lt;/h1&gt;</a:t>
            </a:r>
          </a:p>
          <a:p>
            <a:pPr lvl="1"/>
            <a:r>
              <a:rPr lang="fr-FR" dirty="0"/>
              <a:t>&lt;h2&gt;</a:t>
            </a:r>
            <a:r>
              <a:rPr lang="fr-FR" dirty="0" err="1"/>
              <a:t>Heading</a:t>
            </a:r>
            <a:r>
              <a:rPr lang="fr-FR" dirty="0"/>
              <a:t> 2</a:t>
            </a:r>
            <a:r>
              <a:rPr lang="fr-FR" b="1" dirty="0"/>
              <a:t>&lt;/h2&gt; </a:t>
            </a:r>
          </a:p>
          <a:p>
            <a:pPr lvl="1"/>
            <a:r>
              <a:rPr lang="fr-FR" b="1" dirty="0"/>
              <a:t>&lt;h3&gt;</a:t>
            </a:r>
            <a:r>
              <a:rPr lang="fr-FR" dirty="0" err="1"/>
              <a:t>Heading</a:t>
            </a:r>
            <a:r>
              <a:rPr lang="fr-FR" dirty="0"/>
              <a:t> 3</a:t>
            </a:r>
            <a:r>
              <a:rPr lang="fr-FR" b="1" dirty="0"/>
              <a:t>&lt;/h3&gt; </a:t>
            </a:r>
          </a:p>
          <a:p>
            <a:pPr lvl="1"/>
            <a:r>
              <a:rPr lang="fr-FR" b="1" dirty="0"/>
              <a:t>&lt;h4&gt;</a:t>
            </a:r>
            <a:r>
              <a:rPr lang="fr-FR" dirty="0" err="1"/>
              <a:t>Heading</a:t>
            </a:r>
            <a:r>
              <a:rPr lang="fr-FR" dirty="0"/>
              <a:t> 4</a:t>
            </a:r>
            <a:r>
              <a:rPr lang="fr-FR" b="1" dirty="0"/>
              <a:t>&lt;/h4&gt; </a:t>
            </a:r>
          </a:p>
          <a:p>
            <a:pPr lvl="1"/>
            <a:r>
              <a:rPr lang="fr-FR" b="1" dirty="0"/>
              <a:t>&lt;h5&gt;</a:t>
            </a:r>
            <a:r>
              <a:rPr lang="fr-FR" dirty="0" err="1"/>
              <a:t>Heading</a:t>
            </a:r>
            <a:r>
              <a:rPr lang="fr-FR" dirty="0"/>
              <a:t> 5</a:t>
            </a:r>
            <a:r>
              <a:rPr lang="fr-FR" b="1" dirty="0"/>
              <a:t>&lt;/h5&gt; </a:t>
            </a:r>
          </a:p>
          <a:p>
            <a:pPr lvl="1"/>
            <a:r>
              <a:rPr lang="fr-FR" b="1" dirty="0"/>
              <a:t>&lt;h6&gt;</a:t>
            </a:r>
            <a:r>
              <a:rPr lang="fr-FR" dirty="0" err="1"/>
              <a:t>Heading</a:t>
            </a:r>
            <a:r>
              <a:rPr lang="fr-FR" dirty="0"/>
              <a:t> 6</a:t>
            </a:r>
            <a:r>
              <a:rPr lang="fr-FR" b="1" dirty="0"/>
              <a:t>&lt;/h6&gt; </a:t>
            </a:r>
            <a:endParaRPr lang="fr-FR" dirty="0"/>
          </a:p>
          <a:p>
            <a:pPr lvl="1"/>
            <a:endParaRPr lang="fr-FR" dirty="0"/>
          </a:p>
          <a:p>
            <a:pPr marL="0" indent="0">
              <a:buNone/>
            </a:pPr>
            <a:endParaRPr lang="fr-FR" dirty="0"/>
          </a:p>
          <a:p>
            <a:r>
              <a:rPr lang="fr-FR" dirty="0"/>
              <a:t>Les paragraphes permettent d’afficher du texte </a:t>
            </a:r>
          </a:p>
          <a:p>
            <a:pPr lvl="1"/>
            <a:r>
              <a:rPr lang="fr-FR" dirty="0"/>
              <a:t>Exemple (&lt;p&gt;ceci est un paragraphe&lt;/p&gt;)</a:t>
            </a:r>
          </a:p>
          <a:p>
            <a:endParaRPr lang="fr-FR" dirty="0"/>
          </a:p>
          <a:p>
            <a:endParaRPr lang="fr-FR" dirty="0"/>
          </a:p>
          <a:p>
            <a:pPr lvl="1"/>
            <a:endParaRPr lang="fr-FR" dirty="0"/>
          </a:p>
          <a:p>
            <a:pPr lvl="1"/>
            <a:endParaRPr lang="fr-FR" dirty="0"/>
          </a:p>
        </p:txBody>
      </p:sp>
    </p:spTree>
    <p:extLst>
      <p:ext uri="{BB962C8B-B14F-4D97-AF65-F5344CB8AC3E}">
        <p14:creationId xmlns:p14="http://schemas.microsoft.com/office/powerpoint/2010/main" val="56194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BD57C3-2FC6-8F4C-8214-5A9E49607D21}"/>
              </a:ext>
            </a:extLst>
          </p:cNvPr>
          <p:cNvSpPr>
            <a:spLocks noGrp="1"/>
          </p:cNvSpPr>
          <p:nvPr>
            <p:ph type="title"/>
          </p:nvPr>
        </p:nvSpPr>
        <p:spPr/>
        <p:txBody>
          <a:bodyPr/>
          <a:lstStyle/>
          <a:p>
            <a:r>
              <a:rPr lang="fr-FR" b="1" dirty="0" err="1"/>
              <a:t>Doctype</a:t>
            </a:r>
            <a:endParaRPr lang="fr-FR" dirty="0"/>
          </a:p>
        </p:txBody>
      </p:sp>
      <p:sp>
        <p:nvSpPr>
          <p:cNvPr id="3" name="Espace réservé du contenu 2">
            <a:extLst>
              <a:ext uri="{FF2B5EF4-FFF2-40B4-BE49-F238E27FC236}">
                <a16:creationId xmlns:a16="http://schemas.microsoft.com/office/drawing/2014/main" id="{4B0BB345-6F42-424F-92E5-F40B9C0B9FCF}"/>
              </a:ext>
            </a:extLst>
          </p:cNvPr>
          <p:cNvSpPr>
            <a:spLocks noGrp="1"/>
          </p:cNvSpPr>
          <p:nvPr>
            <p:ph idx="1"/>
          </p:nvPr>
        </p:nvSpPr>
        <p:spPr/>
        <p:txBody>
          <a:bodyPr>
            <a:normAutofit/>
          </a:bodyPr>
          <a:lstStyle/>
          <a:p>
            <a:r>
              <a:rPr lang="fr-FR" dirty="0"/>
              <a:t>Doctypes - abréviation de «type de document» - aide les navigateurs à comprendre la version de HTML dans laquelle le document est écrit pour une meilleure interprétabilité. </a:t>
            </a:r>
          </a:p>
          <a:p>
            <a:endParaRPr lang="fr-FR" dirty="0"/>
          </a:p>
          <a:p>
            <a:r>
              <a:rPr lang="fr-FR" dirty="0"/>
              <a:t>La déclaration &lt;! DOCTYPE&gt; doit toujours être incluse en haut du document HTML, avant la balise &lt;html&gt;.</a:t>
            </a:r>
          </a:p>
          <a:p>
            <a:endParaRPr lang="fr-FR" dirty="0"/>
          </a:p>
          <a:p>
            <a:r>
              <a:rPr lang="fr-FR" dirty="0"/>
              <a:t>Syntaxe : &lt;! DOCTYPE html&gt;</a:t>
            </a:r>
          </a:p>
          <a:p>
            <a:endParaRPr lang="fr-FR" dirty="0"/>
          </a:p>
        </p:txBody>
      </p:sp>
    </p:spTree>
    <p:extLst>
      <p:ext uri="{BB962C8B-B14F-4D97-AF65-F5344CB8AC3E}">
        <p14:creationId xmlns:p14="http://schemas.microsoft.com/office/powerpoint/2010/main" val="229971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DC77EB-B0FD-C54B-A872-52840EEBDD6F}"/>
              </a:ext>
            </a:extLst>
          </p:cNvPr>
          <p:cNvSpPr>
            <a:spLocks noGrp="1"/>
          </p:cNvSpPr>
          <p:nvPr>
            <p:ph type="title"/>
          </p:nvPr>
        </p:nvSpPr>
        <p:spPr/>
        <p:txBody>
          <a:bodyPr/>
          <a:lstStyle/>
          <a:p>
            <a:r>
              <a:rPr lang="fr-FR" dirty="0"/>
              <a:t>Exercice	</a:t>
            </a:r>
          </a:p>
        </p:txBody>
      </p:sp>
      <p:sp>
        <p:nvSpPr>
          <p:cNvPr id="3" name="Espace réservé du contenu 2">
            <a:extLst>
              <a:ext uri="{FF2B5EF4-FFF2-40B4-BE49-F238E27FC236}">
                <a16:creationId xmlns:a16="http://schemas.microsoft.com/office/drawing/2014/main" id="{07CE8336-A462-D341-AFA3-EF54F689A589}"/>
              </a:ext>
            </a:extLst>
          </p:cNvPr>
          <p:cNvSpPr>
            <a:spLocks noGrp="1"/>
          </p:cNvSpPr>
          <p:nvPr>
            <p:ph idx="1"/>
          </p:nvPr>
        </p:nvSpPr>
        <p:spPr/>
        <p:txBody>
          <a:bodyPr/>
          <a:lstStyle/>
          <a:p>
            <a:pPr marL="0" indent="0">
              <a:buNone/>
            </a:pPr>
            <a:r>
              <a:rPr lang="fr-FR" dirty="0"/>
              <a:t>Créez votre première page html et affichez le message suivant :</a:t>
            </a:r>
          </a:p>
          <a:p>
            <a:pPr marL="0" indent="0">
              <a:buNone/>
            </a:pPr>
            <a:endParaRPr lang="fr-FR" dirty="0"/>
          </a:p>
          <a:p>
            <a:r>
              <a:rPr lang="fr-FR" dirty="0"/>
              <a:t>Titre (h1) : « Bonjour, »</a:t>
            </a:r>
          </a:p>
          <a:p>
            <a:r>
              <a:rPr lang="fr-FR" dirty="0"/>
              <a:t>Paragraphe :  « bienvenue dans ma première page HTML »</a:t>
            </a:r>
          </a:p>
        </p:txBody>
      </p:sp>
    </p:spTree>
    <p:extLst>
      <p:ext uri="{BB962C8B-B14F-4D97-AF65-F5344CB8AC3E}">
        <p14:creationId xmlns:p14="http://schemas.microsoft.com/office/powerpoint/2010/main" val="3572103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BE504-94DC-7F4A-A119-AEA87008B8D0}"/>
              </a:ext>
            </a:extLst>
          </p:cNvPr>
          <p:cNvSpPr>
            <a:spLocks noGrp="1"/>
          </p:cNvSpPr>
          <p:nvPr>
            <p:ph type="title"/>
          </p:nvPr>
        </p:nvSpPr>
        <p:spPr/>
        <p:txBody>
          <a:bodyPr/>
          <a:lstStyle/>
          <a:p>
            <a:r>
              <a:rPr lang="fr-FR" b="1" dirty="0"/>
              <a:t>Gras, Italic, Souligné et Sup </a:t>
            </a:r>
            <a:endParaRPr lang="fr-FR" dirty="0"/>
          </a:p>
        </p:txBody>
      </p:sp>
      <p:sp>
        <p:nvSpPr>
          <p:cNvPr id="3" name="Espace réservé du contenu 2">
            <a:extLst>
              <a:ext uri="{FF2B5EF4-FFF2-40B4-BE49-F238E27FC236}">
                <a16:creationId xmlns:a16="http://schemas.microsoft.com/office/drawing/2014/main" id="{4CBCB773-BE4B-A84B-862A-45E0F821E887}"/>
              </a:ext>
            </a:extLst>
          </p:cNvPr>
          <p:cNvSpPr>
            <a:spLocks noGrp="1"/>
          </p:cNvSpPr>
          <p:nvPr>
            <p:ph idx="1"/>
          </p:nvPr>
        </p:nvSpPr>
        <p:spPr/>
        <p:txBody>
          <a:bodyPr/>
          <a:lstStyle/>
          <a:p>
            <a:r>
              <a:rPr lang="fr-FR" dirty="0"/>
              <a:t>Il existe différentes balises html permettant de mettre en forme du texte comme par exemple :</a:t>
            </a:r>
          </a:p>
          <a:p>
            <a:endParaRPr lang="fr-FR" dirty="0"/>
          </a:p>
          <a:p>
            <a:r>
              <a:rPr lang="fr-FR" dirty="0"/>
              <a:t>&lt;</a:t>
            </a:r>
            <a:r>
              <a:rPr lang="fr-FR" dirty="0" err="1"/>
              <a:t>strong</a:t>
            </a:r>
            <a:r>
              <a:rPr lang="fr-FR" dirty="0"/>
              <a:t>&gt;Texte en gras&lt;/</a:t>
            </a:r>
            <a:r>
              <a:rPr lang="fr-FR" dirty="0" err="1"/>
              <a:t>strong</a:t>
            </a:r>
            <a:r>
              <a:rPr lang="fr-FR" dirty="0"/>
              <a:t>&gt;</a:t>
            </a:r>
          </a:p>
          <a:p>
            <a:r>
              <a:rPr lang="fr-FR" dirty="0"/>
              <a:t>&lt;b&gt;Texte en gras&lt;/b&gt;</a:t>
            </a:r>
          </a:p>
          <a:p>
            <a:r>
              <a:rPr lang="fr-FR" dirty="0"/>
              <a:t>&lt;i&gt;Texte en </a:t>
            </a:r>
            <a:r>
              <a:rPr lang="fr-FR" dirty="0" err="1"/>
              <a:t>italic</a:t>
            </a:r>
            <a:r>
              <a:rPr lang="fr-FR" dirty="0"/>
              <a:t>&lt;/i&gt;</a:t>
            </a:r>
          </a:p>
          <a:p>
            <a:r>
              <a:rPr lang="fr-FR" dirty="0"/>
              <a:t>&lt;u&gt;Texte souligné&lt;/u&gt;</a:t>
            </a:r>
          </a:p>
          <a:p>
            <a:r>
              <a:rPr lang="fr-FR" dirty="0"/>
              <a:t>&lt;sup&gt;2&lt;/sup&gt;</a:t>
            </a:r>
          </a:p>
          <a:p>
            <a:endParaRPr lang="fr-FR" dirty="0"/>
          </a:p>
        </p:txBody>
      </p:sp>
    </p:spTree>
    <p:extLst>
      <p:ext uri="{BB962C8B-B14F-4D97-AF65-F5344CB8AC3E}">
        <p14:creationId xmlns:p14="http://schemas.microsoft.com/office/powerpoint/2010/main" val="1343605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452606-623C-6A44-8A67-5F73975D9ED5}"/>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5801FBF5-FAD4-3443-A629-B4B882182C6A}"/>
              </a:ext>
            </a:extLst>
          </p:cNvPr>
          <p:cNvSpPr>
            <a:spLocks noGrp="1"/>
          </p:cNvSpPr>
          <p:nvPr>
            <p:ph idx="1"/>
          </p:nvPr>
        </p:nvSpPr>
        <p:spPr/>
        <p:txBody>
          <a:bodyPr/>
          <a:lstStyle/>
          <a:p>
            <a:r>
              <a:rPr lang="fr-FR" dirty="0"/>
              <a:t>Dans votre exercice précédent :</a:t>
            </a:r>
          </a:p>
          <a:p>
            <a:endParaRPr lang="fr-FR" dirty="0"/>
          </a:p>
          <a:p>
            <a:r>
              <a:rPr lang="fr-FR" dirty="0"/>
              <a:t>Mettez en gras et soulignez le titre</a:t>
            </a:r>
          </a:p>
          <a:p>
            <a:r>
              <a:rPr lang="fr-FR" dirty="0"/>
              <a:t>Mettez en italique le texte</a:t>
            </a:r>
          </a:p>
          <a:p>
            <a:r>
              <a:rPr lang="fr-FR" dirty="0"/>
              <a:t>Dans le texte ajoutez un exposant par exemple 200m2 </a:t>
            </a:r>
          </a:p>
        </p:txBody>
      </p:sp>
    </p:spTree>
    <p:extLst>
      <p:ext uri="{BB962C8B-B14F-4D97-AF65-F5344CB8AC3E}">
        <p14:creationId xmlns:p14="http://schemas.microsoft.com/office/powerpoint/2010/main" val="378844874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2296</TotalTime>
  <Words>1993</Words>
  <Application>Microsoft Office PowerPoint</Application>
  <PresentationFormat>Grand écran</PresentationFormat>
  <Paragraphs>317</Paragraphs>
  <Slides>33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33</vt:i4>
      </vt:variant>
    </vt:vector>
  </HeadingPairs>
  <TitlesOfParts>
    <vt:vector size="39" baseType="lpstr">
      <vt:lpstr>Arial</vt:lpstr>
      <vt:lpstr>Google Sans</vt:lpstr>
      <vt:lpstr>Quicksand</vt:lpstr>
      <vt:lpstr>Trebuchet MS</vt:lpstr>
      <vt:lpstr>Verdana</vt:lpstr>
      <vt:lpstr>Berlin</vt:lpstr>
      <vt:lpstr>  HTML 5</vt:lpstr>
      <vt:lpstr>Qu’est ce que HTML ?</vt:lpstr>
      <vt:lpstr>Structure</vt:lpstr>
      <vt:lpstr>Les balises</vt:lpstr>
      <vt:lpstr>Titre et paragraphe</vt:lpstr>
      <vt:lpstr>Doctype</vt:lpstr>
      <vt:lpstr>Exercice </vt:lpstr>
      <vt:lpstr>Gras, Italic, Souligné et Sup </vt:lpstr>
      <vt:lpstr>Exercice</vt:lpstr>
      <vt:lpstr>Les liens </vt:lpstr>
      <vt:lpstr>Exercice</vt:lpstr>
      <vt:lpstr>Listes  </vt:lpstr>
      <vt:lpstr>Exercice</vt:lpstr>
      <vt:lpstr>Tableaux</vt:lpstr>
      <vt:lpstr>Tableaux - TH</vt:lpstr>
      <vt:lpstr>Tableaux - personnalisation</vt:lpstr>
      <vt:lpstr>Exercice </vt:lpstr>
      <vt:lpstr>Tableaux - fusion</vt:lpstr>
      <vt:lpstr>COMMENTAIRES</vt:lpstr>
      <vt:lpstr>Exercice</vt:lpstr>
      <vt:lpstr>IMAGES</vt:lpstr>
      <vt:lpstr>Exercice</vt:lpstr>
      <vt:lpstr>Formulaires</vt:lpstr>
      <vt:lpstr>Formulaires – types/attributs</vt:lpstr>
      <vt:lpstr>Formulaires - balises</vt:lpstr>
      <vt:lpstr>LABEL</vt:lpstr>
      <vt:lpstr>Exercice</vt:lpstr>
      <vt:lpstr>Balises génériques </vt:lpstr>
      <vt:lpstr>META</vt:lpstr>
      <vt:lpstr>Présentation PowerPoint</vt:lpstr>
      <vt:lpstr>Validez votre code Html </vt:lpstr>
      <vt:lpstr>Exercice de groupe SEO </vt:lpstr>
      <vt:lpstr>Liens vers la doc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Utilisateur Microsoft Office</dc:creator>
  <cp:lastModifiedBy>Matthieu BARDA</cp:lastModifiedBy>
  <cp:revision>63</cp:revision>
  <dcterms:created xsi:type="dcterms:W3CDTF">2019-12-16T16:26:46Z</dcterms:created>
  <dcterms:modified xsi:type="dcterms:W3CDTF">2022-12-15T09:41:56Z</dcterms:modified>
</cp:coreProperties>
</file>