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6"/>
    <p:restoredTop sz="95794"/>
  </p:normalViewPr>
  <p:slideViewPr>
    <p:cSldViewPr snapToGrid="0" snapToObjects="1">
      <p:cViewPr varScale="1">
        <p:scale>
          <a:sx n="110" d="100"/>
          <a:sy n="110" d="100"/>
        </p:scale>
        <p:origin x="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46C117F-5CCF-4837-BE5F-2B92066CAFAF}" type="datetimeFigureOut">
              <a:rPr lang="en-US"/>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4EB90BD-B6CE-46B7-997F-7313B992CCDC}" type="datetimeFigureOut">
              <a:rPr lang="en-US"/>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DB9D11F-B188-461D-B23F-39381795C052}" type="datetimeFigureOut">
              <a:rPr lang="en-US"/>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a:t>‹N°›</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2E6D8D9-55A2-4063-B0F3-121F44549695}" type="datetimeFigureOut">
              <a:rPr lang="en-US"/>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a:t>‹N°›</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D4B24536-994D-4021-A283-9F449C0DB509}" type="datetimeFigureOut">
              <a:rPr lang="en-US"/>
              <a:t>6/15/20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3CBBBB78-C96F-47B7-AB17-D852CA960AC9}" type="datetimeFigureOut">
              <a:rPr lang="en-US"/>
              <a:t>6/15/20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a:t>6/15/20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0578ACC-22D6-47C1-A373-4FD133E34F3C}" type="datetimeFigureOut">
              <a:rPr lang="en-US"/>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a:t>6/15/20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a:t>6/15/20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a:t>6/15/20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331444B-B92B-4E27-8C94-BB93EAF5CB18}" type="datetimeFigureOut">
              <a:rPr lang="en-US"/>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63EFA5E-FA76-400D-B3DC-F0BA90E6D107}" type="datetimeFigureOut">
              <a:rPr lang="en-US"/>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a:t>6/15/20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a:pPr/>
              <a:t>‹N°›</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315FFA-05A0-5A4A-800E-1769CE57F76B}"/>
              </a:ext>
            </a:extLst>
          </p:cNvPr>
          <p:cNvSpPr>
            <a:spLocks noGrp="1"/>
          </p:cNvSpPr>
          <p:nvPr>
            <p:ph type="ctrTitle"/>
          </p:nvPr>
        </p:nvSpPr>
        <p:spPr/>
        <p:txBody>
          <a:bodyPr/>
          <a:lstStyle/>
          <a:p>
            <a:r>
              <a:rPr lang="fr-FR" dirty="0"/>
              <a:t>JQUERY</a:t>
            </a:r>
          </a:p>
        </p:txBody>
      </p:sp>
    </p:spTree>
    <p:extLst>
      <p:ext uri="{BB962C8B-B14F-4D97-AF65-F5344CB8AC3E}">
        <p14:creationId xmlns:p14="http://schemas.microsoft.com/office/powerpoint/2010/main" val="1534413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3B0BC2-5FC4-464F-9ACE-B368CCA42070}"/>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7B095811-D684-AE47-A2B6-3E79E71446D4}"/>
              </a:ext>
            </a:extLst>
          </p:cNvPr>
          <p:cNvSpPr>
            <a:spLocks noGrp="1"/>
          </p:cNvSpPr>
          <p:nvPr>
            <p:ph idx="1"/>
          </p:nvPr>
        </p:nvSpPr>
        <p:spPr>
          <a:xfrm>
            <a:off x="231493" y="2313723"/>
            <a:ext cx="12651129" cy="4006054"/>
          </a:xfrm>
        </p:spPr>
        <p:txBody>
          <a:bodyPr>
            <a:normAutofit fontScale="85000" lnSpcReduction="20000"/>
          </a:bodyPr>
          <a:lstStyle/>
          <a:p>
            <a:pPr marL="0" indent="0">
              <a:buNone/>
            </a:pPr>
            <a:r>
              <a:rPr lang="fr-FR" dirty="0"/>
              <a:t>Créer une page HTML avec le code suivant :</a:t>
            </a:r>
          </a:p>
          <a:p>
            <a:pPr marL="0" indent="0">
              <a:buNone/>
            </a:pPr>
            <a:r>
              <a:rPr lang="fr-FR" dirty="0"/>
              <a:t>&lt;a </a:t>
            </a:r>
            <a:r>
              <a:rPr lang="fr-FR" dirty="0" err="1"/>
              <a:t>href</a:t>
            </a:r>
            <a:r>
              <a:rPr lang="fr-FR" dirty="0"/>
              <a:t>=‘’&gt;Lien1&lt;/a&gt;</a:t>
            </a:r>
          </a:p>
          <a:p>
            <a:pPr marL="0" indent="0">
              <a:buNone/>
            </a:pPr>
            <a:r>
              <a:rPr lang="fr-FR" dirty="0"/>
              <a:t>&lt;a </a:t>
            </a:r>
            <a:r>
              <a:rPr lang="fr-FR" dirty="0" err="1"/>
              <a:t>href</a:t>
            </a:r>
            <a:r>
              <a:rPr lang="fr-FR" dirty="0"/>
              <a:t>=‘’&gt;Lien2&lt;/a&gt;</a:t>
            </a:r>
          </a:p>
          <a:p>
            <a:pPr marL="0" indent="0">
              <a:buNone/>
            </a:pPr>
            <a:r>
              <a:rPr lang="fr-FR" dirty="0"/>
              <a:t>&lt;a </a:t>
            </a:r>
            <a:r>
              <a:rPr lang="fr-FR" dirty="0" err="1"/>
              <a:t>href</a:t>
            </a:r>
            <a:r>
              <a:rPr lang="fr-FR" dirty="0"/>
              <a:t>=‘’&gt;Lien3&lt;/a&gt;</a:t>
            </a:r>
          </a:p>
          <a:p>
            <a:pPr marL="0" indent="0">
              <a:buNone/>
            </a:pPr>
            <a:r>
              <a:rPr lang="fr-FR" dirty="0"/>
              <a:t>&lt;a </a:t>
            </a:r>
            <a:r>
              <a:rPr lang="fr-FR" dirty="0" err="1"/>
              <a:t>href</a:t>
            </a:r>
            <a:r>
              <a:rPr lang="fr-FR" dirty="0"/>
              <a:t>=‘’&gt;Lien4&lt;/a&gt;</a:t>
            </a:r>
          </a:p>
          <a:p>
            <a:pPr marL="0" indent="0">
              <a:buNone/>
            </a:pPr>
            <a:r>
              <a:rPr lang="fr-FR" dirty="0"/>
              <a:t>&lt;a </a:t>
            </a:r>
            <a:r>
              <a:rPr lang="fr-FR" dirty="0" err="1"/>
              <a:t>href</a:t>
            </a:r>
            <a:r>
              <a:rPr lang="fr-FR" dirty="0"/>
              <a:t>=‘’&gt;Lien5&lt;/a&gt;</a:t>
            </a:r>
          </a:p>
          <a:p>
            <a:pPr marL="0" indent="0">
              <a:buNone/>
            </a:pPr>
            <a:endParaRPr lang="fr-FR" dirty="0"/>
          </a:p>
          <a:p>
            <a:pPr marL="0" indent="0">
              <a:buNone/>
            </a:pPr>
            <a:r>
              <a:rPr lang="fr-FR" dirty="0"/>
              <a:t>&lt;</a:t>
            </a:r>
            <a:r>
              <a:rPr lang="fr-FR" dirty="0" err="1"/>
              <a:t>span</a:t>
            </a:r>
            <a:r>
              <a:rPr lang="fr-FR" dirty="0"/>
              <a:t> id=‘</a:t>
            </a:r>
            <a:r>
              <a:rPr lang="fr-FR" dirty="0" err="1"/>
              <a:t>resultat</a:t>
            </a:r>
            <a:r>
              <a:rPr lang="fr-FR" dirty="0"/>
              <a:t>’&gt;&lt;/</a:t>
            </a:r>
            <a:r>
              <a:rPr lang="fr-FR" dirty="0" err="1"/>
              <a:t>span</a:t>
            </a:r>
            <a:r>
              <a:rPr lang="fr-FR" dirty="0"/>
              <a:t>&gt;</a:t>
            </a:r>
          </a:p>
          <a:p>
            <a:pPr marL="0" indent="0">
              <a:buNone/>
            </a:pPr>
            <a:endParaRPr lang="fr-FR" dirty="0"/>
          </a:p>
          <a:p>
            <a:pPr marL="0" indent="0">
              <a:buNone/>
            </a:pPr>
            <a:r>
              <a:rPr lang="fr-FR" dirty="0"/>
              <a:t>A l’aide d’une fonction JQUERY, afficher dans la balise résultat le nombre de lien </a:t>
            </a:r>
          </a:p>
          <a:p>
            <a:pPr marL="0" indent="0">
              <a:buNone/>
            </a:pPr>
            <a:r>
              <a:rPr lang="fr-FR" dirty="0"/>
              <a:t>dans la page</a:t>
            </a:r>
          </a:p>
        </p:txBody>
      </p:sp>
    </p:spTree>
    <p:extLst>
      <p:ext uri="{BB962C8B-B14F-4D97-AF65-F5344CB8AC3E}">
        <p14:creationId xmlns:p14="http://schemas.microsoft.com/office/powerpoint/2010/main" val="297744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9B2C2B-C0CF-8249-A971-82A2FE61ADC3}"/>
              </a:ext>
            </a:extLst>
          </p:cNvPr>
          <p:cNvSpPr>
            <a:spLocks noGrp="1"/>
          </p:cNvSpPr>
          <p:nvPr>
            <p:ph type="title"/>
          </p:nvPr>
        </p:nvSpPr>
        <p:spPr/>
        <p:txBody>
          <a:bodyPr/>
          <a:lstStyle/>
          <a:p>
            <a:r>
              <a:rPr lang="fr-FR" dirty="0"/>
              <a:t>Style CSS en JQUERY</a:t>
            </a:r>
          </a:p>
        </p:txBody>
      </p:sp>
      <p:sp>
        <p:nvSpPr>
          <p:cNvPr id="3" name="Espace réservé du contenu 2">
            <a:extLst>
              <a:ext uri="{FF2B5EF4-FFF2-40B4-BE49-F238E27FC236}">
                <a16:creationId xmlns:a16="http://schemas.microsoft.com/office/drawing/2014/main" id="{A81A42CD-9E5E-4B47-BC36-487FBDDBFA24}"/>
              </a:ext>
            </a:extLst>
          </p:cNvPr>
          <p:cNvSpPr>
            <a:spLocks noGrp="1"/>
          </p:cNvSpPr>
          <p:nvPr>
            <p:ph idx="1"/>
          </p:nvPr>
        </p:nvSpPr>
        <p:spPr>
          <a:xfrm>
            <a:off x="680321" y="2336873"/>
            <a:ext cx="11774038" cy="3599316"/>
          </a:xfrm>
        </p:spPr>
        <p:txBody>
          <a:bodyPr>
            <a:normAutofit/>
          </a:bodyPr>
          <a:lstStyle/>
          <a:p>
            <a:pPr marL="0" indent="0">
              <a:buNone/>
            </a:pPr>
            <a:r>
              <a:rPr lang="fr-FR" dirty="0"/>
              <a:t>Pour faire du CSS en </a:t>
            </a:r>
            <a:r>
              <a:rPr lang="fr-FR" dirty="0" err="1"/>
              <a:t>jquery</a:t>
            </a:r>
            <a:r>
              <a:rPr lang="fr-FR" dirty="0"/>
              <a:t>, on utilise la fonction </a:t>
            </a:r>
            <a:r>
              <a:rPr lang="fr-FR" dirty="0" err="1"/>
              <a:t>css</a:t>
            </a:r>
            <a:r>
              <a:rPr lang="fr-FR" dirty="0"/>
              <a:t> avec les propriétés </a:t>
            </a:r>
            <a:r>
              <a:rPr lang="fr-FR" dirty="0" err="1"/>
              <a:t>css</a:t>
            </a:r>
            <a:r>
              <a:rPr lang="fr-FR" dirty="0"/>
              <a:t> :</a:t>
            </a:r>
          </a:p>
          <a:p>
            <a:pPr marL="0" indent="0">
              <a:buNone/>
            </a:pPr>
            <a:endParaRPr lang="fr-FR" dirty="0"/>
          </a:p>
          <a:p>
            <a:pPr marL="0" indent="0">
              <a:buNone/>
            </a:pPr>
            <a:r>
              <a:rPr lang="fr-FR" dirty="0"/>
              <a:t>$(sélecteur).</a:t>
            </a:r>
            <a:r>
              <a:rPr lang="fr-FR" dirty="0" err="1"/>
              <a:t>css</a:t>
            </a:r>
            <a:r>
              <a:rPr lang="fr-FR" dirty="0"/>
              <a:t>(‘</a:t>
            </a:r>
            <a:r>
              <a:rPr lang="fr-FR" dirty="0" err="1"/>
              <a:t>color</a:t>
            </a:r>
            <a:r>
              <a:rPr lang="fr-FR" dirty="0"/>
              <a:t>’,’</a:t>
            </a:r>
            <a:r>
              <a:rPr lang="fr-FR" dirty="0" err="1"/>
              <a:t>red</a:t>
            </a:r>
            <a:r>
              <a:rPr lang="fr-FR" dirty="0"/>
              <a:t>’);</a:t>
            </a:r>
          </a:p>
        </p:txBody>
      </p:sp>
    </p:spTree>
    <p:extLst>
      <p:ext uri="{BB962C8B-B14F-4D97-AF65-F5344CB8AC3E}">
        <p14:creationId xmlns:p14="http://schemas.microsoft.com/office/powerpoint/2010/main" val="278750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C18D93-BE60-DD4D-99B5-A95E783E13F4}"/>
              </a:ext>
            </a:extLst>
          </p:cNvPr>
          <p:cNvSpPr>
            <a:spLocks noGrp="1"/>
          </p:cNvSpPr>
          <p:nvPr>
            <p:ph type="title"/>
          </p:nvPr>
        </p:nvSpPr>
        <p:spPr/>
        <p:txBody>
          <a:bodyPr/>
          <a:lstStyle/>
          <a:p>
            <a:r>
              <a:rPr lang="fr-FR" dirty="0"/>
              <a:t>Exercice</a:t>
            </a:r>
          </a:p>
        </p:txBody>
      </p:sp>
      <p:sp>
        <p:nvSpPr>
          <p:cNvPr id="6" name="Espace réservé du contenu 5">
            <a:extLst>
              <a:ext uri="{FF2B5EF4-FFF2-40B4-BE49-F238E27FC236}">
                <a16:creationId xmlns:a16="http://schemas.microsoft.com/office/drawing/2014/main" id="{EF8901C3-FE73-9F44-B2B0-8FAFB8AA823D}"/>
              </a:ext>
            </a:extLst>
          </p:cNvPr>
          <p:cNvSpPr>
            <a:spLocks noGrp="1"/>
          </p:cNvSpPr>
          <p:nvPr>
            <p:ph idx="1"/>
          </p:nvPr>
        </p:nvSpPr>
        <p:spPr>
          <a:xfrm>
            <a:off x="680322" y="2336872"/>
            <a:ext cx="7016844" cy="4399593"/>
          </a:xfrm>
        </p:spPr>
        <p:txBody>
          <a:bodyPr>
            <a:normAutofit/>
          </a:bodyPr>
          <a:lstStyle/>
          <a:p>
            <a:r>
              <a:rPr lang="fr-FR" dirty="0"/>
              <a:t>Utiliser l’exercice précédent et mettez le résultat en gras et en rouge à l’aide d’une fonction </a:t>
            </a:r>
            <a:r>
              <a:rPr lang="fr-FR" dirty="0" err="1"/>
              <a:t>jquery</a:t>
            </a:r>
            <a:endParaRPr lang="fr-FR" dirty="0"/>
          </a:p>
        </p:txBody>
      </p:sp>
    </p:spTree>
    <p:extLst>
      <p:ext uri="{BB962C8B-B14F-4D97-AF65-F5344CB8AC3E}">
        <p14:creationId xmlns:p14="http://schemas.microsoft.com/office/powerpoint/2010/main" val="169973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1BCA66-8C62-FF46-AA7A-2F568DBB903B}"/>
              </a:ext>
            </a:extLst>
          </p:cNvPr>
          <p:cNvSpPr>
            <a:spLocks noGrp="1"/>
          </p:cNvSpPr>
          <p:nvPr>
            <p:ph type="title"/>
          </p:nvPr>
        </p:nvSpPr>
        <p:spPr/>
        <p:txBody>
          <a:bodyPr/>
          <a:lstStyle/>
          <a:p>
            <a:r>
              <a:rPr lang="fr-FR" dirty="0"/>
              <a:t>Récupération d’une valeur </a:t>
            </a:r>
          </a:p>
        </p:txBody>
      </p:sp>
      <p:sp>
        <p:nvSpPr>
          <p:cNvPr id="3" name="Espace réservé du contenu 2">
            <a:extLst>
              <a:ext uri="{FF2B5EF4-FFF2-40B4-BE49-F238E27FC236}">
                <a16:creationId xmlns:a16="http://schemas.microsoft.com/office/drawing/2014/main" id="{8163125B-2D4E-694C-BB6E-894639E63226}"/>
              </a:ext>
            </a:extLst>
          </p:cNvPr>
          <p:cNvSpPr>
            <a:spLocks noGrp="1"/>
          </p:cNvSpPr>
          <p:nvPr>
            <p:ph idx="1"/>
          </p:nvPr>
        </p:nvSpPr>
        <p:spPr/>
        <p:txBody>
          <a:bodyPr/>
          <a:lstStyle/>
          <a:p>
            <a:r>
              <a:rPr lang="fr-FR" dirty="0"/>
              <a:t>Par exemple si vous souhaitez récupérer la valeur d’une balise html, il vous suffit de faire</a:t>
            </a:r>
          </a:p>
          <a:p>
            <a:endParaRPr lang="fr-FR" dirty="0"/>
          </a:p>
          <a:p>
            <a:pPr marL="0" indent="0">
              <a:buNone/>
            </a:pPr>
            <a:r>
              <a:rPr lang="fr-FR" dirty="0"/>
              <a:t>$(sélecteur).html();</a:t>
            </a:r>
          </a:p>
          <a:p>
            <a:pPr marL="0" indent="0">
              <a:buNone/>
            </a:pPr>
            <a:endParaRPr lang="fr-FR" dirty="0"/>
          </a:p>
          <a:p>
            <a:r>
              <a:rPr lang="fr-FR" dirty="0"/>
              <a:t>Si vous souhaitez récupérer la valeur d’un champ d’un formulaire</a:t>
            </a:r>
          </a:p>
          <a:p>
            <a:pPr marL="0" indent="0">
              <a:buNone/>
            </a:pPr>
            <a:endParaRPr lang="fr-FR" dirty="0"/>
          </a:p>
          <a:p>
            <a:pPr marL="0" indent="0">
              <a:buNone/>
            </a:pPr>
            <a:r>
              <a:rPr lang="fr-FR" dirty="0"/>
              <a:t>$(sélecteur).val(); </a:t>
            </a:r>
          </a:p>
        </p:txBody>
      </p:sp>
    </p:spTree>
    <p:extLst>
      <p:ext uri="{BB962C8B-B14F-4D97-AF65-F5344CB8AC3E}">
        <p14:creationId xmlns:p14="http://schemas.microsoft.com/office/powerpoint/2010/main" val="413324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7C677-BF23-1F4D-9249-8FD45691C5D6}"/>
              </a:ext>
            </a:extLst>
          </p:cNvPr>
          <p:cNvSpPr>
            <a:spLocks noGrp="1"/>
          </p:cNvSpPr>
          <p:nvPr>
            <p:ph type="title"/>
          </p:nvPr>
        </p:nvSpPr>
        <p:spPr/>
        <p:txBody>
          <a:bodyPr/>
          <a:lstStyle/>
          <a:p>
            <a:r>
              <a:rPr lang="fr-FR" dirty="0"/>
              <a:t>Ecrire une valeur dans un formulaire</a:t>
            </a:r>
          </a:p>
        </p:txBody>
      </p:sp>
      <p:sp>
        <p:nvSpPr>
          <p:cNvPr id="3" name="Espace réservé du contenu 2">
            <a:extLst>
              <a:ext uri="{FF2B5EF4-FFF2-40B4-BE49-F238E27FC236}">
                <a16:creationId xmlns:a16="http://schemas.microsoft.com/office/drawing/2014/main" id="{3E7FE1DF-4F7C-254C-87A6-419C19C2D903}"/>
              </a:ext>
            </a:extLst>
          </p:cNvPr>
          <p:cNvSpPr>
            <a:spLocks noGrp="1"/>
          </p:cNvSpPr>
          <p:nvPr>
            <p:ph idx="1"/>
          </p:nvPr>
        </p:nvSpPr>
        <p:spPr/>
        <p:txBody>
          <a:bodyPr/>
          <a:lstStyle/>
          <a:p>
            <a:r>
              <a:rPr lang="fr-FR" dirty="0"/>
              <a:t>Pour écrire une valeur dans un champ de formulaire</a:t>
            </a:r>
          </a:p>
          <a:p>
            <a:pPr marL="0" indent="0">
              <a:buNone/>
            </a:pPr>
            <a:endParaRPr lang="fr-FR" dirty="0"/>
          </a:p>
          <a:p>
            <a:pPr marL="0" indent="0">
              <a:buNone/>
            </a:pPr>
            <a:r>
              <a:rPr lang="fr-FR" dirty="0"/>
              <a:t>$(sélecteur).val(‘ma valeur’); </a:t>
            </a:r>
          </a:p>
        </p:txBody>
      </p:sp>
    </p:spTree>
    <p:extLst>
      <p:ext uri="{BB962C8B-B14F-4D97-AF65-F5344CB8AC3E}">
        <p14:creationId xmlns:p14="http://schemas.microsoft.com/office/powerpoint/2010/main" val="429116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2B866-85D3-AD4F-A12B-E05C28081D1C}"/>
              </a:ext>
            </a:extLst>
          </p:cNvPr>
          <p:cNvSpPr>
            <a:spLocks noGrp="1"/>
          </p:cNvSpPr>
          <p:nvPr>
            <p:ph type="title"/>
          </p:nvPr>
        </p:nvSpPr>
        <p:spPr/>
        <p:txBody>
          <a:bodyPr/>
          <a:lstStyle/>
          <a:p>
            <a:r>
              <a:rPr lang="fr-FR" b="1" dirty="0"/>
              <a:t>Pseudo-sélecteurs d'éléments sélectionnés</a:t>
            </a:r>
            <a:endParaRPr lang="fr-FR" dirty="0"/>
          </a:p>
        </p:txBody>
      </p:sp>
      <p:sp>
        <p:nvSpPr>
          <p:cNvPr id="3" name="Espace réservé du contenu 2">
            <a:extLst>
              <a:ext uri="{FF2B5EF4-FFF2-40B4-BE49-F238E27FC236}">
                <a16:creationId xmlns:a16="http://schemas.microsoft.com/office/drawing/2014/main" id="{5B1D6A6E-DD01-5E43-863B-DF7F8505B510}"/>
              </a:ext>
            </a:extLst>
          </p:cNvPr>
          <p:cNvSpPr>
            <a:spLocks noGrp="1"/>
          </p:cNvSpPr>
          <p:nvPr>
            <p:ph idx="1"/>
          </p:nvPr>
        </p:nvSpPr>
        <p:spPr>
          <a:xfrm>
            <a:off x="680321" y="2336873"/>
            <a:ext cx="9613861" cy="4422742"/>
          </a:xfrm>
        </p:spPr>
        <p:txBody>
          <a:bodyPr>
            <a:normAutofit lnSpcReduction="10000"/>
          </a:bodyPr>
          <a:lstStyle/>
          <a:p>
            <a:r>
              <a:rPr lang="fr-FR" dirty="0"/>
              <a:t>Lorsque vous utilisez un sélecteur CSS, un ou plusieurs éléments sont sélectionnés dans le DOM. En ajoutant un pseudo-sélecteur au sélecteur, vous allez pouvoir filtrer la sélection en ne conservant que les éléments pairs, impairs, ayant un certain index, etc. Regardez le tableau suivant :</a:t>
            </a:r>
          </a:p>
          <a:p>
            <a:pPr marL="0" indent="0">
              <a:buNone/>
            </a:pPr>
            <a:endParaRPr lang="fr-FR" dirty="0"/>
          </a:p>
          <a:p>
            <a:pPr marL="0" indent="0">
              <a:buNone/>
            </a:pPr>
            <a:r>
              <a:rPr lang="fr-FR" dirty="0"/>
              <a:t>:</a:t>
            </a:r>
            <a:r>
              <a:rPr lang="fr-FR" dirty="0" err="1"/>
              <a:t>even</a:t>
            </a:r>
            <a:r>
              <a:rPr lang="fr-FR" dirty="0"/>
              <a:t> = Éléments pairs</a:t>
            </a:r>
          </a:p>
          <a:p>
            <a:pPr marL="0" indent="0">
              <a:buNone/>
            </a:pPr>
            <a:r>
              <a:rPr lang="fr-FR" dirty="0"/>
              <a:t>:</a:t>
            </a:r>
            <a:r>
              <a:rPr lang="fr-FR" dirty="0" err="1"/>
              <a:t>odd</a:t>
            </a:r>
            <a:r>
              <a:rPr lang="fr-FR" dirty="0"/>
              <a:t> = Éléments impairs</a:t>
            </a:r>
          </a:p>
          <a:p>
            <a:pPr marL="0" indent="0">
              <a:buNone/>
            </a:pPr>
            <a:endParaRPr lang="fr-FR" dirty="0"/>
          </a:p>
          <a:p>
            <a:pPr marL="0" indent="0">
              <a:buNone/>
            </a:pPr>
            <a:r>
              <a:rPr lang="fr-FR" dirty="0"/>
              <a:t>Exemple pour mettre en rouge tous les liens pairs (1,3,5, …..)</a:t>
            </a:r>
          </a:p>
          <a:p>
            <a:pPr marL="0" indent="0">
              <a:buNone/>
            </a:pPr>
            <a:r>
              <a:rPr lang="fr-FR" dirty="0"/>
              <a:t>$('</a:t>
            </a:r>
            <a:r>
              <a:rPr lang="fr-FR" dirty="0" err="1"/>
              <a:t>a:even</a:t>
            </a:r>
            <a:r>
              <a:rPr lang="fr-FR" dirty="0"/>
              <a:t>').</a:t>
            </a:r>
            <a:r>
              <a:rPr lang="fr-FR" dirty="0" err="1"/>
              <a:t>css</a:t>
            </a:r>
            <a:r>
              <a:rPr lang="fr-FR" dirty="0"/>
              <a:t>('</a:t>
            </a:r>
            <a:r>
              <a:rPr lang="fr-FR" dirty="0" err="1"/>
              <a:t>color</a:t>
            </a:r>
            <a:r>
              <a:rPr lang="fr-FR" dirty="0"/>
              <a:t>','</a:t>
            </a:r>
            <a:r>
              <a:rPr lang="fr-FR" dirty="0" err="1"/>
              <a:t>red</a:t>
            </a:r>
            <a:r>
              <a:rPr lang="fr-FR" dirty="0"/>
              <a:t>')</a:t>
            </a:r>
          </a:p>
          <a:p>
            <a:pPr marL="0" indent="0">
              <a:buNone/>
            </a:pPr>
            <a:endParaRPr lang="fr-FR" dirty="0"/>
          </a:p>
        </p:txBody>
      </p:sp>
    </p:spTree>
    <p:extLst>
      <p:ext uri="{BB962C8B-B14F-4D97-AF65-F5344CB8AC3E}">
        <p14:creationId xmlns:p14="http://schemas.microsoft.com/office/powerpoint/2010/main" val="1434308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FDA9A-B138-D84F-83C7-F4C6C3238BF4}"/>
              </a:ext>
            </a:extLst>
          </p:cNvPr>
          <p:cNvSpPr>
            <a:spLocks noGrp="1"/>
          </p:cNvSpPr>
          <p:nvPr>
            <p:ph type="title"/>
          </p:nvPr>
        </p:nvSpPr>
        <p:spPr/>
        <p:txBody>
          <a:bodyPr/>
          <a:lstStyle/>
          <a:p>
            <a:r>
              <a:rPr lang="fr-FR" b="1" dirty="0"/>
              <a:t>Pseudo-sélecteurs d'éléments sélectionnés</a:t>
            </a:r>
            <a:endParaRPr lang="fr-FR" dirty="0"/>
          </a:p>
        </p:txBody>
      </p:sp>
      <p:graphicFrame>
        <p:nvGraphicFramePr>
          <p:cNvPr id="4" name="Espace réservé du contenu 3">
            <a:extLst>
              <a:ext uri="{FF2B5EF4-FFF2-40B4-BE49-F238E27FC236}">
                <a16:creationId xmlns:a16="http://schemas.microsoft.com/office/drawing/2014/main" id="{C715B495-6F2D-6240-B2CC-DC3DDE61E5E2}"/>
              </a:ext>
            </a:extLst>
          </p:cNvPr>
          <p:cNvGraphicFramePr>
            <a:graphicFrameLocks noGrp="1"/>
          </p:cNvGraphicFramePr>
          <p:nvPr>
            <p:ph idx="1"/>
            <p:extLst>
              <p:ext uri="{D42A27DB-BD31-4B8C-83A1-F6EECF244321}">
                <p14:modId xmlns:p14="http://schemas.microsoft.com/office/powerpoint/2010/main" val="4091679984"/>
              </p:ext>
            </p:extLst>
          </p:nvPr>
        </p:nvGraphicFramePr>
        <p:xfrm>
          <a:off x="1805097" y="2312495"/>
          <a:ext cx="8246016" cy="4238776"/>
        </p:xfrm>
        <a:graphic>
          <a:graphicData uri="http://schemas.openxmlformats.org/drawingml/2006/table">
            <a:tbl>
              <a:tblPr/>
              <a:tblGrid>
                <a:gridCol w="4123008">
                  <a:extLst>
                    <a:ext uri="{9D8B030D-6E8A-4147-A177-3AD203B41FA5}">
                      <a16:colId xmlns:a16="http://schemas.microsoft.com/office/drawing/2014/main" val="1566625363"/>
                    </a:ext>
                  </a:extLst>
                </a:gridCol>
                <a:gridCol w="4123008">
                  <a:extLst>
                    <a:ext uri="{9D8B030D-6E8A-4147-A177-3AD203B41FA5}">
                      <a16:colId xmlns:a16="http://schemas.microsoft.com/office/drawing/2014/main" val="3537659108"/>
                    </a:ext>
                  </a:extLst>
                </a:gridCol>
              </a:tblGrid>
              <a:tr h="539944">
                <a:tc>
                  <a:txBody>
                    <a:bodyPr/>
                    <a:lstStyle/>
                    <a:p>
                      <a:r>
                        <a:rPr lang="fr-FR" sz="1300"/>
                        <a:t>:input</a:t>
                      </a:r>
                    </a:p>
                  </a:txBody>
                  <a:tcPr marL="65434" marR="65434" marT="32717" marB="32717" anchor="ctr">
                    <a:lnL>
                      <a:noFill/>
                    </a:lnL>
                    <a:lnR>
                      <a:noFill/>
                    </a:lnR>
                    <a:lnT>
                      <a:noFill/>
                    </a:lnT>
                    <a:lnB>
                      <a:noFill/>
                    </a:lnB>
                  </a:tcPr>
                </a:tc>
                <a:tc>
                  <a:txBody>
                    <a:bodyPr/>
                    <a:lstStyle/>
                    <a:p>
                      <a:r>
                        <a:rPr lang="fr-FR" sz="1300"/>
                        <a:t>Tous les éléments de typeinput,textarea,selectetbutton</a:t>
                      </a:r>
                    </a:p>
                  </a:txBody>
                  <a:tcPr marL="65434" marR="65434" marT="32717" marB="32717" anchor="ctr">
                    <a:lnL>
                      <a:noFill/>
                    </a:lnL>
                    <a:lnR>
                      <a:noFill/>
                    </a:lnR>
                    <a:lnT>
                      <a:noFill/>
                    </a:lnT>
                    <a:lnB>
                      <a:noFill/>
                    </a:lnB>
                  </a:tcPr>
                </a:tc>
                <a:extLst>
                  <a:ext uri="{0D108BD9-81ED-4DB2-BD59-A6C34878D82A}">
                    <a16:rowId xmlns:a16="http://schemas.microsoft.com/office/drawing/2014/main" val="1835745018"/>
                  </a:ext>
                </a:extLst>
              </a:tr>
              <a:tr h="308236">
                <a:tc>
                  <a:txBody>
                    <a:bodyPr/>
                    <a:lstStyle/>
                    <a:p>
                      <a:r>
                        <a:rPr lang="fr-FR" sz="1300"/>
                        <a:t>:button</a:t>
                      </a:r>
                    </a:p>
                  </a:txBody>
                  <a:tcPr marL="65434" marR="65434" marT="32717" marB="32717" anchor="ctr">
                    <a:lnL>
                      <a:noFill/>
                    </a:lnL>
                    <a:lnR>
                      <a:noFill/>
                    </a:lnR>
                    <a:lnT>
                      <a:noFill/>
                    </a:lnT>
                    <a:lnB>
                      <a:noFill/>
                    </a:lnB>
                  </a:tcPr>
                </a:tc>
                <a:tc>
                  <a:txBody>
                    <a:bodyPr/>
                    <a:lstStyle/>
                    <a:p>
                      <a:r>
                        <a:rPr lang="fr-FR" sz="1300"/>
                        <a:t>Éléments de typebutton</a:t>
                      </a:r>
                    </a:p>
                  </a:txBody>
                  <a:tcPr marL="65434" marR="65434" marT="32717" marB="32717" anchor="ctr">
                    <a:lnL>
                      <a:noFill/>
                    </a:lnL>
                    <a:lnR>
                      <a:noFill/>
                    </a:lnR>
                    <a:lnT>
                      <a:noFill/>
                    </a:lnT>
                    <a:lnB>
                      <a:noFill/>
                    </a:lnB>
                  </a:tcPr>
                </a:tc>
                <a:extLst>
                  <a:ext uri="{0D108BD9-81ED-4DB2-BD59-A6C34878D82A}">
                    <a16:rowId xmlns:a16="http://schemas.microsoft.com/office/drawing/2014/main" val="3743990036"/>
                  </a:ext>
                </a:extLst>
              </a:tr>
              <a:tr h="308236">
                <a:tc>
                  <a:txBody>
                    <a:bodyPr/>
                    <a:lstStyle/>
                    <a:p>
                      <a:r>
                        <a:rPr lang="fr-FR" sz="1300"/>
                        <a:t>:checkbox</a:t>
                      </a:r>
                    </a:p>
                  </a:txBody>
                  <a:tcPr marL="65434" marR="65434" marT="32717" marB="32717" anchor="ctr">
                    <a:lnL>
                      <a:noFill/>
                    </a:lnL>
                    <a:lnR>
                      <a:noFill/>
                    </a:lnR>
                    <a:lnT>
                      <a:noFill/>
                    </a:lnT>
                    <a:lnB>
                      <a:noFill/>
                    </a:lnB>
                  </a:tcPr>
                </a:tc>
                <a:tc>
                  <a:txBody>
                    <a:bodyPr/>
                    <a:lstStyle/>
                    <a:p>
                      <a:r>
                        <a:rPr lang="fr-FR" sz="1300"/>
                        <a:t>Éléments de typecheckbox</a:t>
                      </a:r>
                    </a:p>
                  </a:txBody>
                  <a:tcPr marL="65434" marR="65434" marT="32717" marB="32717" anchor="ctr">
                    <a:lnL>
                      <a:noFill/>
                    </a:lnL>
                    <a:lnR>
                      <a:noFill/>
                    </a:lnR>
                    <a:lnT>
                      <a:noFill/>
                    </a:lnT>
                    <a:lnB>
                      <a:noFill/>
                    </a:lnB>
                  </a:tcPr>
                </a:tc>
                <a:extLst>
                  <a:ext uri="{0D108BD9-81ED-4DB2-BD59-A6C34878D82A}">
                    <a16:rowId xmlns:a16="http://schemas.microsoft.com/office/drawing/2014/main" val="1131447711"/>
                  </a:ext>
                </a:extLst>
              </a:tr>
              <a:tr h="308236">
                <a:tc>
                  <a:txBody>
                    <a:bodyPr/>
                    <a:lstStyle/>
                    <a:p>
                      <a:r>
                        <a:rPr lang="fr-FR" sz="1300"/>
                        <a:t>:checked</a:t>
                      </a:r>
                    </a:p>
                  </a:txBody>
                  <a:tcPr marL="65434" marR="65434" marT="32717" marB="32717" anchor="ctr">
                    <a:lnL>
                      <a:noFill/>
                    </a:lnL>
                    <a:lnR>
                      <a:noFill/>
                    </a:lnR>
                    <a:lnT>
                      <a:noFill/>
                    </a:lnT>
                    <a:lnB>
                      <a:noFill/>
                    </a:lnB>
                  </a:tcPr>
                </a:tc>
                <a:tc>
                  <a:txBody>
                    <a:bodyPr/>
                    <a:lstStyle/>
                    <a:p>
                      <a:r>
                        <a:rPr lang="fr-FR" sz="1300"/>
                        <a:t>Éléments qui sont cochés</a:t>
                      </a:r>
                    </a:p>
                  </a:txBody>
                  <a:tcPr marL="65434" marR="65434" marT="32717" marB="32717" anchor="ctr">
                    <a:lnL>
                      <a:noFill/>
                    </a:lnL>
                    <a:lnR>
                      <a:noFill/>
                    </a:lnR>
                    <a:lnT>
                      <a:noFill/>
                    </a:lnT>
                    <a:lnB>
                      <a:noFill/>
                    </a:lnB>
                  </a:tcPr>
                </a:tc>
                <a:extLst>
                  <a:ext uri="{0D108BD9-81ED-4DB2-BD59-A6C34878D82A}">
                    <a16:rowId xmlns:a16="http://schemas.microsoft.com/office/drawing/2014/main" val="3246395186"/>
                  </a:ext>
                </a:extLst>
              </a:tr>
              <a:tr h="308236">
                <a:tc>
                  <a:txBody>
                    <a:bodyPr/>
                    <a:lstStyle/>
                    <a:p>
                      <a:r>
                        <a:rPr lang="fr-FR" sz="1300"/>
                        <a:t>:radio</a:t>
                      </a:r>
                    </a:p>
                  </a:txBody>
                  <a:tcPr marL="65434" marR="65434" marT="32717" marB="32717" anchor="ctr">
                    <a:lnL>
                      <a:noFill/>
                    </a:lnL>
                    <a:lnR>
                      <a:noFill/>
                    </a:lnR>
                    <a:lnT>
                      <a:noFill/>
                    </a:lnT>
                    <a:lnB>
                      <a:noFill/>
                    </a:lnB>
                  </a:tcPr>
                </a:tc>
                <a:tc>
                  <a:txBody>
                    <a:bodyPr/>
                    <a:lstStyle/>
                    <a:p>
                      <a:r>
                        <a:rPr lang="fr-FR" sz="1300"/>
                        <a:t>Éléments de typeradio</a:t>
                      </a:r>
                    </a:p>
                  </a:txBody>
                  <a:tcPr marL="65434" marR="65434" marT="32717" marB="32717" anchor="ctr">
                    <a:lnL>
                      <a:noFill/>
                    </a:lnL>
                    <a:lnR>
                      <a:noFill/>
                    </a:lnR>
                    <a:lnT>
                      <a:noFill/>
                    </a:lnT>
                    <a:lnB>
                      <a:noFill/>
                    </a:lnB>
                  </a:tcPr>
                </a:tc>
                <a:extLst>
                  <a:ext uri="{0D108BD9-81ED-4DB2-BD59-A6C34878D82A}">
                    <a16:rowId xmlns:a16="http://schemas.microsoft.com/office/drawing/2014/main" val="2420699194"/>
                  </a:ext>
                </a:extLst>
              </a:tr>
              <a:tr h="308236">
                <a:tc>
                  <a:txBody>
                    <a:bodyPr/>
                    <a:lstStyle/>
                    <a:p>
                      <a:r>
                        <a:rPr lang="fr-FR" sz="1300"/>
                        <a:t>:reset</a:t>
                      </a:r>
                    </a:p>
                  </a:txBody>
                  <a:tcPr marL="65434" marR="65434" marT="32717" marB="32717" anchor="ctr">
                    <a:lnL>
                      <a:noFill/>
                    </a:lnL>
                    <a:lnR>
                      <a:noFill/>
                    </a:lnR>
                    <a:lnT>
                      <a:noFill/>
                    </a:lnT>
                    <a:lnB>
                      <a:noFill/>
                    </a:lnB>
                  </a:tcPr>
                </a:tc>
                <a:tc>
                  <a:txBody>
                    <a:bodyPr/>
                    <a:lstStyle/>
                    <a:p>
                      <a:r>
                        <a:rPr lang="fr-FR" sz="1300"/>
                        <a:t>Éléments de typereset</a:t>
                      </a:r>
                    </a:p>
                  </a:txBody>
                  <a:tcPr marL="65434" marR="65434" marT="32717" marB="32717" anchor="ctr">
                    <a:lnL>
                      <a:noFill/>
                    </a:lnL>
                    <a:lnR>
                      <a:noFill/>
                    </a:lnR>
                    <a:lnT>
                      <a:noFill/>
                    </a:lnT>
                    <a:lnB>
                      <a:noFill/>
                    </a:lnB>
                  </a:tcPr>
                </a:tc>
                <a:extLst>
                  <a:ext uri="{0D108BD9-81ED-4DB2-BD59-A6C34878D82A}">
                    <a16:rowId xmlns:a16="http://schemas.microsoft.com/office/drawing/2014/main" val="1921135922"/>
                  </a:ext>
                </a:extLst>
              </a:tr>
              <a:tr h="308236">
                <a:tc>
                  <a:txBody>
                    <a:bodyPr/>
                    <a:lstStyle/>
                    <a:p>
                      <a:r>
                        <a:rPr lang="fr-FR" sz="1300"/>
                        <a:t>:image</a:t>
                      </a:r>
                    </a:p>
                  </a:txBody>
                  <a:tcPr marL="65434" marR="65434" marT="32717" marB="32717" anchor="ctr">
                    <a:lnL>
                      <a:noFill/>
                    </a:lnL>
                    <a:lnR>
                      <a:noFill/>
                    </a:lnR>
                    <a:lnT>
                      <a:noFill/>
                    </a:lnT>
                    <a:lnB>
                      <a:noFill/>
                    </a:lnB>
                  </a:tcPr>
                </a:tc>
                <a:tc>
                  <a:txBody>
                    <a:bodyPr/>
                    <a:lstStyle/>
                    <a:p>
                      <a:r>
                        <a:rPr lang="fr-FR" sz="1300"/>
                        <a:t>Tous les boutons de typeimage</a:t>
                      </a:r>
                    </a:p>
                  </a:txBody>
                  <a:tcPr marL="65434" marR="65434" marT="32717" marB="32717" anchor="ctr">
                    <a:lnL>
                      <a:noFill/>
                    </a:lnL>
                    <a:lnR>
                      <a:noFill/>
                    </a:lnR>
                    <a:lnT>
                      <a:noFill/>
                    </a:lnT>
                    <a:lnB>
                      <a:noFill/>
                    </a:lnB>
                  </a:tcPr>
                </a:tc>
                <a:extLst>
                  <a:ext uri="{0D108BD9-81ED-4DB2-BD59-A6C34878D82A}">
                    <a16:rowId xmlns:a16="http://schemas.microsoft.com/office/drawing/2014/main" val="2282133640"/>
                  </a:ext>
                </a:extLst>
              </a:tr>
              <a:tr h="308236">
                <a:tc>
                  <a:txBody>
                    <a:bodyPr/>
                    <a:lstStyle/>
                    <a:p>
                      <a:r>
                        <a:rPr lang="fr-FR" sz="1300"/>
                        <a:t>:submit</a:t>
                      </a:r>
                    </a:p>
                  </a:txBody>
                  <a:tcPr marL="65434" marR="65434" marT="32717" marB="32717" anchor="ctr">
                    <a:lnL>
                      <a:noFill/>
                    </a:lnL>
                    <a:lnR>
                      <a:noFill/>
                    </a:lnR>
                    <a:lnT>
                      <a:noFill/>
                    </a:lnT>
                    <a:lnB>
                      <a:noFill/>
                    </a:lnB>
                  </a:tcPr>
                </a:tc>
                <a:tc>
                  <a:txBody>
                    <a:bodyPr/>
                    <a:lstStyle/>
                    <a:p>
                      <a:r>
                        <a:rPr lang="fr-FR" sz="1300"/>
                        <a:t>Éléments de typesubmit</a:t>
                      </a:r>
                    </a:p>
                  </a:txBody>
                  <a:tcPr marL="65434" marR="65434" marT="32717" marB="32717" anchor="ctr">
                    <a:lnL>
                      <a:noFill/>
                    </a:lnL>
                    <a:lnR>
                      <a:noFill/>
                    </a:lnR>
                    <a:lnT>
                      <a:noFill/>
                    </a:lnT>
                    <a:lnB>
                      <a:noFill/>
                    </a:lnB>
                  </a:tcPr>
                </a:tc>
                <a:extLst>
                  <a:ext uri="{0D108BD9-81ED-4DB2-BD59-A6C34878D82A}">
                    <a16:rowId xmlns:a16="http://schemas.microsoft.com/office/drawing/2014/main" val="365360523"/>
                  </a:ext>
                </a:extLst>
              </a:tr>
              <a:tr h="308236">
                <a:tc>
                  <a:txBody>
                    <a:bodyPr/>
                    <a:lstStyle/>
                    <a:p>
                      <a:r>
                        <a:rPr lang="fr-FR" sz="1300"/>
                        <a:t>:text</a:t>
                      </a:r>
                    </a:p>
                  </a:txBody>
                  <a:tcPr marL="65434" marR="65434" marT="32717" marB="32717" anchor="ctr">
                    <a:lnL>
                      <a:noFill/>
                    </a:lnL>
                    <a:lnR>
                      <a:noFill/>
                    </a:lnR>
                    <a:lnT>
                      <a:noFill/>
                    </a:lnT>
                    <a:lnB>
                      <a:noFill/>
                    </a:lnB>
                  </a:tcPr>
                </a:tc>
                <a:tc>
                  <a:txBody>
                    <a:bodyPr/>
                    <a:lstStyle/>
                    <a:p>
                      <a:r>
                        <a:rPr lang="fr-FR" sz="1300"/>
                        <a:t>Éléments de typetext</a:t>
                      </a:r>
                    </a:p>
                  </a:txBody>
                  <a:tcPr marL="65434" marR="65434" marT="32717" marB="32717" anchor="ctr">
                    <a:lnL>
                      <a:noFill/>
                    </a:lnL>
                    <a:lnR>
                      <a:noFill/>
                    </a:lnR>
                    <a:lnT>
                      <a:noFill/>
                    </a:lnT>
                    <a:lnB>
                      <a:noFill/>
                    </a:lnB>
                  </a:tcPr>
                </a:tc>
                <a:extLst>
                  <a:ext uri="{0D108BD9-81ED-4DB2-BD59-A6C34878D82A}">
                    <a16:rowId xmlns:a16="http://schemas.microsoft.com/office/drawing/2014/main" val="2870030395"/>
                  </a:ext>
                </a:extLst>
              </a:tr>
              <a:tr h="308236">
                <a:tc>
                  <a:txBody>
                    <a:bodyPr/>
                    <a:lstStyle/>
                    <a:p>
                      <a:r>
                        <a:rPr lang="fr-FR" sz="1300"/>
                        <a:t>:password</a:t>
                      </a:r>
                    </a:p>
                  </a:txBody>
                  <a:tcPr marL="65434" marR="65434" marT="32717" marB="32717" anchor="ctr">
                    <a:lnL>
                      <a:noFill/>
                    </a:lnL>
                    <a:lnR>
                      <a:noFill/>
                    </a:lnR>
                    <a:lnT>
                      <a:noFill/>
                    </a:lnT>
                    <a:lnB>
                      <a:noFill/>
                    </a:lnB>
                  </a:tcPr>
                </a:tc>
                <a:tc>
                  <a:txBody>
                    <a:bodyPr/>
                    <a:lstStyle/>
                    <a:p>
                      <a:r>
                        <a:rPr lang="fr-FR" sz="1300"/>
                        <a:t>Éléments de typepassword</a:t>
                      </a:r>
                    </a:p>
                  </a:txBody>
                  <a:tcPr marL="65434" marR="65434" marT="32717" marB="32717" anchor="ctr">
                    <a:lnL>
                      <a:noFill/>
                    </a:lnL>
                    <a:lnR>
                      <a:noFill/>
                    </a:lnR>
                    <a:lnT>
                      <a:noFill/>
                    </a:lnT>
                    <a:lnB>
                      <a:noFill/>
                    </a:lnB>
                  </a:tcPr>
                </a:tc>
                <a:extLst>
                  <a:ext uri="{0D108BD9-81ED-4DB2-BD59-A6C34878D82A}">
                    <a16:rowId xmlns:a16="http://schemas.microsoft.com/office/drawing/2014/main" val="3124193900"/>
                  </a:ext>
                </a:extLst>
              </a:tr>
              <a:tr h="308236">
                <a:tc>
                  <a:txBody>
                    <a:bodyPr/>
                    <a:lstStyle/>
                    <a:p>
                      <a:r>
                        <a:rPr lang="fr-FR" sz="1300"/>
                        <a:t>:selected</a:t>
                      </a:r>
                    </a:p>
                  </a:txBody>
                  <a:tcPr marL="65434" marR="65434" marT="32717" marB="32717" anchor="ctr">
                    <a:lnL>
                      <a:noFill/>
                    </a:lnL>
                    <a:lnR>
                      <a:noFill/>
                    </a:lnR>
                    <a:lnT>
                      <a:noFill/>
                    </a:lnT>
                    <a:lnB>
                      <a:noFill/>
                    </a:lnB>
                  </a:tcPr>
                </a:tc>
                <a:tc>
                  <a:txBody>
                    <a:bodyPr/>
                    <a:lstStyle/>
                    <a:p>
                      <a:r>
                        <a:rPr lang="fr-FR" sz="1300"/>
                        <a:t>Éléments sélectionnés</a:t>
                      </a:r>
                    </a:p>
                  </a:txBody>
                  <a:tcPr marL="65434" marR="65434" marT="32717" marB="32717" anchor="ctr">
                    <a:lnL>
                      <a:noFill/>
                    </a:lnL>
                    <a:lnR>
                      <a:noFill/>
                    </a:lnR>
                    <a:lnT>
                      <a:noFill/>
                    </a:lnT>
                    <a:lnB>
                      <a:noFill/>
                    </a:lnB>
                  </a:tcPr>
                </a:tc>
                <a:extLst>
                  <a:ext uri="{0D108BD9-81ED-4DB2-BD59-A6C34878D82A}">
                    <a16:rowId xmlns:a16="http://schemas.microsoft.com/office/drawing/2014/main" val="4254294317"/>
                  </a:ext>
                </a:extLst>
              </a:tr>
              <a:tr h="308236">
                <a:tc>
                  <a:txBody>
                    <a:bodyPr/>
                    <a:lstStyle/>
                    <a:p>
                      <a:r>
                        <a:rPr lang="fr-FR" sz="1300"/>
                        <a:t>:focus</a:t>
                      </a:r>
                    </a:p>
                  </a:txBody>
                  <a:tcPr marL="65434" marR="65434" marT="32717" marB="32717" anchor="ctr">
                    <a:lnL>
                      <a:noFill/>
                    </a:lnL>
                    <a:lnR>
                      <a:noFill/>
                    </a:lnR>
                    <a:lnT>
                      <a:noFill/>
                    </a:lnT>
                    <a:lnB>
                      <a:noFill/>
                    </a:lnB>
                  </a:tcPr>
                </a:tc>
                <a:tc>
                  <a:txBody>
                    <a:bodyPr/>
                    <a:lstStyle/>
                    <a:p>
                      <a:r>
                        <a:rPr lang="fr-FR" sz="1300"/>
                        <a:t>Sélectionne l'élément s'il a le focus</a:t>
                      </a:r>
                    </a:p>
                  </a:txBody>
                  <a:tcPr marL="65434" marR="65434" marT="32717" marB="32717" anchor="ctr">
                    <a:lnL>
                      <a:noFill/>
                    </a:lnL>
                    <a:lnR>
                      <a:noFill/>
                    </a:lnR>
                    <a:lnT>
                      <a:noFill/>
                    </a:lnT>
                    <a:lnB>
                      <a:noFill/>
                    </a:lnB>
                  </a:tcPr>
                </a:tc>
                <a:extLst>
                  <a:ext uri="{0D108BD9-81ED-4DB2-BD59-A6C34878D82A}">
                    <a16:rowId xmlns:a16="http://schemas.microsoft.com/office/drawing/2014/main" val="2200904409"/>
                  </a:ext>
                </a:extLst>
              </a:tr>
              <a:tr h="308236">
                <a:tc>
                  <a:txBody>
                    <a:bodyPr/>
                    <a:lstStyle/>
                    <a:p>
                      <a:r>
                        <a:rPr lang="fr-FR" sz="1300"/>
                        <a:t>:enabled</a:t>
                      </a:r>
                    </a:p>
                  </a:txBody>
                  <a:tcPr marL="65434" marR="65434" marT="32717" marB="32717" anchor="ctr">
                    <a:lnL>
                      <a:noFill/>
                    </a:lnL>
                    <a:lnR>
                      <a:noFill/>
                    </a:lnR>
                    <a:lnT>
                      <a:noFill/>
                    </a:lnT>
                    <a:lnB>
                      <a:noFill/>
                    </a:lnB>
                  </a:tcPr>
                </a:tc>
                <a:tc>
                  <a:txBody>
                    <a:bodyPr/>
                    <a:lstStyle/>
                    <a:p>
                      <a:r>
                        <a:rPr lang="fr-FR" sz="1300" dirty="0"/>
                        <a:t>Éléments validés</a:t>
                      </a:r>
                    </a:p>
                  </a:txBody>
                  <a:tcPr marL="65434" marR="65434" marT="32717" marB="32717" anchor="ctr">
                    <a:lnL>
                      <a:noFill/>
                    </a:lnL>
                    <a:lnR>
                      <a:noFill/>
                    </a:lnR>
                    <a:lnT>
                      <a:noFill/>
                    </a:lnT>
                    <a:lnB>
                      <a:noFill/>
                    </a:lnB>
                  </a:tcPr>
                </a:tc>
                <a:extLst>
                  <a:ext uri="{0D108BD9-81ED-4DB2-BD59-A6C34878D82A}">
                    <a16:rowId xmlns:a16="http://schemas.microsoft.com/office/drawing/2014/main" val="1215271548"/>
                  </a:ext>
                </a:extLst>
              </a:tr>
            </a:tbl>
          </a:graphicData>
        </a:graphic>
      </p:graphicFrame>
    </p:spTree>
    <p:extLst>
      <p:ext uri="{BB962C8B-B14F-4D97-AF65-F5344CB8AC3E}">
        <p14:creationId xmlns:p14="http://schemas.microsoft.com/office/powerpoint/2010/main" val="59532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42FEDE-DC51-5548-9983-B1A25952BA88}"/>
              </a:ext>
            </a:extLst>
          </p:cNvPr>
          <p:cNvSpPr>
            <a:spLocks noGrp="1"/>
          </p:cNvSpPr>
          <p:nvPr>
            <p:ph type="title"/>
          </p:nvPr>
        </p:nvSpPr>
        <p:spPr/>
        <p:txBody>
          <a:bodyPr/>
          <a:lstStyle/>
          <a:p>
            <a:r>
              <a:rPr lang="fr-FR" dirty="0"/>
              <a:t>Afficher/Masquer un élément</a:t>
            </a:r>
          </a:p>
        </p:txBody>
      </p:sp>
      <p:sp>
        <p:nvSpPr>
          <p:cNvPr id="3" name="Espace réservé du contenu 2">
            <a:extLst>
              <a:ext uri="{FF2B5EF4-FFF2-40B4-BE49-F238E27FC236}">
                <a16:creationId xmlns:a16="http://schemas.microsoft.com/office/drawing/2014/main" id="{9C1441F8-4D38-EE49-A4DB-D49BFE2DE5DE}"/>
              </a:ext>
            </a:extLst>
          </p:cNvPr>
          <p:cNvSpPr>
            <a:spLocks noGrp="1"/>
          </p:cNvSpPr>
          <p:nvPr>
            <p:ph idx="1"/>
          </p:nvPr>
        </p:nvSpPr>
        <p:spPr/>
        <p:txBody>
          <a:bodyPr/>
          <a:lstStyle/>
          <a:p>
            <a:r>
              <a:rPr lang="fr-FR" dirty="0"/>
              <a:t>Pour masquer un élément :</a:t>
            </a:r>
          </a:p>
          <a:p>
            <a:pPr marL="0" indent="0">
              <a:buNone/>
            </a:pPr>
            <a:endParaRPr lang="fr-FR" dirty="0"/>
          </a:p>
          <a:p>
            <a:pPr marL="0" indent="0">
              <a:buNone/>
            </a:pPr>
            <a:r>
              <a:rPr lang="fr-FR" dirty="0"/>
              <a:t>$(sélecteur).</a:t>
            </a:r>
            <a:r>
              <a:rPr lang="fr-FR" dirty="0" err="1"/>
              <a:t>hide</a:t>
            </a:r>
            <a:r>
              <a:rPr lang="fr-FR" dirty="0"/>
              <a:t>();</a:t>
            </a:r>
          </a:p>
          <a:p>
            <a:pPr marL="0" indent="0">
              <a:buNone/>
            </a:pPr>
            <a:endParaRPr lang="fr-FR" dirty="0"/>
          </a:p>
          <a:p>
            <a:r>
              <a:rPr lang="fr-FR" dirty="0"/>
              <a:t>Pour afficher un élément :</a:t>
            </a:r>
          </a:p>
          <a:p>
            <a:endParaRPr lang="fr-FR" dirty="0"/>
          </a:p>
          <a:p>
            <a:pPr marL="0" indent="0">
              <a:buNone/>
            </a:pPr>
            <a:r>
              <a:rPr lang="fr-FR" dirty="0"/>
              <a:t>$(sélecteur).show();</a:t>
            </a:r>
          </a:p>
        </p:txBody>
      </p:sp>
    </p:spTree>
    <p:extLst>
      <p:ext uri="{BB962C8B-B14F-4D97-AF65-F5344CB8AC3E}">
        <p14:creationId xmlns:p14="http://schemas.microsoft.com/office/powerpoint/2010/main" val="2879883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6086E1-08B8-684A-AF82-7315B441C899}"/>
              </a:ext>
            </a:extLst>
          </p:cNvPr>
          <p:cNvSpPr>
            <a:spLocks noGrp="1"/>
          </p:cNvSpPr>
          <p:nvPr>
            <p:ph type="title"/>
          </p:nvPr>
        </p:nvSpPr>
        <p:spPr/>
        <p:txBody>
          <a:bodyPr/>
          <a:lstStyle/>
          <a:p>
            <a:r>
              <a:rPr lang="fr-FR" dirty="0"/>
              <a:t>Pseudo-sélecteur pour les tableaux</a:t>
            </a:r>
          </a:p>
        </p:txBody>
      </p:sp>
      <p:graphicFrame>
        <p:nvGraphicFramePr>
          <p:cNvPr id="4" name="Espace réservé du contenu 3">
            <a:extLst>
              <a:ext uri="{FF2B5EF4-FFF2-40B4-BE49-F238E27FC236}">
                <a16:creationId xmlns:a16="http://schemas.microsoft.com/office/drawing/2014/main" id="{66A875C7-9A2D-0842-B28F-69421B528E41}"/>
              </a:ext>
            </a:extLst>
          </p:cNvPr>
          <p:cNvGraphicFramePr>
            <a:graphicFrameLocks noGrp="1"/>
          </p:cNvGraphicFramePr>
          <p:nvPr>
            <p:ph idx="1"/>
            <p:extLst>
              <p:ext uri="{D42A27DB-BD31-4B8C-83A1-F6EECF244321}">
                <p14:modId xmlns:p14="http://schemas.microsoft.com/office/powerpoint/2010/main" val="1762985594"/>
              </p:ext>
            </p:extLst>
          </p:nvPr>
        </p:nvGraphicFramePr>
        <p:xfrm>
          <a:off x="1626963" y="2314937"/>
          <a:ext cx="9195366" cy="4201608"/>
        </p:xfrm>
        <a:graphic>
          <a:graphicData uri="http://schemas.openxmlformats.org/drawingml/2006/table">
            <a:tbl>
              <a:tblPr/>
              <a:tblGrid>
                <a:gridCol w="4597683">
                  <a:extLst>
                    <a:ext uri="{9D8B030D-6E8A-4147-A177-3AD203B41FA5}">
                      <a16:colId xmlns:a16="http://schemas.microsoft.com/office/drawing/2014/main" val="1730246205"/>
                    </a:ext>
                  </a:extLst>
                </a:gridCol>
                <a:gridCol w="4597683">
                  <a:extLst>
                    <a:ext uri="{9D8B030D-6E8A-4147-A177-3AD203B41FA5}">
                      <a16:colId xmlns:a16="http://schemas.microsoft.com/office/drawing/2014/main" val="4186607142"/>
                    </a:ext>
                  </a:extLst>
                </a:gridCol>
              </a:tblGrid>
              <a:tr h="363066">
                <a:tc>
                  <a:txBody>
                    <a:bodyPr/>
                    <a:lstStyle/>
                    <a:p>
                      <a:r>
                        <a:rPr lang="fr-FR" sz="1400"/>
                        <a:t>Pseudo-sélecteur</a:t>
                      </a:r>
                    </a:p>
                  </a:txBody>
                  <a:tcPr marL="73446" marR="73446" marT="36723" marB="36723" anchor="ctr">
                    <a:lnL>
                      <a:noFill/>
                    </a:lnL>
                    <a:lnR>
                      <a:noFill/>
                    </a:lnR>
                    <a:lnT>
                      <a:noFill/>
                    </a:lnT>
                    <a:lnB>
                      <a:noFill/>
                    </a:lnB>
                  </a:tcPr>
                </a:tc>
                <a:tc>
                  <a:txBody>
                    <a:bodyPr/>
                    <a:lstStyle/>
                    <a:p>
                      <a:r>
                        <a:rPr lang="fr-FR" sz="1400"/>
                        <a:t>Éléments sélectionnés</a:t>
                      </a:r>
                    </a:p>
                  </a:txBody>
                  <a:tcPr marL="73446" marR="73446" marT="36723" marB="36723" anchor="ctr">
                    <a:lnL>
                      <a:noFill/>
                    </a:lnL>
                    <a:lnR>
                      <a:noFill/>
                    </a:lnR>
                    <a:lnT>
                      <a:noFill/>
                    </a:lnT>
                    <a:lnB>
                      <a:noFill/>
                    </a:lnB>
                  </a:tcPr>
                </a:tc>
                <a:extLst>
                  <a:ext uri="{0D108BD9-81ED-4DB2-BD59-A6C34878D82A}">
                    <a16:rowId xmlns:a16="http://schemas.microsoft.com/office/drawing/2014/main" val="141240106"/>
                  </a:ext>
                </a:extLst>
              </a:tr>
              <a:tr h="341204">
                <a:tc>
                  <a:txBody>
                    <a:bodyPr/>
                    <a:lstStyle/>
                    <a:p>
                      <a:r>
                        <a:rPr lang="fr-FR" sz="1400"/>
                        <a:t>:first</a:t>
                      </a:r>
                    </a:p>
                  </a:txBody>
                  <a:tcPr marL="73446" marR="73446" marT="36723" marB="36723" anchor="ctr">
                    <a:lnL>
                      <a:noFill/>
                    </a:lnL>
                    <a:lnR>
                      <a:noFill/>
                    </a:lnR>
                    <a:lnT>
                      <a:noFill/>
                    </a:lnT>
                    <a:lnB>
                      <a:noFill/>
                    </a:lnB>
                  </a:tcPr>
                </a:tc>
                <a:tc>
                  <a:txBody>
                    <a:bodyPr/>
                    <a:lstStyle/>
                    <a:p>
                      <a:r>
                        <a:rPr lang="fr-FR" sz="1400"/>
                        <a:t>Premier élément</a:t>
                      </a:r>
                    </a:p>
                  </a:txBody>
                  <a:tcPr marL="73446" marR="73446" marT="36723" marB="36723" anchor="ctr">
                    <a:lnL>
                      <a:noFill/>
                    </a:lnL>
                    <a:lnR>
                      <a:noFill/>
                    </a:lnR>
                    <a:lnT>
                      <a:noFill/>
                    </a:lnT>
                    <a:lnB>
                      <a:noFill/>
                    </a:lnB>
                  </a:tcPr>
                </a:tc>
                <a:extLst>
                  <a:ext uri="{0D108BD9-81ED-4DB2-BD59-A6C34878D82A}">
                    <a16:rowId xmlns:a16="http://schemas.microsoft.com/office/drawing/2014/main" val="2066953995"/>
                  </a:ext>
                </a:extLst>
              </a:tr>
              <a:tr h="341204">
                <a:tc>
                  <a:txBody>
                    <a:bodyPr/>
                    <a:lstStyle/>
                    <a:p>
                      <a:r>
                        <a:rPr lang="fr-FR" sz="1400"/>
                        <a:t>:last</a:t>
                      </a:r>
                    </a:p>
                  </a:txBody>
                  <a:tcPr marL="73446" marR="73446" marT="36723" marB="36723" anchor="ctr">
                    <a:lnL>
                      <a:noFill/>
                    </a:lnL>
                    <a:lnR>
                      <a:noFill/>
                    </a:lnR>
                    <a:lnT>
                      <a:noFill/>
                    </a:lnT>
                    <a:lnB>
                      <a:noFill/>
                    </a:lnB>
                  </a:tcPr>
                </a:tc>
                <a:tc>
                  <a:txBody>
                    <a:bodyPr/>
                    <a:lstStyle/>
                    <a:p>
                      <a:r>
                        <a:rPr lang="fr-FR" sz="1400"/>
                        <a:t>Dernier élément</a:t>
                      </a:r>
                    </a:p>
                  </a:txBody>
                  <a:tcPr marL="73446" marR="73446" marT="36723" marB="36723" anchor="ctr">
                    <a:lnL>
                      <a:noFill/>
                    </a:lnL>
                    <a:lnR>
                      <a:noFill/>
                    </a:lnR>
                    <a:lnT>
                      <a:noFill/>
                    </a:lnT>
                    <a:lnB>
                      <a:noFill/>
                    </a:lnB>
                  </a:tcPr>
                </a:tc>
                <a:extLst>
                  <a:ext uri="{0D108BD9-81ED-4DB2-BD59-A6C34878D82A}">
                    <a16:rowId xmlns:a16="http://schemas.microsoft.com/office/drawing/2014/main" val="2559675229"/>
                  </a:ext>
                </a:extLst>
              </a:tr>
              <a:tr h="341204">
                <a:tc>
                  <a:txBody>
                    <a:bodyPr/>
                    <a:lstStyle/>
                    <a:p>
                      <a:r>
                        <a:rPr lang="fr-FR" sz="1400"/>
                        <a:t>:eq()</a:t>
                      </a:r>
                    </a:p>
                  </a:txBody>
                  <a:tcPr marL="73446" marR="73446" marT="36723" marB="36723" anchor="ctr">
                    <a:lnL>
                      <a:noFill/>
                    </a:lnL>
                    <a:lnR>
                      <a:noFill/>
                    </a:lnR>
                    <a:lnT>
                      <a:noFill/>
                    </a:lnT>
                    <a:lnB>
                      <a:noFill/>
                    </a:lnB>
                  </a:tcPr>
                </a:tc>
                <a:tc>
                  <a:txBody>
                    <a:bodyPr/>
                    <a:lstStyle/>
                    <a:p>
                      <a:r>
                        <a:rPr lang="fr-FR" sz="1400"/>
                        <a:t>Élément dont l'index est spécifié</a:t>
                      </a:r>
                    </a:p>
                  </a:txBody>
                  <a:tcPr marL="73446" marR="73446" marT="36723" marB="36723" anchor="ctr">
                    <a:lnL>
                      <a:noFill/>
                    </a:lnL>
                    <a:lnR>
                      <a:noFill/>
                    </a:lnR>
                    <a:lnT>
                      <a:noFill/>
                    </a:lnT>
                    <a:lnB>
                      <a:noFill/>
                    </a:lnB>
                  </a:tcPr>
                </a:tc>
                <a:extLst>
                  <a:ext uri="{0D108BD9-81ED-4DB2-BD59-A6C34878D82A}">
                    <a16:rowId xmlns:a16="http://schemas.microsoft.com/office/drawing/2014/main" val="1903613110"/>
                  </a:ext>
                </a:extLst>
              </a:tr>
              <a:tr h="597106">
                <a:tc>
                  <a:txBody>
                    <a:bodyPr/>
                    <a:lstStyle/>
                    <a:p>
                      <a:r>
                        <a:rPr lang="fr-FR" sz="1400"/>
                        <a:t>:gt()</a:t>
                      </a:r>
                    </a:p>
                  </a:txBody>
                  <a:tcPr marL="73446" marR="73446" marT="36723" marB="36723" anchor="ctr">
                    <a:lnL>
                      <a:noFill/>
                    </a:lnL>
                    <a:lnR>
                      <a:noFill/>
                    </a:lnR>
                    <a:lnT>
                      <a:noFill/>
                    </a:lnT>
                    <a:lnB>
                      <a:noFill/>
                    </a:lnB>
                  </a:tcPr>
                </a:tc>
                <a:tc>
                  <a:txBody>
                    <a:bodyPr/>
                    <a:lstStyle/>
                    <a:p>
                      <a:r>
                        <a:rPr lang="fr-FR" sz="1400"/>
                        <a:t>Éléments dont l'index est supérieur à l'index spécifié</a:t>
                      </a:r>
                    </a:p>
                  </a:txBody>
                  <a:tcPr marL="73446" marR="73446" marT="36723" marB="36723" anchor="ctr">
                    <a:lnL>
                      <a:noFill/>
                    </a:lnL>
                    <a:lnR>
                      <a:noFill/>
                    </a:lnR>
                    <a:lnT>
                      <a:noFill/>
                    </a:lnT>
                    <a:lnB>
                      <a:noFill/>
                    </a:lnB>
                  </a:tcPr>
                </a:tc>
                <a:extLst>
                  <a:ext uri="{0D108BD9-81ED-4DB2-BD59-A6C34878D82A}">
                    <a16:rowId xmlns:a16="http://schemas.microsoft.com/office/drawing/2014/main" val="4275122893"/>
                  </a:ext>
                </a:extLst>
              </a:tr>
              <a:tr h="597106">
                <a:tc>
                  <a:txBody>
                    <a:bodyPr/>
                    <a:lstStyle/>
                    <a:p>
                      <a:r>
                        <a:rPr lang="fr-FR" sz="1400"/>
                        <a:t>:lt()</a:t>
                      </a:r>
                    </a:p>
                  </a:txBody>
                  <a:tcPr marL="73446" marR="73446" marT="36723" marB="36723" anchor="ctr">
                    <a:lnL>
                      <a:noFill/>
                    </a:lnL>
                    <a:lnR>
                      <a:noFill/>
                    </a:lnR>
                    <a:lnT>
                      <a:noFill/>
                    </a:lnT>
                    <a:lnB>
                      <a:noFill/>
                    </a:lnB>
                  </a:tcPr>
                </a:tc>
                <a:tc>
                  <a:txBody>
                    <a:bodyPr/>
                    <a:lstStyle/>
                    <a:p>
                      <a:r>
                        <a:rPr lang="fr-FR" sz="1400"/>
                        <a:t>Éléments dont l'index est inférieur à l'index spécifié</a:t>
                      </a:r>
                    </a:p>
                  </a:txBody>
                  <a:tcPr marL="73446" marR="73446" marT="36723" marB="36723" anchor="ctr">
                    <a:lnL>
                      <a:noFill/>
                    </a:lnL>
                    <a:lnR>
                      <a:noFill/>
                    </a:lnR>
                    <a:lnT>
                      <a:noFill/>
                    </a:lnT>
                    <a:lnB>
                      <a:noFill/>
                    </a:lnB>
                  </a:tcPr>
                </a:tc>
                <a:extLst>
                  <a:ext uri="{0D108BD9-81ED-4DB2-BD59-A6C34878D82A}">
                    <a16:rowId xmlns:a16="http://schemas.microsoft.com/office/drawing/2014/main" val="3956767522"/>
                  </a:ext>
                </a:extLst>
              </a:tr>
              <a:tr h="341204">
                <a:tc>
                  <a:txBody>
                    <a:bodyPr/>
                    <a:lstStyle/>
                    <a:p>
                      <a:r>
                        <a:rPr lang="fr-FR" sz="1400"/>
                        <a:t>:even</a:t>
                      </a:r>
                    </a:p>
                  </a:txBody>
                  <a:tcPr marL="73446" marR="73446" marT="36723" marB="36723" anchor="ctr">
                    <a:lnL>
                      <a:noFill/>
                    </a:lnL>
                    <a:lnR>
                      <a:noFill/>
                    </a:lnR>
                    <a:lnT>
                      <a:noFill/>
                    </a:lnT>
                    <a:lnB>
                      <a:noFill/>
                    </a:lnB>
                  </a:tcPr>
                </a:tc>
                <a:tc>
                  <a:txBody>
                    <a:bodyPr/>
                    <a:lstStyle/>
                    <a:p>
                      <a:r>
                        <a:rPr lang="fr-FR" sz="1400"/>
                        <a:t>Éléments d'index pair</a:t>
                      </a:r>
                    </a:p>
                  </a:txBody>
                  <a:tcPr marL="73446" marR="73446" marT="36723" marB="36723" anchor="ctr">
                    <a:lnL>
                      <a:noFill/>
                    </a:lnL>
                    <a:lnR>
                      <a:noFill/>
                    </a:lnR>
                    <a:lnT>
                      <a:noFill/>
                    </a:lnT>
                    <a:lnB>
                      <a:noFill/>
                    </a:lnB>
                  </a:tcPr>
                </a:tc>
                <a:extLst>
                  <a:ext uri="{0D108BD9-81ED-4DB2-BD59-A6C34878D82A}">
                    <a16:rowId xmlns:a16="http://schemas.microsoft.com/office/drawing/2014/main" val="855529146"/>
                  </a:ext>
                </a:extLst>
              </a:tr>
              <a:tr h="341204">
                <a:tc>
                  <a:txBody>
                    <a:bodyPr/>
                    <a:lstStyle/>
                    <a:p>
                      <a:r>
                        <a:rPr lang="fr-FR" sz="1400"/>
                        <a:t>:odd</a:t>
                      </a:r>
                    </a:p>
                  </a:txBody>
                  <a:tcPr marL="73446" marR="73446" marT="36723" marB="36723" anchor="ctr">
                    <a:lnL>
                      <a:noFill/>
                    </a:lnL>
                    <a:lnR>
                      <a:noFill/>
                    </a:lnR>
                    <a:lnT>
                      <a:noFill/>
                    </a:lnT>
                    <a:lnB>
                      <a:noFill/>
                    </a:lnB>
                  </a:tcPr>
                </a:tc>
                <a:tc>
                  <a:txBody>
                    <a:bodyPr/>
                    <a:lstStyle/>
                    <a:p>
                      <a:r>
                        <a:rPr lang="fr-FR" sz="1400"/>
                        <a:t>Éléments d'index impair</a:t>
                      </a:r>
                    </a:p>
                  </a:txBody>
                  <a:tcPr marL="73446" marR="73446" marT="36723" marB="36723" anchor="ctr">
                    <a:lnL>
                      <a:noFill/>
                    </a:lnL>
                    <a:lnR>
                      <a:noFill/>
                    </a:lnR>
                    <a:lnT>
                      <a:noFill/>
                    </a:lnT>
                    <a:lnB>
                      <a:noFill/>
                    </a:lnB>
                  </a:tcPr>
                </a:tc>
                <a:extLst>
                  <a:ext uri="{0D108BD9-81ED-4DB2-BD59-A6C34878D82A}">
                    <a16:rowId xmlns:a16="http://schemas.microsoft.com/office/drawing/2014/main" val="3132011505"/>
                  </a:ext>
                </a:extLst>
              </a:tr>
              <a:tr h="341204">
                <a:tc>
                  <a:txBody>
                    <a:bodyPr/>
                    <a:lstStyle/>
                    <a:p>
                      <a:r>
                        <a:rPr lang="fr-FR" sz="1400"/>
                        <a:t>:empty</a:t>
                      </a:r>
                    </a:p>
                  </a:txBody>
                  <a:tcPr marL="73446" marR="73446" marT="36723" marB="36723" anchor="ctr">
                    <a:lnL>
                      <a:noFill/>
                    </a:lnL>
                    <a:lnR>
                      <a:noFill/>
                    </a:lnR>
                    <a:lnT>
                      <a:noFill/>
                    </a:lnT>
                    <a:lnB>
                      <a:noFill/>
                    </a:lnB>
                  </a:tcPr>
                </a:tc>
                <a:tc>
                  <a:txBody>
                    <a:bodyPr/>
                    <a:lstStyle/>
                    <a:p>
                      <a:r>
                        <a:rPr lang="fr-FR" sz="1400"/>
                        <a:t>Éléments qui n'ont pas d'enfant</a:t>
                      </a:r>
                    </a:p>
                  </a:txBody>
                  <a:tcPr marL="73446" marR="73446" marT="36723" marB="36723" anchor="ctr">
                    <a:lnL>
                      <a:noFill/>
                    </a:lnL>
                    <a:lnR>
                      <a:noFill/>
                    </a:lnR>
                    <a:lnT>
                      <a:noFill/>
                    </a:lnT>
                    <a:lnB>
                      <a:noFill/>
                    </a:lnB>
                  </a:tcPr>
                </a:tc>
                <a:extLst>
                  <a:ext uri="{0D108BD9-81ED-4DB2-BD59-A6C34878D82A}">
                    <a16:rowId xmlns:a16="http://schemas.microsoft.com/office/drawing/2014/main" val="1581613596"/>
                  </a:ext>
                </a:extLst>
              </a:tr>
              <a:tr h="597106">
                <a:tc>
                  <a:txBody>
                    <a:bodyPr/>
                    <a:lstStyle/>
                    <a:p>
                      <a:r>
                        <a:rPr lang="fr-FR" sz="1400"/>
                        <a:t>:not()</a:t>
                      </a:r>
                    </a:p>
                  </a:txBody>
                  <a:tcPr marL="73446" marR="73446" marT="36723" marB="36723" anchor="ctr">
                    <a:lnL>
                      <a:noFill/>
                    </a:lnL>
                    <a:lnR>
                      <a:noFill/>
                    </a:lnR>
                    <a:lnT>
                      <a:noFill/>
                    </a:lnT>
                    <a:lnB>
                      <a:noFill/>
                    </a:lnB>
                  </a:tcPr>
                </a:tc>
                <a:tc>
                  <a:txBody>
                    <a:bodyPr/>
                    <a:lstStyle/>
                    <a:p>
                      <a:r>
                        <a:rPr lang="fr-FR" sz="1400" dirty="0"/>
                        <a:t>Éléments qui ne correspondent pas au sélecteur spécifié</a:t>
                      </a:r>
                    </a:p>
                  </a:txBody>
                  <a:tcPr marL="73446" marR="73446" marT="36723" marB="36723" anchor="ctr">
                    <a:lnL>
                      <a:noFill/>
                    </a:lnL>
                    <a:lnR>
                      <a:noFill/>
                    </a:lnR>
                    <a:lnT>
                      <a:noFill/>
                    </a:lnT>
                    <a:lnB>
                      <a:noFill/>
                    </a:lnB>
                  </a:tcPr>
                </a:tc>
                <a:extLst>
                  <a:ext uri="{0D108BD9-81ED-4DB2-BD59-A6C34878D82A}">
                    <a16:rowId xmlns:a16="http://schemas.microsoft.com/office/drawing/2014/main" val="2903843489"/>
                  </a:ext>
                </a:extLst>
              </a:tr>
            </a:tbl>
          </a:graphicData>
        </a:graphic>
      </p:graphicFrame>
    </p:spTree>
    <p:extLst>
      <p:ext uri="{BB962C8B-B14F-4D97-AF65-F5344CB8AC3E}">
        <p14:creationId xmlns:p14="http://schemas.microsoft.com/office/powerpoint/2010/main" val="3242040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D1751F-B464-4648-A25B-4CD955ED3F24}"/>
              </a:ext>
            </a:extLst>
          </p:cNvPr>
          <p:cNvSpPr>
            <a:spLocks noGrp="1"/>
          </p:cNvSpPr>
          <p:nvPr>
            <p:ph type="title"/>
          </p:nvPr>
        </p:nvSpPr>
        <p:spPr/>
        <p:txBody>
          <a:bodyPr/>
          <a:lstStyle/>
          <a:p>
            <a:r>
              <a:rPr lang="fr-FR"/>
              <a:t>Pseudo-sélecteur pour les tableaux</a:t>
            </a:r>
          </a:p>
        </p:txBody>
      </p:sp>
      <p:graphicFrame>
        <p:nvGraphicFramePr>
          <p:cNvPr id="4" name="Espace réservé du contenu 3">
            <a:extLst>
              <a:ext uri="{FF2B5EF4-FFF2-40B4-BE49-F238E27FC236}">
                <a16:creationId xmlns:a16="http://schemas.microsoft.com/office/drawing/2014/main" id="{A52D53DF-B511-F946-BDA2-78E4C6843CCD}"/>
              </a:ext>
            </a:extLst>
          </p:cNvPr>
          <p:cNvGraphicFramePr>
            <a:graphicFrameLocks noGrp="1"/>
          </p:cNvGraphicFramePr>
          <p:nvPr>
            <p:ph idx="1"/>
            <p:extLst>
              <p:ext uri="{D42A27DB-BD31-4B8C-83A1-F6EECF244321}">
                <p14:modId xmlns:p14="http://schemas.microsoft.com/office/powerpoint/2010/main" val="369504069"/>
              </p:ext>
            </p:extLst>
          </p:nvPr>
        </p:nvGraphicFramePr>
        <p:xfrm>
          <a:off x="1467399" y="2323161"/>
          <a:ext cx="8247490" cy="4123940"/>
        </p:xfrm>
        <a:graphic>
          <a:graphicData uri="http://schemas.openxmlformats.org/drawingml/2006/table">
            <a:tbl>
              <a:tblPr/>
              <a:tblGrid>
                <a:gridCol w="4123745">
                  <a:extLst>
                    <a:ext uri="{9D8B030D-6E8A-4147-A177-3AD203B41FA5}">
                      <a16:colId xmlns:a16="http://schemas.microsoft.com/office/drawing/2014/main" val="3287373085"/>
                    </a:ext>
                  </a:extLst>
                </a:gridCol>
                <a:gridCol w="4123745">
                  <a:extLst>
                    <a:ext uri="{9D8B030D-6E8A-4147-A177-3AD203B41FA5}">
                      <a16:colId xmlns:a16="http://schemas.microsoft.com/office/drawing/2014/main" val="2336540696"/>
                    </a:ext>
                  </a:extLst>
                </a:gridCol>
              </a:tblGrid>
              <a:tr h="299735">
                <a:tc>
                  <a:txBody>
                    <a:bodyPr/>
                    <a:lstStyle/>
                    <a:p>
                      <a:r>
                        <a:rPr lang="fr-FR" sz="1300"/>
                        <a:t>Action recherchée</a:t>
                      </a:r>
                    </a:p>
                  </a:txBody>
                  <a:tcPr marL="65434" marR="65434" marT="32717" marB="32717" anchor="ctr">
                    <a:lnL>
                      <a:noFill/>
                    </a:lnL>
                    <a:lnR>
                      <a:noFill/>
                    </a:lnR>
                    <a:lnT>
                      <a:noFill/>
                    </a:lnT>
                    <a:lnB>
                      <a:noFill/>
                    </a:lnB>
                  </a:tcPr>
                </a:tc>
                <a:tc>
                  <a:txBody>
                    <a:bodyPr/>
                    <a:lstStyle/>
                    <a:p>
                      <a:r>
                        <a:rPr lang="fr-FR" sz="1300"/>
                        <a:t>Sélecteur</a:t>
                      </a:r>
                    </a:p>
                  </a:txBody>
                  <a:tcPr marL="65434" marR="65434" marT="32717" marB="32717" anchor="ctr">
                    <a:lnL>
                      <a:noFill/>
                    </a:lnL>
                    <a:lnR>
                      <a:noFill/>
                    </a:lnR>
                    <a:lnT>
                      <a:noFill/>
                    </a:lnT>
                    <a:lnB>
                      <a:noFill/>
                    </a:lnB>
                  </a:tcPr>
                </a:tc>
                <a:extLst>
                  <a:ext uri="{0D108BD9-81ED-4DB2-BD59-A6C34878D82A}">
                    <a16:rowId xmlns:a16="http://schemas.microsoft.com/office/drawing/2014/main" val="1034732207"/>
                  </a:ext>
                </a:extLst>
              </a:tr>
              <a:tr h="299735">
                <a:tc>
                  <a:txBody>
                    <a:bodyPr/>
                    <a:lstStyle/>
                    <a:p>
                      <a:r>
                        <a:rPr lang="fr-FR" sz="1300"/>
                        <a:t>Coloration de la première cellule</a:t>
                      </a:r>
                    </a:p>
                  </a:txBody>
                  <a:tcPr marL="65434" marR="65434" marT="32717" marB="32717" anchor="ctr">
                    <a:lnL>
                      <a:noFill/>
                    </a:lnL>
                    <a:lnR>
                      <a:noFill/>
                    </a:lnR>
                    <a:lnT>
                      <a:noFill/>
                    </a:lnT>
                    <a:lnB>
                      <a:noFill/>
                    </a:lnB>
                  </a:tcPr>
                </a:tc>
                <a:tc>
                  <a:txBody>
                    <a:bodyPr/>
                    <a:lstStyle/>
                    <a:p>
                      <a:r>
                        <a:rPr lang="fr-FR" sz="1300"/>
                        <a:t>$('td:first')</a:t>
                      </a:r>
                    </a:p>
                  </a:txBody>
                  <a:tcPr marL="65434" marR="65434" marT="32717" marB="32717" anchor="ctr">
                    <a:lnL>
                      <a:noFill/>
                    </a:lnL>
                    <a:lnR>
                      <a:noFill/>
                    </a:lnR>
                    <a:lnT>
                      <a:noFill/>
                    </a:lnT>
                    <a:lnB>
                      <a:noFill/>
                    </a:lnB>
                  </a:tcPr>
                </a:tc>
                <a:extLst>
                  <a:ext uri="{0D108BD9-81ED-4DB2-BD59-A6C34878D82A}">
                    <a16:rowId xmlns:a16="http://schemas.microsoft.com/office/drawing/2014/main" val="3664076611"/>
                  </a:ext>
                </a:extLst>
              </a:tr>
              <a:tr h="299735">
                <a:tc>
                  <a:txBody>
                    <a:bodyPr/>
                    <a:lstStyle/>
                    <a:p>
                      <a:r>
                        <a:rPr lang="fr-FR" sz="1300"/>
                        <a:t>Coloration de la dernière ligne</a:t>
                      </a:r>
                    </a:p>
                  </a:txBody>
                  <a:tcPr marL="65434" marR="65434" marT="32717" marB="32717" anchor="ctr">
                    <a:lnL>
                      <a:noFill/>
                    </a:lnL>
                    <a:lnR>
                      <a:noFill/>
                    </a:lnR>
                    <a:lnT>
                      <a:noFill/>
                    </a:lnT>
                    <a:lnB>
                      <a:noFill/>
                    </a:lnB>
                  </a:tcPr>
                </a:tc>
                <a:tc>
                  <a:txBody>
                    <a:bodyPr/>
                    <a:lstStyle/>
                    <a:p>
                      <a:r>
                        <a:rPr lang="fr-FR" sz="1300"/>
                        <a:t>$('tr:last')</a:t>
                      </a:r>
                    </a:p>
                  </a:txBody>
                  <a:tcPr marL="65434" marR="65434" marT="32717" marB="32717" anchor="ctr">
                    <a:lnL>
                      <a:noFill/>
                    </a:lnL>
                    <a:lnR>
                      <a:noFill/>
                    </a:lnR>
                    <a:lnT>
                      <a:noFill/>
                    </a:lnT>
                    <a:lnB>
                      <a:noFill/>
                    </a:lnB>
                  </a:tcPr>
                </a:tc>
                <a:extLst>
                  <a:ext uri="{0D108BD9-81ED-4DB2-BD59-A6C34878D82A}">
                    <a16:rowId xmlns:a16="http://schemas.microsoft.com/office/drawing/2014/main" val="22527845"/>
                  </a:ext>
                </a:extLst>
              </a:tr>
              <a:tr h="299735">
                <a:tc>
                  <a:txBody>
                    <a:bodyPr/>
                    <a:lstStyle/>
                    <a:p>
                      <a:r>
                        <a:rPr lang="fr-FR" sz="1300"/>
                        <a:t>Coloration des cellules vides</a:t>
                      </a:r>
                    </a:p>
                  </a:txBody>
                  <a:tcPr marL="65434" marR="65434" marT="32717" marB="32717" anchor="ctr">
                    <a:lnL>
                      <a:noFill/>
                    </a:lnL>
                    <a:lnR>
                      <a:noFill/>
                    </a:lnR>
                    <a:lnT>
                      <a:noFill/>
                    </a:lnT>
                    <a:lnB>
                      <a:noFill/>
                    </a:lnB>
                  </a:tcPr>
                </a:tc>
                <a:tc>
                  <a:txBody>
                    <a:bodyPr/>
                    <a:lstStyle/>
                    <a:p>
                      <a:r>
                        <a:rPr lang="fr-FR" sz="1300"/>
                        <a:t>$(':empty')</a:t>
                      </a:r>
                    </a:p>
                  </a:txBody>
                  <a:tcPr marL="65434" marR="65434" marT="32717" marB="32717" anchor="ctr">
                    <a:lnL>
                      <a:noFill/>
                    </a:lnL>
                    <a:lnR>
                      <a:noFill/>
                    </a:lnR>
                    <a:lnT>
                      <a:noFill/>
                    </a:lnT>
                    <a:lnB>
                      <a:noFill/>
                    </a:lnB>
                  </a:tcPr>
                </a:tc>
                <a:extLst>
                  <a:ext uri="{0D108BD9-81ED-4DB2-BD59-A6C34878D82A}">
                    <a16:rowId xmlns:a16="http://schemas.microsoft.com/office/drawing/2014/main" val="183527508"/>
                  </a:ext>
                </a:extLst>
              </a:tr>
              <a:tr h="299735">
                <a:tc>
                  <a:txBody>
                    <a:bodyPr/>
                    <a:lstStyle/>
                    <a:p>
                      <a:r>
                        <a:rPr lang="fr-FR" sz="1300"/>
                        <a:t>Coloration des lignes paires</a:t>
                      </a:r>
                    </a:p>
                  </a:txBody>
                  <a:tcPr marL="65434" marR="65434" marT="32717" marB="32717" anchor="ctr">
                    <a:lnL>
                      <a:noFill/>
                    </a:lnL>
                    <a:lnR>
                      <a:noFill/>
                    </a:lnR>
                    <a:lnT>
                      <a:noFill/>
                    </a:lnT>
                    <a:lnB>
                      <a:noFill/>
                    </a:lnB>
                  </a:tcPr>
                </a:tc>
                <a:tc>
                  <a:txBody>
                    <a:bodyPr/>
                    <a:lstStyle/>
                    <a:p>
                      <a:r>
                        <a:rPr lang="fr-FR" sz="1300"/>
                        <a:t>$('tr:even')</a:t>
                      </a:r>
                    </a:p>
                  </a:txBody>
                  <a:tcPr marL="65434" marR="65434" marT="32717" marB="32717" anchor="ctr">
                    <a:lnL>
                      <a:noFill/>
                    </a:lnL>
                    <a:lnR>
                      <a:noFill/>
                    </a:lnR>
                    <a:lnT>
                      <a:noFill/>
                    </a:lnT>
                    <a:lnB>
                      <a:noFill/>
                    </a:lnB>
                  </a:tcPr>
                </a:tc>
                <a:extLst>
                  <a:ext uri="{0D108BD9-81ED-4DB2-BD59-A6C34878D82A}">
                    <a16:rowId xmlns:a16="http://schemas.microsoft.com/office/drawing/2014/main" val="2222459380"/>
                  </a:ext>
                </a:extLst>
              </a:tr>
              <a:tr h="299735">
                <a:tc>
                  <a:txBody>
                    <a:bodyPr/>
                    <a:lstStyle/>
                    <a:p>
                      <a:r>
                        <a:rPr lang="fr-FR" sz="1300"/>
                        <a:t>Coloration des cellules paires</a:t>
                      </a:r>
                    </a:p>
                  </a:txBody>
                  <a:tcPr marL="65434" marR="65434" marT="32717" marB="32717" anchor="ctr">
                    <a:lnL>
                      <a:noFill/>
                    </a:lnL>
                    <a:lnR>
                      <a:noFill/>
                    </a:lnR>
                    <a:lnT>
                      <a:noFill/>
                    </a:lnT>
                    <a:lnB>
                      <a:noFill/>
                    </a:lnB>
                  </a:tcPr>
                </a:tc>
                <a:tc>
                  <a:txBody>
                    <a:bodyPr/>
                    <a:lstStyle/>
                    <a:p>
                      <a:r>
                        <a:rPr lang="fr-FR" sz="1300"/>
                        <a:t>$('td:even')</a:t>
                      </a:r>
                    </a:p>
                  </a:txBody>
                  <a:tcPr marL="65434" marR="65434" marT="32717" marB="32717" anchor="ctr">
                    <a:lnL>
                      <a:noFill/>
                    </a:lnL>
                    <a:lnR>
                      <a:noFill/>
                    </a:lnR>
                    <a:lnT>
                      <a:noFill/>
                    </a:lnT>
                    <a:lnB>
                      <a:noFill/>
                    </a:lnB>
                  </a:tcPr>
                </a:tc>
                <a:extLst>
                  <a:ext uri="{0D108BD9-81ED-4DB2-BD59-A6C34878D82A}">
                    <a16:rowId xmlns:a16="http://schemas.microsoft.com/office/drawing/2014/main" val="3541596407"/>
                  </a:ext>
                </a:extLst>
              </a:tr>
              <a:tr h="299735">
                <a:tc>
                  <a:txBody>
                    <a:bodyPr/>
                    <a:lstStyle/>
                    <a:p>
                      <a:r>
                        <a:rPr lang="fr-FR" sz="1300"/>
                        <a:t>Coloration des lignes d'index supérieur à 2</a:t>
                      </a:r>
                    </a:p>
                  </a:txBody>
                  <a:tcPr marL="65434" marR="65434" marT="32717" marB="32717" anchor="ctr">
                    <a:lnL>
                      <a:noFill/>
                    </a:lnL>
                    <a:lnR>
                      <a:noFill/>
                    </a:lnR>
                    <a:lnT>
                      <a:noFill/>
                    </a:lnT>
                    <a:lnB>
                      <a:noFill/>
                    </a:lnB>
                  </a:tcPr>
                </a:tc>
                <a:tc>
                  <a:txBody>
                    <a:bodyPr/>
                    <a:lstStyle/>
                    <a:p>
                      <a:r>
                        <a:rPr lang="fr-FR" sz="1300"/>
                        <a:t>$('tr:gt(1)')</a:t>
                      </a:r>
                    </a:p>
                  </a:txBody>
                  <a:tcPr marL="65434" marR="65434" marT="32717" marB="32717" anchor="ctr">
                    <a:lnL>
                      <a:noFill/>
                    </a:lnL>
                    <a:lnR>
                      <a:noFill/>
                    </a:lnR>
                    <a:lnT>
                      <a:noFill/>
                    </a:lnT>
                    <a:lnB>
                      <a:noFill/>
                    </a:lnB>
                  </a:tcPr>
                </a:tc>
                <a:extLst>
                  <a:ext uri="{0D108BD9-81ED-4DB2-BD59-A6C34878D82A}">
                    <a16:rowId xmlns:a16="http://schemas.microsoft.com/office/drawing/2014/main" val="786462903"/>
                  </a:ext>
                </a:extLst>
              </a:tr>
              <a:tr h="750371">
                <a:tc>
                  <a:txBody>
                    <a:bodyPr/>
                    <a:lstStyle/>
                    <a:p>
                      <a:r>
                        <a:rPr lang="fr-FR" sz="1300"/>
                        <a:t>Coloration des lignes d'index supérieur à 1, et, dans le sous-ensemble correspondant, des lignes d'index inférieur à 5</a:t>
                      </a:r>
                    </a:p>
                  </a:txBody>
                  <a:tcPr marL="65434" marR="65434" marT="32717" marB="32717" anchor="ctr">
                    <a:lnL>
                      <a:noFill/>
                    </a:lnL>
                    <a:lnR>
                      <a:noFill/>
                    </a:lnR>
                    <a:lnT>
                      <a:noFill/>
                    </a:lnT>
                    <a:lnB>
                      <a:noFill/>
                    </a:lnB>
                  </a:tcPr>
                </a:tc>
                <a:tc>
                  <a:txBody>
                    <a:bodyPr/>
                    <a:lstStyle/>
                    <a:p>
                      <a:r>
                        <a:rPr lang="fr-FR" sz="1300"/>
                        <a:t>$('tr:gt(0):lt(4)')</a:t>
                      </a:r>
                    </a:p>
                  </a:txBody>
                  <a:tcPr marL="65434" marR="65434" marT="32717" marB="32717" anchor="ctr">
                    <a:lnL>
                      <a:noFill/>
                    </a:lnL>
                    <a:lnR>
                      <a:noFill/>
                    </a:lnR>
                    <a:lnT>
                      <a:noFill/>
                    </a:lnT>
                    <a:lnB>
                      <a:noFill/>
                    </a:lnB>
                  </a:tcPr>
                </a:tc>
                <a:extLst>
                  <a:ext uri="{0D108BD9-81ED-4DB2-BD59-A6C34878D82A}">
                    <a16:rowId xmlns:a16="http://schemas.microsoft.com/office/drawing/2014/main" val="1548237242"/>
                  </a:ext>
                </a:extLst>
              </a:tr>
              <a:tr h="750371">
                <a:tc>
                  <a:txBody>
                    <a:bodyPr/>
                    <a:lstStyle/>
                    <a:p>
                      <a:r>
                        <a:rPr lang="fr-FR" sz="1300"/>
                        <a:t>Coloration des cellules d'index supérieur à 5, et, dans le sous-ensemble correspondant, des cellules d'index inférieur à 11</a:t>
                      </a:r>
                    </a:p>
                  </a:txBody>
                  <a:tcPr marL="65434" marR="65434" marT="32717" marB="32717" anchor="ctr">
                    <a:lnL>
                      <a:noFill/>
                    </a:lnL>
                    <a:lnR>
                      <a:noFill/>
                    </a:lnR>
                    <a:lnT>
                      <a:noFill/>
                    </a:lnT>
                    <a:lnB>
                      <a:noFill/>
                    </a:lnB>
                  </a:tcPr>
                </a:tc>
                <a:tc>
                  <a:txBody>
                    <a:bodyPr/>
                    <a:lstStyle/>
                    <a:p>
                      <a:r>
                        <a:rPr lang="fr-FR" sz="1300"/>
                        <a:t>$('td:gt(4):lt(10)')</a:t>
                      </a:r>
                    </a:p>
                  </a:txBody>
                  <a:tcPr marL="65434" marR="65434" marT="32717" marB="32717" anchor="ctr">
                    <a:lnL>
                      <a:noFill/>
                    </a:lnL>
                    <a:lnR>
                      <a:noFill/>
                    </a:lnR>
                    <a:lnT>
                      <a:noFill/>
                    </a:lnT>
                    <a:lnB>
                      <a:noFill/>
                    </a:lnB>
                  </a:tcPr>
                </a:tc>
                <a:extLst>
                  <a:ext uri="{0D108BD9-81ED-4DB2-BD59-A6C34878D82A}">
                    <a16:rowId xmlns:a16="http://schemas.microsoft.com/office/drawing/2014/main" val="1463362565"/>
                  </a:ext>
                </a:extLst>
              </a:tr>
              <a:tr h="525053">
                <a:tc>
                  <a:txBody>
                    <a:bodyPr/>
                    <a:lstStyle/>
                    <a:p>
                      <a:r>
                        <a:rPr lang="fr-FR" sz="1300"/>
                        <a:t>Coloration de toutes les lignes à l'exception de la dernière</a:t>
                      </a:r>
                    </a:p>
                  </a:txBody>
                  <a:tcPr marL="65434" marR="65434" marT="32717" marB="32717" anchor="ctr">
                    <a:lnL>
                      <a:noFill/>
                    </a:lnL>
                    <a:lnR>
                      <a:noFill/>
                    </a:lnR>
                    <a:lnT>
                      <a:noFill/>
                    </a:lnT>
                    <a:lnB>
                      <a:noFill/>
                    </a:lnB>
                  </a:tcPr>
                </a:tc>
                <a:tc>
                  <a:txBody>
                    <a:bodyPr/>
                    <a:lstStyle/>
                    <a:p>
                      <a:r>
                        <a:rPr lang="fr-FR" sz="1300" dirty="0"/>
                        <a:t>$('</a:t>
                      </a:r>
                      <a:r>
                        <a:rPr lang="fr-FR" sz="1300" dirty="0" err="1"/>
                        <a:t>tr:not</a:t>
                      </a:r>
                      <a:r>
                        <a:rPr lang="fr-FR" sz="1300" dirty="0"/>
                        <a:t>(</a:t>
                      </a:r>
                      <a:r>
                        <a:rPr lang="fr-FR" sz="1300" dirty="0" err="1"/>
                        <a:t>tr:last</a:t>
                      </a:r>
                      <a:r>
                        <a:rPr lang="fr-FR" sz="1300" dirty="0"/>
                        <a:t>)')</a:t>
                      </a:r>
                    </a:p>
                  </a:txBody>
                  <a:tcPr marL="65434" marR="65434" marT="32717" marB="32717" anchor="ctr">
                    <a:lnL>
                      <a:noFill/>
                    </a:lnL>
                    <a:lnR>
                      <a:noFill/>
                    </a:lnR>
                    <a:lnT>
                      <a:noFill/>
                    </a:lnT>
                    <a:lnB>
                      <a:noFill/>
                    </a:lnB>
                  </a:tcPr>
                </a:tc>
                <a:extLst>
                  <a:ext uri="{0D108BD9-81ED-4DB2-BD59-A6C34878D82A}">
                    <a16:rowId xmlns:a16="http://schemas.microsoft.com/office/drawing/2014/main" val="2256757048"/>
                  </a:ext>
                </a:extLst>
              </a:tr>
            </a:tbl>
          </a:graphicData>
        </a:graphic>
      </p:graphicFrame>
    </p:spTree>
    <p:extLst>
      <p:ext uri="{BB962C8B-B14F-4D97-AF65-F5344CB8AC3E}">
        <p14:creationId xmlns:p14="http://schemas.microsoft.com/office/powerpoint/2010/main" val="382982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7A0381-88F2-524E-840B-FD94A5FFBF10}"/>
              </a:ext>
            </a:extLst>
          </p:cNvPr>
          <p:cNvSpPr>
            <a:spLocks noGrp="1"/>
          </p:cNvSpPr>
          <p:nvPr>
            <p:ph type="title"/>
          </p:nvPr>
        </p:nvSpPr>
        <p:spPr/>
        <p:txBody>
          <a:bodyPr/>
          <a:lstStyle/>
          <a:p>
            <a:r>
              <a:rPr lang="fr-FR" dirty="0"/>
              <a:t>Qu’est ce que le </a:t>
            </a:r>
            <a:r>
              <a:rPr lang="fr-FR" dirty="0" err="1"/>
              <a:t>Jquery</a:t>
            </a:r>
            <a:r>
              <a:rPr lang="fr-FR" dirty="0"/>
              <a:t> ?</a:t>
            </a:r>
          </a:p>
        </p:txBody>
      </p:sp>
      <p:sp>
        <p:nvSpPr>
          <p:cNvPr id="3" name="Espace réservé du contenu 2">
            <a:extLst>
              <a:ext uri="{FF2B5EF4-FFF2-40B4-BE49-F238E27FC236}">
                <a16:creationId xmlns:a16="http://schemas.microsoft.com/office/drawing/2014/main" id="{5C8546E7-A492-C345-B170-343710C8DAF3}"/>
              </a:ext>
            </a:extLst>
          </p:cNvPr>
          <p:cNvSpPr>
            <a:spLocks noGrp="1"/>
          </p:cNvSpPr>
          <p:nvPr>
            <p:ph idx="1"/>
          </p:nvPr>
        </p:nvSpPr>
        <p:spPr>
          <a:xfrm>
            <a:off x="680321" y="2336872"/>
            <a:ext cx="9613861" cy="4399593"/>
          </a:xfrm>
        </p:spPr>
        <p:txBody>
          <a:bodyPr>
            <a:normAutofit/>
          </a:bodyPr>
          <a:lstStyle/>
          <a:p>
            <a:r>
              <a:rPr lang="fr-FR" dirty="0"/>
              <a:t>jQuery permet de manipuler les éléments mis en place en HTML (textes, images, liens, vidéos, etc.) et mis en forme en CSS (position, taille, couleur, transparence, etc.) en utilisant des instructions simples qui donnent accès aux immenses possibilités de JavaScript et d'AJAX.</a:t>
            </a:r>
          </a:p>
          <a:p>
            <a:r>
              <a:rPr lang="fr-FR" dirty="0"/>
              <a:t>La devise de jQuery est « </a:t>
            </a:r>
            <a:r>
              <a:rPr lang="fr-FR" i="1" dirty="0"/>
              <a:t>Write </a:t>
            </a:r>
            <a:r>
              <a:rPr lang="fr-FR" i="1" dirty="0" err="1"/>
              <a:t>less</a:t>
            </a:r>
            <a:r>
              <a:rPr lang="fr-FR" i="1" dirty="0"/>
              <a:t>, do more</a:t>
            </a:r>
            <a:r>
              <a:rPr lang="fr-FR" dirty="0"/>
              <a:t> », ce qui signifie « Écrivez moins pour faire plus.</a:t>
            </a:r>
          </a:p>
          <a:p>
            <a:r>
              <a:rPr lang="fr-FR" dirty="0"/>
              <a:t>En effet, en écrivant moins de code, les erreurs seront moins fréquentes. </a:t>
            </a:r>
          </a:p>
        </p:txBody>
      </p:sp>
    </p:spTree>
    <p:extLst>
      <p:ext uri="{BB962C8B-B14F-4D97-AF65-F5344CB8AC3E}">
        <p14:creationId xmlns:p14="http://schemas.microsoft.com/office/powerpoint/2010/main" val="184250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F72DBF-FFC4-FE47-91BF-3BE425F607D9}"/>
              </a:ext>
            </a:extLst>
          </p:cNvPr>
          <p:cNvSpPr>
            <a:spLocks noGrp="1"/>
          </p:cNvSpPr>
          <p:nvPr>
            <p:ph type="title"/>
          </p:nvPr>
        </p:nvSpPr>
        <p:spPr/>
        <p:txBody>
          <a:bodyPr/>
          <a:lstStyle/>
          <a:p>
            <a:r>
              <a:rPr lang="fr-FR" dirty="0"/>
              <a:t>Comment utiliser du JQUERY ?</a:t>
            </a:r>
          </a:p>
        </p:txBody>
      </p:sp>
      <p:sp>
        <p:nvSpPr>
          <p:cNvPr id="3" name="Espace réservé du contenu 2">
            <a:extLst>
              <a:ext uri="{FF2B5EF4-FFF2-40B4-BE49-F238E27FC236}">
                <a16:creationId xmlns:a16="http://schemas.microsoft.com/office/drawing/2014/main" id="{F018F25F-5C2F-0D42-B2C8-9A87CA825931}"/>
              </a:ext>
            </a:extLst>
          </p:cNvPr>
          <p:cNvSpPr>
            <a:spLocks noGrp="1"/>
          </p:cNvSpPr>
          <p:nvPr>
            <p:ph idx="1"/>
          </p:nvPr>
        </p:nvSpPr>
        <p:spPr>
          <a:xfrm>
            <a:off x="680321" y="2336872"/>
            <a:ext cx="10836489" cy="4272271"/>
          </a:xfrm>
        </p:spPr>
        <p:txBody>
          <a:bodyPr>
            <a:normAutofit fontScale="92500"/>
          </a:bodyPr>
          <a:lstStyle/>
          <a:p>
            <a:r>
              <a:rPr lang="fr-FR" dirty="0"/>
              <a:t>Pour utiliser du </a:t>
            </a:r>
            <a:r>
              <a:rPr lang="fr-FR" dirty="0" err="1"/>
              <a:t>jquery</a:t>
            </a:r>
            <a:r>
              <a:rPr lang="fr-FR" dirty="0"/>
              <a:t>, il faut tout d’abord charger la ressource :</a:t>
            </a:r>
          </a:p>
          <a:p>
            <a:pPr marL="0" indent="0">
              <a:buNone/>
            </a:pPr>
            <a:endParaRPr lang="fr-FR" dirty="0"/>
          </a:p>
          <a:p>
            <a:pPr marL="0" indent="0">
              <a:buNone/>
            </a:pPr>
            <a:r>
              <a:rPr lang="fr-FR" dirty="0"/>
              <a:t>&lt;script </a:t>
            </a:r>
            <a:r>
              <a:rPr lang="fr-FR" dirty="0" err="1"/>
              <a:t>src</a:t>
            </a:r>
            <a:r>
              <a:rPr lang="fr-FR" dirty="0"/>
              <a:t>="http://</a:t>
            </a:r>
            <a:r>
              <a:rPr lang="fr-FR" dirty="0" err="1"/>
              <a:t>ajax.googleapis.com</a:t>
            </a:r>
            <a:r>
              <a:rPr lang="fr-FR" dirty="0"/>
              <a:t>/</a:t>
            </a:r>
            <a:r>
              <a:rPr lang="fr-FR" dirty="0" err="1"/>
              <a:t>ajax</a:t>
            </a:r>
            <a:r>
              <a:rPr lang="fr-FR" dirty="0"/>
              <a:t>/</a:t>
            </a:r>
            <a:r>
              <a:rPr lang="fr-FR" dirty="0" err="1"/>
              <a:t>libs</a:t>
            </a:r>
            <a:r>
              <a:rPr lang="fr-FR" dirty="0"/>
              <a:t>/</a:t>
            </a:r>
            <a:r>
              <a:rPr lang="fr-FR" dirty="0" err="1"/>
              <a:t>jquery</a:t>
            </a:r>
            <a:r>
              <a:rPr lang="fr-FR" dirty="0"/>
              <a:t>/1/</a:t>
            </a:r>
            <a:r>
              <a:rPr lang="fr-FR" dirty="0" err="1"/>
              <a:t>jquery.js</a:t>
            </a:r>
            <a:r>
              <a:rPr lang="fr-FR" dirty="0"/>
              <a:t>"&gt;&lt;/script&gt;</a:t>
            </a:r>
          </a:p>
          <a:p>
            <a:r>
              <a:rPr lang="fr-FR" dirty="0"/>
              <a:t>Une fois cette </a:t>
            </a:r>
            <a:r>
              <a:rPr lang="fr-FR" dirty="0" err="1"/>
              <a:t>resource</a:t>
            </a:r>
            <a:r>
              <a:rPr lang="fr-FR" dirty="0"/>
              <a:t> insérer dans votre page HTML, pour écrire vos fonctions </a:t>
            </a:r>
            <a:r>
              <a:rPr lang="fr-FR" dirty="0" err="1"/>
              <a:t>jquery</a:t>
            </a:r>
            <a:r>
              <a:rPr lang="fr-FR" dirty="0"/>
              <a:t> il suffit d’utiliser la même balise qu’en JS :</a:t>
            </a:r>
          </a:p>
          <a:p>
            <a:pPr marL="0" indent="0">
              <a:buNone/>
            </a:pPr>
            <a:endParaRPr lang="fr-FR" dirty="0"/>
          </a:p>
          <a:p>
            <a:pPr marL="457200" lvl="1" indent="0">
              <a:buNone/>
            </a:pPr>
            <a:r>
              <a:rPr lang="fr-FR" dirty="0"/>
              <a:t>&lt;script type=‘text/javascript’&gt;</a:t>
            </a:r>
          </a:p>
          <a:p>
            <a:pPr marL="457200" lvl="1" indent="0">
              <a:buNone/>
            </a:pPr>
            <a:r>
              <a:rPr lang="fr-FR" dirty="0"/>
              <a:t>//MON CODE</a:t>
            </a:r>
          </a:p>
          <a:p>
            <a:pPr marL="457200" lvl="1" indent="0">
              <a:buNone/>
            </a:pPr>
            <a:r>
              <a:rPr lang="fr-FR" dirty="0"/>
              <a:t>&lt;/script&gt;</a:t>
            </a:r>
          </a:p>
          <a:p>
            <a:r>
              <a:rPr lang="fr-FR" dirty="0"/>
              <a:t>Vous pourrez également comme en JS mettre toutes vos fonctions dans un fichier séparé.</a:t>
            </a:r>
          </a:p>
        </p:txBody>
      </p:sp>
    </p:spTree>
    <p:extLst>
      <p:ext uri="{BB962C8B-B14F-4D97-AF65-F5344CB8AC3E}">
        <p14:creationId xmlns:p14="http://schemas.microsoft.com/office/powerpoint/2010/main" val="362395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621C6A-7487-3C4C-B45F-240BC683297E}"/>
              </a:ext>
            </a:extLst>
          </p:cNvPr>
          <p:cNvSpPr>
            <a:spLocks noGrp="1"/>
          </p:cNvSpPr>
          <p:nvPr>
            <p:ph type="title"/>
          </p:nvPr>
        </p:nvSpPr>
        <p:spPr/>
        <p:txBody>
          <a:bodyPr/>
          <a:lstStyle/>
          <a:p>
            <a:r>
              <a:rPr lang="fr-FR" b="1" dirty="0"/>
              <a:t>Fonctionnement de base de jQuery</a:t>
            </a:r>
          </a:p>
        </p:txBody>
      </p:sp>
      <p:sp>
        <p:nvSpPr>
          <p:cNvPr id="3" name="Espace réservé du contenu 2">
            <a:extLst>
              <a:ext uri="{FF2B5EF4-FFF2-40B4-BE49-F238E27FC236}">
                <a16:creationId xmlns:a16="http://schemas.microsoft.com/office/drawing/2014/main" id="{ED1E2BA9-A97A-9A46-B5AB-12ECD8DA9C10}"/>
              </a:ext>
            </a:extLst>
          </p:cNvPr>
          <p:cNvSpPr>
            <a:spLocks noGrp="1"/>
          </p:cNvSpPr>
          <p:nvPr>
            <p:ph idx="1"/>
          </p:nvPr>
        </p:nvSpPr>
        <p:spPr>
          <a:xfrm>
            <a:off x="680321" y="2336873"/>
            <a:ext cx="9613861" cy="4040778"/>
          </a:xfrm>
        </p:spPr>
        <p:txBody>
          <a:bodyPr>
            <a:normAutofit fontScale="85000" lnSpcReduction="10000"/>
          </a:bodyPr>
          <a:lstStyle/>
          <a:p>
            <a:r>
              <a:rPr lang="fr-FR" dirty="0"/>
              <a:t>jQuery repose sur une seule et unique fonction :</a:t>
            </a:r>
          </a:p>
          <a:p>
            <a:pPr marL="0" indent="0">
              <a:buNone/>
            </a:pPr>
            <a:r>
              <a:rPr lang="fr-FR" dirty="0"/>
              <a:t>jQuery(), ou son alias $(). Cette fonction accepte un ou plusieurs paramètres et retourne un objet que nous appellerons « objet jQuery ». </a:t>
            </a:r>
          </a:p>
          <a:p>
            <a:pPr marL="0" indent="0">
              <a:buNone/>
            </a:pPr>
            <a:r>
              <a:rPr lang="fr-FR" dirty="0"/>
              <a:t>Les paramètres peuvent être d'un des types suivants :</a:t>
            </a:r>
          </a:p>
          <a:p>
            <a:r>
              <a:rPr lang="fr-FR" dirty="0"/>
              <a:t>Une fonction, qui sera exécutée dès que le DOM est disponible. Cette technique est très largement utilisée par tous les programmeurs jQuery.</a:t>
            </a:r>
          </a:p>
          <a:p>
            <a:r>
              <a:rPr lang="fr-FR" dirty="0"/>
              <a:t>Un sélecteur CSS : l'élément (ou les éléments) qui correspondent au sélecteur sont retournés. Nous allons nous intéresser à cette technique dans ce chapitre.</a:t>
            </a:r>
          </a:p>
          <a:p>
            <a:r>
              <a:rPr lang="fr-FR" dirty="0"/>
              <a:t>Un élément HTML, un document ou l'</a:t>
            </a:r>
            <a:r>
              <a:rPr lang="fr-FR" dirty="0" err="1"/>
              <a:t>objetwindow</a:t>
            </a:r>
            <a:r>
              <a:rPr lang="fr-FR" dirty="0"/>
              <a:t>: un objet jQuery correspondant à cet élément est retourné.</a:t>
            </a:r>
          </a:p>
          <a:p>
            <a:r>
              <a:rPr lang="fr-FR" dirty="0"/>
              <a:t>Une (ou plusieurs) balise(s) HTML : un objet jQuery correspondant à cette (ces) balise(s) est retourné. Vous pouvez lui appliquer des méthodes jQuery, par exemple pour ajouter cette (ces) balise(s) dans un élément HTML.</a:t>
            </a:r>
          </a:p>
        </p:txBody>
      </p:sp>
    </p:spTree>
    <p:extLst>
      <p:ext uri="{BB962C8B-B14F-4D97-AF65-F5344CB8AC3E}">
        <p14:creationId xmlns:p14="http://schemas.microsoft.com/office/powerpoint/2010/main" val="685205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1E0A0F-3474-244D-92A5-50E1A3BF758D}"/>
              </a:ext>
            </a:extLst>
          </p:cNvPr>
          <p:cNvSpPr>
            <a:spLocks noGrp="1"/>
          </p:cNvSpPr>
          <p:nvPr>
            <p:ph type="title"/>
          </p:nvPr>
        </p:nvSpPr>
        <p:spPr/>
        <p:txBody>
          <a:bodyPr/>
          <a:lstStyle/>
          <a:p>
            <a:r>
              <a:rPr lang="fr-FR" b="1" dirty="0"/>
              <a:t>Sélection d'éléments</a:t>
            </a:r>
          </a:p>
        </p:txBody>
      </p:sp>
      <p:sp>
        <p:nvSpPr>
          <p:cNvPr id="3" name="Espace réservé du contenu 2">
            <a:extLst>
              <a:ext uri="{FF2B5EF4-FFF2-40B4-BE49-F238E27FC236}">
                <a16:creationId xmlns:a16="http://schemas.microsoft.com/office/drawing/2014/main" id="{52416EAA-87C2-434E-AD15-F173E950FAFF}"/>
              </a:ext>
            </a:extLst>
          </p:cNvPr>
          <p:cNvSpPr>
            <a:spLocks noGrp="1"/>
          </p:cNvSpPr>
          <p:nvPr>
            <p:ph idx="1"/>
          </p:nvPr>
        </p:nvSpPr>
        <p:spPr/>
        <p:txBody>
          <a:bodyPr>
            <a:normAutofit/>
          </a:bodyPr>
          <a:lstStyle/>
          <a:p>
            <a:r>
              <a:rPr lang="fr-FR" dirty="0"/>
              <a:t>Une des grandes forces de jQuery est d’intégrer la syntaxe des sélecteurs CSS. Par cet intermédiaire, il est élémentaire de sélectionner les nœuds DOM qui nous intéressent, en utilisant la syntaxe $(sélection) où sélection représente un sélecteur CSS.</a:t>
            </a:r>
          </a:p>
        </p:txBody>
      </p:sp>
    </p:spTree>
    <p:extLst>
      <p:ext uri="{BB962C8B-B14F-4D97-AF65-F5344CB8AC3E}">
        <p14:creationId xmlns:p14="http://schemas.microsoft.com/office/powerpoint/2010/main" val="2267330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9E824-364F-624C-889E-71E9A8EDAF5C}"/>
              </a:ext>
            </a:extLst>
          </p:cNvPr>
          <p:cNvSpPr>
            <a:spLocks noGrp="1"/>
          </p:cNvSpPr>
          <p:nvPr>
            <p:ph type="title"/>
          </p:nvPr>
        </p:nvSpPr>
        <p:spPr/>
        <p:txBody>
          <a:bodyPr/>
          <a:lstStyle/>
          <a:p>
            <a:r>
              <a:rPr lang="fr-FR" b="1" dirty="0"/>
              <a:t>Sélection d'éléments</a:t>
            </a:r>
            <a:r>
              <a:rPr lang="fr-FR" dirty="0"/>
              <a:t>	</a:t>
            </a:r>
          </a:p>
        </p:txBody>
      </p:sp>
      <p:pic>
        <p:nvPicPr>
          <p:cNvPr id="5" name="Espace réservé du contenu 4">
            <a:extLst>
              <a:ext uri="{FF2B5EF4-FFF2-40B4-BE49-F238E27FC236}">
                <a16:creationId xmlns:a16="http://schemas.microsoft.com/office/drawing/2014/main" id="{BD27AAC5-C566-874E-BB37-FC975EE9510A}"/>
              </a:ext>
            </a:extLst>
          </p:cNvPr>
          <p:cNvPicPr>
            <a:picLocks noGrp="1" noChangeAspect="1"/>
          </p:cNvPicPr>
          <p:nvPr>
            <p:ph idx="1"/>
          </p:nvPr>
        </p:nvPicPr>
        <p:blipFill>
          <a:blip r:embed="rId2"/>
          <a:stretch>
            <a:fillRect/>
          </a:stretch>
        </p:blipFill>
        <p:spPr>
          <a:xfrm>
            <a:off x="1956123" y="2024283"/>
            <a:ext cx="5840304" cy="4507327"/>
          </a:xfrm>
        </p:spPr>
      </p:pic>
    </p:spTree>
    <p:extLst>
      <p:ext uri="{BB962C8B-B14F-4D97-AF65-F5344CB8AC3E}">
        <p14:creationId xmlns:p14="http://schemas.microsoft.com/office/powerpoint/2010/main" val="183584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7B637-8F1A-394A-B225-85A68CFF55D0}"/>
              </a:ext>
            </a:extLst>
          </p:cNvPr>
          <p:cNvSpPr>
            <a:spLocks noGrp="1"/>
          </p:cNvSpPr>
          <p:nvPr>
            <p:ph type="title"/>
          </p:nvPr>
        </p:nvSpPr>
        <p:spPr/>
        <p:txBody>
          <a:bodyPr/>
          <a:lstStyle/>
          <a:p>
            <a:r>
              <a:rPr lang="fr-FR" b="1" dirty="0"/>
              <a:t>Quelle est la nature de l'objet retourné ?</a:t>
            </a:r>
            <a:endParaRPr lang="fr-FR" dirty="0"/>
          </a:p>
        </p:txBody>
      </p:sp>
      <p:sp>
        <p:nvSpPr>
          <p:cNvPr id="3" name="Espace réservé du contenu 2">
            <a:extLst>
              <a:ext uri="{FF2B5EF4-FFF2-40B4-BE49-F238E27FC236}">
                <a16:creationId xmlns:a16="http://schemas.microsoft.com/office/drawing/2014/main" id="{AA3E3F14-A5AD-A844-907B-7448708AE575}"/>
              </a:ext>
            </a:extLst>
          </p:cNvPr>
          <p:cNvSpPr>
            <a:spLocks noGrp="1"/>
          </p:cNvSpPr>
          <p:nvPr>
            <p:ph idx="1"/>
          </p:nvPr>
        </p:nvSpPr>
        <p:spPr/>
        <p:txBody>
          <a:bodyPr>
            <a:normAutofit fontScale="85000" lnSpcReduction="10000"/>
          </a:bodyPr>
          <a:lstStyle/>
          <a:p>
            <a:r>
              <a:rPr lang="fr-FR" dirty="0"/>
              <a:t>Le résultat retourné par la fonction $() est un objet jQuery. Cet objet ressemble à un tableau : il a une propriété </a:t>
            </a:r>
            <a:r>
              <a:rPr lang="fr-FR" dirty="0" err="1"/>
              <a:t>length</a:t>
            </a:r>
            <a:r>
              <a:rPr lang="fr-FR" dirty="0"/>
              <a:t> et les éléments sélectionnés peuvent être accédés par un indice. </a:t>
            </a:r>
          </a:p>
          <a:p>
            <a:endParaRPr lang="fr-FR" dirty="0"/>
          </a:p>
          <a:p>
            <a:pPr marL="0" indent="0">
              <a:buNone/>
            </a:pPr>
            <a:r>
              <a:rPr lang="fr-FR" dirty="0"/>
              <a:t>Par exemple :</a:t>
            </a:r>
          </a:p>
          <a:p>
            <a:r>
              <a:rPr lang="fr-FR" dirty="0"/>
              <a:t>$('a').</a:t>
            </a:r>
            <a:r>
              <a:rPr lang="fr-FR" dirty="0" err="1"/>
              <a:t>length</a:t>
            </a:r>
            <a:r>
              <a:rPr lang="fr-FR" dirty="0"/>
              <a:t> retourne le nombre de liens hypertextes contenus dans la page.</a:t>
            </a:r>
          </a:p>
          <a:p>
            <a:r>
              <a:rPr lang="fr-FR" dirty="0"/>
              <a:t>$('</a:t>
            </a:r>
            <a:r>
              <a:rPr lang="fr-FR" dirty="0" err="1"/>
              <a:t>ul.bleu</a:t>
            </a:r>
            <a:r>
              <a:rPr lang="fr-FR" dirty="0"/>
              <a:t>').</a:t>
            </a:r>
            <a:r>
              <a:rPr lang="fr-FR" dirty="0" err="1"/>
              <a:t>length</a:t>
            </a:r>
            <a:r>
              <a:rPr lang="fr-FR" dirty="0"/>
              <a:t> retourne le nombre de balises &lt;</a:t>
            </a:r>
            <a:r>
              <a:rPr lang="fr-FR" dirty="0" err="1"/>
              <a:t>ul</a:t>
            </a:r>
            <a:r>
              <a:rPr lang="fr-FR" dirty="0"/>
              <a:t>&gt; de classe ‘bleu’.</a:t>
            </a:r>
          </a:p>
          <a:p>
            <a:r>
              <a:rPr lang="fr-FR" dirty="0"/>
              <a:t>$('li[class="impair"]').</a:t>
            </a:r>
            <a:r>
              <a:rPr lang="fr-FR" dirty="0" err="1"/>
              <a:t>length</a:t>
            </a:r>
            <a:r>
              <a:rPr lang="fr-FR" dirty="0"/>
              <a:t> retourne le nombre de balises &lt;li&gt; qui ont un attribut class de </a:t>
            </a:r>
            <a:r>
              <a:rPr lang="fr-FR"/>
              <a:t>valeur ‘impair’.</a:t>
            </a:r>
            <a:endParaRPr lang="fr-FR" dirty="0"/>
          </a:p>
          <a:p>
            <a:r>
              <a:rPr lang="fr-FR" dirty="0"/>
              <a:t>$('body').</a:t>
            </a:r>
            <a:r>
              <a:rPr lang="fr-FR" dirty="0" err="1"/>
              <a:t>length</a:t>
            </a:r>
            <a:r>
              <a:rPr lang="fr-FR" dirty="0"/>
              <a:t> retourne « 1 » car le document contient une seule balise &lt;body&gt;.</a:t>
            </a:r>
          </a:p>
        </p:txBody>
      </p:sp>
    </p:spTree>
    <p:extLst>
      <p:ext uri="{BB962C8B-B14F-4D97-AF65-F5344CB8AC3E}">
        <p14:creationId xmlns:p14="http://schemas.microsoft.com/office/powerpoint/2010/main" val="8190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242F9F-0F60-904C-B00C-3178810EB54F}"/>
              </a:ext>
            </a:extLst>
          </p:cNvPr>
          <p:cNvSpPr>
            <a:spLocks noGrp="1"/>
          </p:cNvSpPr>
          <p:nvPr>
            <p:ph type="title"/>
          </p:nvPr>
        </p:nvSpPr>
        <p:spPr/>
        <p:txBody>
          <a:bodyPr/>
          <a:lstStyle/>
          <a:p>
            <a:r>
              <a:rPr lang="fr-FR" b="1" dirty="0"/>
              <a:t>Appliquer une méthode à la sélection</a:t>
            </a:r>
          </a:p>
        </p:txBody>
      </p:sp>
      <p:sp>
        <p:nvSpPr>
          <p:cNvPr id="3" name="Espace réservé du contenu 2">
            <a:extLst>
              <a:ext uri="{FF2B5EF4-FFF2-40B4-BE49-F238E27FC236}">
                <a16:creationId xmlns:a16="http://schemas.microsoft.com/office/drawing/2014/main" id="{E7C750F7-E619-4046-818D-CDF1644B46CA}"/>
              </a:ext>
            </a:extLst>
          </p:cNvPr>
          <p:cNvSpPr>
            <a:spLocks noGrp="1"/>
          </p:cNvSpPr>
          <p:nvPr>
            <p:ph idx="1"/>
          </p:nvPr>
        </p:nvSpPr>
        <p:spPr>
          <a:xfrm>
            <a:off x="680321" y="2336872"/>
            <a:ext cx="9613861" cy="4237547"/>
          </a:xfrm>
        </p:spPr>
        <p:txBody>
          <a:bodyPr>
            <a:normAutofit fontScale="92500" lnSpcReduction="20000"/>
          </a:bodyPr>
          <a:lstStyle/>
          <a:p>
            <a:r>
              <a:rPr lang="fr-FR" dirty="0"/>
              <a:t>Une fois qu'un ou plusieurs éléments ont été sélectionnés avec une instruction $(sélecteur), vous pouvez leur appliquer un traitement en exécutant une méthode jQuery. Pour cela, ajoutez un point après la parenthèse fermante et indiquez la méthode à utiliser :</a:t>
            </a:r>
          </a:p>
          <a:p>
            <a:endParaRPr lang="fr-FR" dirty="0"/>
          </a:p>
          <a:p>
            <a:pPr marL="0" indent="0">
              <a:buNone/>
            </a:pPr>
            <a:r>
              <a:rPr lang="fr-FR" dirty="0"/>
              <a:t>$(sélecteur).action</a:t>
            </a:r>
          </a:p>
          <a:p>
            <a:pPr marL="0" indent="0">
              <a:buNone/>
            </a:pPr>
            <a:endParaRPr lang="fr-FR" dirty="0"/>
          </a:p>
          <a:p>
            <a:pPr marL="0" indent="0">
              <a:buNone/>
            </a:pPr>
            <a:r>
              <a:rPr lang="fr-FR" dirty="0"/>
              <a:t>Il y a 3 possibilités de sélecteur :</a:t>
            </a:r>
          </a:p>
          <a:p>
            <a:pPr marL="0" indent="0">
              <a:buNone/>
            </a:pPr>
            <a:endParaRPr lang="fr-FR" dirty="0"/>
          </a:p>
          <a:p>
            <a:pPr marL="0" indent="0">
              <a:buNone/>
            </a:pPr>
            <a:r>
              <a:rPr lang="fr-FR" dirty="0"/>
              <a:t>$(‘h1’) = pour sélectionner une balise</a:t>
            </a:r>
          </a:p>
          <a:p>
            <a:pPr marL="0" indent="0">
              <a:buNone/>
            </a:pPr>
            <a:r>
              <a:rPr lang="fr-FR" dirty="0"/>
              <a:t>$(‘.bleu’) = pour sélectionner la class bleu</a:t>
            </a:r>
          </a:p>
          <a:p>
            <a:pPr marL="0" indent="0">
              <a:buNone/>
            </a:pPr>
            <a:r>
              <a:rPr lang="fr-FR" dirty="0"/>
              <a:t>$(‘#bleu’) = pour sélectionner l’id bleu</a:t>
            </a:r>
          </a:p>
        </p:txBody>
      </p:sp>
    </p:spTree>
    <p:extLst>
      <p:ext uri="{BB962C8B-B14F-4D97-AF65-F5344CB8AC3E}">
        <p14:creationId xmlns:p14="http://schemas.microsoft.com/office/powerpoint/2010/main" val="212825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02865C-71F7-E14E-A5AD-1D18ADD1CC47}"/>
              </a:ext>
            </a:extLst>
          </p:cNvPr>
          <p:cNvSpPr>
            <a:spLocks noGrp="1"/>
          </p:cNvSpPr>
          <p:nvPr>
            <p:ph type="title"/>
          </p:nvPr>
        </p:nvSpPr>
        <p:spPr/>
        <p:txBody>
          <a:bodyPr/>
          <a:lstStyle/>
          <a:p>
            <a:r>
              <a:rPr lang="fr-FR" dirty="0"/>
              <a:t>Ecrire dans la page html</a:t>
            </a:r>
          </a:p>
        </p:txBody>
      </p:sp>
      <p:sp>
        <p:nvSpPr>
          <p:cNvPr id="3" name="Espace réservé du contenu 2">
            <a:extLst>
              <a:ext uri="{FF2B5EF4-FFF2-40B4-BE49-F238E27FC236}">
                <a16:creationId xmlns:a16="http://schemas.microsoft.com/office/drawing/2014/main" id="{0181B549-C538-1240-BC9A-D3B6006FBC3D}"/>
              </a:ext>
            </a:extLst>
          </p:cNvPr>
          <p:cNvSpPr>
            <a:spLocks noGrp="1"/>
          </p:cNvSpPr>
          <p:nvPr>
            <p:ph idx="1"/>
          </p:nvPr>
        </p:nvSpPr>
        <p:spPr/>
        <p:txBody>
          <a:bodyPr>
            <a:normAutofit lnSpcReduction="10000"/>
          </a:bodyPr>
          <a:lstStyle/>
          <a:p>
            <a:r>
              <a:rPr lang="fr-FR" dirty="0"/>
              <a:t>Pour écrire dans une page HTML en </a:t>
            </a:r>
            <a:r>
              <a:rPr lang="fr-FR" dirty="0" err="1"/>
              <a:t>jquery</a:t>
            </a:r>
            <a:r>
              <a:rPr lang="fr-FR" dirty="0"/>
              <a:t> rien de plus simple, comme expliqué ci-dessus il faut d’abord sélectionner l’élément puis exécuter la bonne action.</a:t>
            </a:r>
          </a:p>
          <a:p>
            <a:endParaRPr lang="fr-FR" dirty="0"/>
          </a:p>
          <a:p>
            <a:r>
              <a:rPr lang="fr-FR" dirty="0"/>
              <a:t>Exemple :</a:t>
            </a:r>
          </a:p>
          <a:p>
            <a:pPr marL="0" indent="0">
              <a:buNone/>
            </a:pPr>
            <a:r>
              <a:rPr lang="fr-FR" dirty="0"/>
              <a:t>&lt;</a:t>
            </a:r>
            <a:r>
              <a:rPr lang="fr-FR" dirty="0" err="1"/>
              <a:t>span</a:t>
            </a:r>
            <a:r>
              <a:rPr lang="fr-FR" dirty="0"/>
              <a:t> id=‘</a:t>
            </a:r>
            <a:r>
              <a:rPr lang="fr-FR" dirty="0" err="1"/>
              <a:t>resultat</a:t>
            </a:r>
            <a:r>
              <a:rPr lang="fr-FR" dirty="0"/>
              <a:t>’&gt;&lt;/</a:t>
            </a:r>
            <a:r>
              <a:rPr lang="fr-FR" dirty="0" err="1"/>
              <a:t>span</a:t>
            </a:r>
            <a:r>
              <a:rPr lang="fr-FR" dirty="0"/>
              <a:t>&gt;</a:t>
            </a:r>
          </a:p>
          <a:p>
            <a:pPr marL="0" indent="0">
              <a:buNone/>
            </a:pPr>
            <a:endParaRPr lang="fr-FR" dirty="0"/>
          </a:p>
          <a:p>
            <a:pPr marL="0" indent="0">
              <a:buNone/>
            </a:pPr>
            <a:r>
              <a:rPr lang="fr-FR" dirty="0"/>
              <a:t>&lt;script&gt;</a:t>
            </a:r>
          </a:p>
          <a:p>
            <a:pPr marL="0" indent="0">
              <a:buNone/>
            </a:pPr>
            <a:r>
              <a:rPr lang="fr-FR" dirty="0"/>
              <a:t>$('#</a:t>
            </a:r>
            <a:r>
              <a:rPr lang="fr-FR" dirty="0" err="1"/>
              <a:t>resultat</a:t>
            </a:r>
            <a:r>
              <a:rPr lang="fr-FR" dirty="0"/>
              <a:t>').html('texte à écrire dans la balise </a:t>
            </a:r>
            <a:r>
              <a:rPr lang="fr-FR" dirty="0" err="1"/>
              <a:t>span</a:t>
            </a:r>
            <a:r>
              <a:rPr lang="fr-FR" dirty="0"/>
              <a:t>');</a:t>
            </a:r>
          </a:p>
        </p:txBody>
      </p:sp>
    </p:spTree>
    <p:extLst>
      <p:ext uri="{BB962C8B-B14F-4D97-AF65-F5344CB8AC3E}">
        <p14:creationId xmlns:p14="http://schemas.microsoft.com/office/powerpoint/2010/main" val="311244453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197</TotalTime>
  <Words>1285</Words>
  <Application>Microsoft Macintosh PowerPoint</Application>
  <PresentationFormat>Grand écran</PresentationFormat>
  <Paragraphs>167</Paragraphs>
  <Slides>19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19</vt:i4>
      </vt:variant>
    </vt:vector>
  </HeadingPairs>
  <TitlesOfParts>
    <vt:vector size="22" baseType="lpstr">
      <vt:lpstr>Arial</vt:lpstr>
      <vt:lpstr>Trebuchet MS</vt:lpstr>
      <vt:lpstr>Berlin</vt:lpstr>
      <vt:lpstr>JQUERY</vt:lpstr>
      <vt:lpstr>Qu’est ce que le Jquery ?</vt:lpstr>
      <vt:lpstr>Comment utiliser du JQUERY ?</vt:lpstr>
      <vt:lpstr>Fonctionnement de base de jQuery</vt:lpstr>
      <vt:lpstr>Sélection d'éléments</vt:lpstr>
      <vt:lpstr>Sélection d'éléments </vt:lpstr>
      <vt:lpstr>Quelle est la nature de l'objet retourné ?</vt:lpstr>
      <vt:lpstr>Appliquer une méthode à la sélection</vt:lpstr>
      <vt:lpstr>Ecrire dans la page html</vt:lpstr>
      <vt:lpstr>Exercice</vt:lpstr>
      <vt:lpstr>Style CSS en JQUERY</vt:lpstr>
      <vt:lpstr>Exercice</vt:lpstr>
      <vt:lpstr>Récupération d’une valeur </vt:lpstr>
      <vt:lpstr>Ecrire une valeur dans un formulaire</vt:lpstr>
      <vt:lpstr>Pseudo-sélecteurs d'éléments sélectionnés</vt:lpstr>
      <vt:lpstr>Pseudo-sélecteurs d'éléments sélectionnés</vt:lpstr>
      <vt:lpstr>Afficher/Masquer un élément</vt:lpstr>
      <vt:lpstr>Pseudo-sélecteur pour les tableaux</vt:lpstr>
      <vt:lpstr>Pseudo-sélecteur pour les tableaux</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3</dc:title>
  <dc:creator>Utilisateur Microsoft Office</dc:creator>
  <cp:lastModifiedBy>Utilisateur Microsoft Office</cp:lastModifiedBy>
  <cp:revision>33</cp:revision>
  <dcterms:created xsi:type="dcterms:W3CDTF">2019-12-17T10:50:26Z</dcterms:created>
  <dcterms:modified xsi:type="dcterms:W3CDTF">2020-06-15T14:53:44Z</dcterms:modified>
</cp:coreProperties>
</file>