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83" r:id="rId9"/>
    <p:sldId id="266" r:id="rId10"/>
    <p:sldId id="259" r:id="rId11"/>
    <p:sldId id="267" r:id="rId12"/>
    <p:sldId id="269" r:id="rId13"/>
    <p:sldId id="268" r:id="rId14"/>
    <p:sldId id="271" r:id="rId15"/>
    <p:sldId id="272" r:id="rId16"/>
    <p:sldId id="280" r:id="rId17"/>
    <p:sldId id="281" r:id="rId18"/>
    <p:sldId id="284" r:id="rId19"/>
    <p:sldId id="285" r:id="rId20"/>
    <p:sldId id="286" r:id="rId21"/>
    <p:sldId id="2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4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7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105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00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03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57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7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92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4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13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47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63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0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2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59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E43A-FF98-4B47-9EA5-6305A5D97822}" type="datetimeFigureOut">
              <a:rPr lang="fr-FR" smtClean="0"/>
              <a:t>08/02/2016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E3662B-F241-4CBA-9624-BA444BA4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r.wikipedia.org/wiki/JavaScrip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jqueryscript.ne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33202" y="334026"/>
            <a:ext cx="9144000" cy="552751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Projet </a:t>
            </a:r>
            <a:r>
              <a:rPr lang="fr-FR" dirty="0" err="1" smtClean="0"/>
              <a:t>T</a:t>
            </a:r>
            <a:r>
              <a:rPr lang="fr-FR" dirty="0" err="1" smtClean="0"/>
              <a:t>utoré</a:t>
            </a:r>
            <a:r>
              <a:rPr lang="fr-FR" dirty="0"/>
              <a:t> </a:t>
            </a:r>
            <a:r>
              <a:rPr lang="fr-FR" dirty="0" smtClean="0"/>
              <a:t>L3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Hal ZAPT</a:t>
            </a:r>
            <a:br>
              <a:rPr lang="fr-FR" dirty="0" smtClean="0"/>
            </a:br>
            <a:r>
              <a:rPr lang="fr-FR" dirty="0" smtClean="0"/>
              <a:t>(Hyper Article en Ligne)</a:t>
            </a:r>
            <a:endParaRPr lang="fr-FR" dirty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9" y="1875693"/>
            <a:ext cx="2939806" cy="22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636" y="780597"/>
            <a:ext cx="6065157" cy="1325563"/>
          </a:xfrm>
        </p:spPr>
        <p:txBody>
          <a:bodyPr/>
          <a:lstStyle/>
          <a:p>
            <a:pPr algn="ctr"/>
            <a:r>
              <a:rPr lang="fr-FR" dirty="0" smtClean="0"/>
              <a:t>Les technologies découvertes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36000" t="26992" r="26250" b="32889"/>
          <a:stretch/>
        </p:blipFill>
        <p:spPr>
          <a:xfrm>
            <a:off x="2880196" y="2106160"/>
            <a:ext cx="6486035" cy="38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0310" y="714599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10507" y="2112720"/>
            <a:ext cx="10515600" cy="3243261"/>
          </a:xfrm>
        </p:spPr>
        <p:txBody>
          <a:bodyPr/>
          <a:lstStyle/>
          <a:p>
            <a:r>
              <a:rPr lang="fr-FR" dirty="0" smtClean="0"/>
              <a:t>Programmation de script pour page web</a:t>
            </a:r>
          </a:p>
          <a:p>
            <a:r>
              <a:rPr lang="fr-FR" dirty="0" smtClean="0"/>
              <a:t>Programmation orienté objet</a:t>
            </a:r>
          </a:p>
          <a:p>
            <a:r>
              <a:rPr lang="fr-FR" dirty="0" smtClean="0"/>
              <a:t>Permet de rendre une page interactive/dynamique/esthétique</a:t>
            </a:r>
          </a:p>
          <a:p>
            <a:r>
              <a:rPr lang="fr-FR" dirty="0"/>
              <a:t>Fonctions </a:t>
            </a:r>
            <a:r>
              <a:rPr lang="fr-FR" dirty="0" smtClean="0"/>
              <a:t>anonymes/ </a:t>
            </a:r>
            <a:r>
              <a:rPr lang="fr-FR" dirty="0" err="1" smtClean="0"/>
              <a:t>array</a:t>
            </a:r>
            <a:r>
              <a:rPr lang="fr-FR" dirty="0" smtClean="0"/>
              <a:t>[] / tableau associatif {</a:t>
            </a:r>
            <a:r>
              <a:rPr lang="fr-FR" dirty="0" err="1" smtClean="0"/>
              <a:t>clé:valeur</a:t>
            </a:r>
            <a:r>
              <a:rPr lang="fr-FR" dirty="0" smtClean="0"/>
              <a:t>}</a:t>
            </a:r>
          </a:p>
          <a:p>
            <a:r>
              <a:rPr lang="fr-FR" dirty="0" smtClean="0"/>
              <a:t>Beaucoup de méthodes riches et variées existantes</a:t>
            </a:r>
          </a:p>
          <a:p>
            <a:r>
              <a:rPr lang="fr-FR" dirty="0" smtClean="0"/>
              <a:t>Accéder au balise / éléments html</a:t>
            </a:r>
            <a:r>
              <a:rPr lang="fr-FR" dirty="0"/>
              <a:t> </a:t>
            </a:r>
            <a:r>
              <a:rPr lang="fr-FR" dirty="0" smtClean="0"/>
              <a:t>afin de les modifier directement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289" y="498361"/>
            <a:ext cx="1289050" cy="105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2412" y="1455916"/>
            <a:ext cx="11734800" cy="915192"/>
          </a:xfrm>
        </p:spPr>
        <p:txBody>
          <a:bodyPr>
            <a:normAutofit fontScale="85000" lnSpcReduction="10000"/>
          </a:bodyPr>
          <a:lstStyle/>
          <a:p>
            <a:r>
              <a:rPr lang="fr-FR" sz="2400" dirty="0" smtClean="0"/>
              <a:t>Format de données comme le XML</a:t>
            </a:r>
          </a:p>
          <a:p>
            <a:r>
              <a:rPr lang="fr-FR" sz="2400" dirty="0" smtClean="0"/>
              <a:t>Récupéré sous forme d’objet avec la notation du </a:t>
            </a:r>
            <a:r>
              <a:rPr lang="fr-FR" sz="2400" dirty="0" err="1" smtClean="0"/>
              <a:t>javascript</a:t>
            </a:r>
            <a:r>
              <a:rPr lang="fr-FR" sz="2400" dirty="0"/>
              <a:t> </a:t>
            </a:r>
            <a:r>
              <a:rPr lang="fr-FR" sz="2400" dirty="0" smtClean="0"/>
              <a:t>({} = objet, [] = tableau)</a:t>
            </a:r>
            <a:endParaRPr lang="fr-FR" sz="2400" dirty="0"/>
          </a:p>
          <a:p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786" t="10438" r="13357" b="38895"/>
          <a:stretch/>
        </p:blipFill>
        <p:spPr>
          <a:xfrm>
            <a:off x="661736" y="2371108"/>
            <a:ext cx="11421979" cy="4041915"/>
          </a:xfrm>
          <a:prstGeom prst="rect">
            <a:avLst/>
          </a:prstGeom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48" y="172522"/>
            <a:ext cx="3522333" cy="146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03584" y="2416175"/>
            <a:ext cx="10515600" cy="2746375"/>
          </a:xfrm>
        </p:spPr>
        <p:txBody>
          <a:bodyPr/>
          <a:lstStyle/>
          <a:p>
            <a:r>
              <a:rPr lang="fr-FR" dirty="0" smtClean="0"/>
              <a:t>Framework </a:t>
            </a:r>
            <a:r>
              <a:rPr lang="fr-FR" dirty="0" smtClean="0">
                <a:hlinkClick r:id="rId2" tooltip="JavaScript"/>
              </a:rPr>
              <a:t>JavaScript</a:t>
            </a:r>
            <a:r>
              <a:rPr lang="fr-FR" dirty="0" smtClean="0"/>
              <a:t> libre</a:t>
            </a:r>
          </a:p>
          <a:p>
            <a:r>
              <a:rPr lang="fr-FR" dirty="0" smtClean="0"/>
              <a:t>Unique </a:t>
            </a:r>
            <a:r>
              <a:rPr lang="fr-FR" dirty="0"/>
              <a:t>fichier JavaScript</a:t>
            </a:r>
            <a:endParaRPr lang="fr-FR" dirty="0" smtClean="0"/>
          </a:p>
          <a:p>
            <a:r>
              <a:rPr lang="fr-FR" dirty="0" smtClean="0"/>
              <a:t>Appelle fonction via $</a:t>
            </a:r>
          </a:p>
          <a:p>
            <a:r>
              <a:rPr lang="fr-FR" dirty="0" smtClean="0"/>
              <a:t>Asynchrone</a:t>
            </a:r>
          </a:p>
          <a:p>
            <a:r>
              <a:rPr lang="fr-FR" dirty="0" smtClean="0"/>
              <a:t>Ajout de fonction visuels, </a:t>
            </a:r>
            <a:r>
              <a:rPr lang="fr-FR" dirty="0"/>
              <a:t>A</a:t>
            </a:r>
            <a:r>
              <a:rPr lang="fr-FR" dirty="0" smtClean="0"/>
              <a:t>jax, </a:t>
            </a:r>
            <a:r>
              <a:rPr lang="fr-FR" dirty="0" err="1" smtClean="0"/>
              <a:t>getJson</a:t>
            </a:r>
            <a:r>
              <a:rPr lang="fr-FR" dirty="0" smtClean="0"/>
              <a:t>…</a:t>
            </a: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2" y="190500"/>
            <a:ext cx="5222875" cy="12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050" y="399946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A.P.I </a:t>
            </a:r>
            <a:r>
              <a:rPr lang="fr-FR" b="1" dirty="0"/>
              <a:t>Google </a:t>
            </a:r>
            <a:r>
              <a:rPr lang="fr-FR" b="1" dirty="0" err="1"/>
              <a:t>Maps</a:t>
            </a:r>
            <a:r>
              <a:rPr lang="fr-FR" b="1" dirty="0"/>
              <a:t> </a:t>
            </a:r>
            <a:r>
              <a:rPr lang="fr-FR" b="1" dirty="0" err="1" smtClean="0"/>
              <a:t>Geocoding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2892" y="2594951"/>
            <a:ext cx="11284084" cy="4351338"/>
          </a:xfrm>
        </p:spPr>
        <p:txBody>
          <a:bodyPr/>
          <a:lstStyle/>
          <a:p>
            <a:r>
              <a:rPr lang="fr-FR" dirty="0" err="1" smtClean="0"/>
              <a:t>Geocoding</a:t>
            </a:r>
            <a:r>
              <a:rPr lang="fr-FR" dirty="0" smtClean="0"/>
              <a:t> veut dire convertir une adresse postale en coordonnée géographique (latitude/longitude)</a:t>
            </a:r>
          </a:p>
          <a:p>
            <a:r>
              <a:rPr lang="fr-FR" dirty="0" smtClean="0"/>
              <a:t>Requête fait via une adresse web, le résultat récupéré en </a:t>
            </a:r>
            <a:r>
              <a:rPr lang="fr-FR" dirty="0" err="1" smtClean="0"/>
              <a:t>json</a:t>
            </a:r>
            <a:endParaRPr lang="fr-FR" dirty="0" smtClean="0"/>
          </a:p>
          <a:p>
            <a:r>
              <a:rPr lang="fr-FR" dirty="0" smtClean="0"/>
              <a:t>On récupère plusieurs champs dont les coordonnées</a:t>
            </a:r>
            <a:endParaRPr lang="fr-FR" dirty="0"/>
          </a:p>
          <a:p>
            <a:r>
              <a:rPr lang="fr-FR" dirty="0" smtClean="0"/>
              <a:t>contrainte: limité à 15000 requêtes par jour</a:t>
            </a:r>
          </a:p>
          <a:p>
            <a:r>
              <a:rPr lang="fr-FR" dirty="0"/>
              <a:t>https://developers.google.com/maps/documentation/geocoding/intro</a:t>
            </a:r>
            <a:endParaRPr lang="fr-FR" dirty="0" smtClean="0"/>
          </a:p>
        </p:txBody>
      </p:sp>
      <p:pic>
        <p:nvPicPr>
          <p:cNvPr id="5122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624" y="399946"/>
            <a:ext cx="1904595" cy="131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4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2987" y="651669"/>
            <a:ext cx="8911687" cy="1280890"/>
          </a:xfrm>
        </p:spPr>
        <p:txBody>
          <a:bodyPr/>
          <a:lstStyle/>
          <a:p>
            <a:pPr algn="ctr"/>
            <a:r>
              <a:rPr lang="fr-FR" dirty="0" err="1" smtClean="0"/>
              <a:t>OpenStreetMap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95428" y="2180491"/>
            <a:ext cx="8915400" cy="3777622"/>
          </a:xfrm>
        </p:spPr>
        <p:txBody>
          <a:bodyPr/>
          <a:lstStyle/>
          <a:p>
            <a:r>
              <a:rPr lang="fr-FR" dirty="0" smtClean="0"/>
              <a:t>Carte du monde libre</a:t>
            </a:r>
          </a:p>
          <a:p>
            <a:r>
              <a:rPr lang="fr-FR" dirty="0" smtClean="0"/>
              <a:t>Tout le monde remplie la base de donnée</a:t>
            </a:r>
          </a:p>
          <a:p>
            <a:r>
              <a:rPr lang="fr-FR" dirty="0" smtClean="0"/>
              <a:t>Grosse base de donnée contenant beaucoup d’informations géographiques diverses et variées</a:t>
            </a:r>
          </a:p>
          <a:p>
            <a:r>
              <a:rPr lang="fr-FR" dirty="0" smtClean="0"/>
              <a:t>Fonctionnera toujours car libre, Google évolue et peut changer ses fonctionnalités ou rendre ses services payants</a:t>
            </a:r>
          </a:p>
          <a:p>
            <a:r>
              <a:rPr lang="fr-FR" dirty="0" smtClean="0"/>
              <a:t>Contient une api qui permet notamment de faire du </a:t>
            </a:r>
            <a:r>
              <a:rPr lang="fr-FR" dirty="0" err="1" smtClean="0"/>
              <a:t>geocoding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14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199" y="651669"/>
            <a:ext cx="2212975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80845" y="2317994"/>
            <a:ext cx="10515600" cy="3203575"/>
          </a:xfrm>
        </p:spPr>
        <p:txBody>
          <a:bodyPr/>
          <a:lstStyle/>
          <a:p>
            <a:r>
              <a:rPr lang="fr-FR" dirty="0" smtClean="0"/>
              <a:t>Librairie </a:t>
            </a:r>
            <a:r>
              <a:rPr lang="fr-FR" dirty="0"/>
              <a:t>o</a:t>
            </a:r>
            <a:r>
              <a:rPr lang="fr-FR" dirty="0" smtClean="0"/>
              <a:t>pen source</a:t>
            </a:r>
          </a:p>
          <a:p>
            <a:r>
              <a:rPr lang="fr-FR" dirty="0" smtClean="0"/>
              <a:t>Fichier JavaScript à inclure</a:t>
            </a:r>
          </a:p>
          <a:p>
            <a:r>
              <a:rPr lang="fr-FR" dirty="0" smtClean="0"/>
              <a:t>Permet de mettre un fond de carte et d’interagir avec dans un site web</a:t>
            </a:r>
          </a:p>
          <a:p>
            <a:r>
              <a:rPr lang="fr-FR" dirty="0" smtClean="0"/>
              <a:t>Documentation très bien faite</a:t>
            </a:r>
          </a:p>
          <a:p>
            <a:r>
              <a:rPr lang="fr-FR" dirty="0"/>
              <a:t>http://leafletjs.com/</a:t>
            </a:r>
          </a:p>
        </p:txBody>
      </p:sp>
      <p:pic>
        <p:nvPicPr>
          <p:cNvPr id="4098" name="Picture 2" descr="Leaf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57212"/>
            <a:ext cx="28575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Organisation Du Projet</a:t>
            </a:r>
            <a:endParaRPr lang="fr-FR" dirty="0"/>
          </a:p>
        </p:txBody>
      </p:sp>
      <p:pic>
        <p:nvPicPr>
          <p:cNvPr id="9220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2" y="1690688"/>
            <a:ext cx="6302375" cy="472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728753" y="561853"/>
            <a:ext cx="4894786" cy="5644905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Divers: tableau Excel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Home: contient la page PHP de l’accueil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Images: dossier d’images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err="1" smtClean="0"/>
              <a:t>Js</a:t>
            </a:r>
            <a:r>
              <a:rPr lang="fr-FR" sz="2000" dirty="0" smtClean="0"/>
              <a:t>: script général utilisé dans plusieurs parties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err="1" smtClean="0"/>
              <a:t>Json</a:t>
            </a:r>
            <a:r>
              <a:rPr lang="fr-FR" sz="2000" dirty="0" smtClean="0"/>
              <a:t>: les </a:t>
            </a:r>
            <a:r>
              <a:rPr lang="fr-FR" sz="2000" dirty="0" err="1"/>
              <a:t>J</a:t>
            </a:r>
            <a:r>
              <a:rPr lang="fr-FR" sz="2000" dirty="0" err="1" smtClean="0"/>
              <a:t>son</a:t>
            </a:r>
            <a:r>
              <a:rPr lang="fr-FR" sz="2000" dirty="0" smtClean="0"/>
              <a:t> crées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Keywords: partie mot-clé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err="1" smtClean="0"/>
              <a:t>Leaflet</a:t>
            </a:r>
            <a:r>
              <a:rPr lang="fr-FR" sz="2000" dirty="0" smtClean="0"/>
              <a:t>: fichiers pour </a:t>
            </a:r>
            <a:r>
              <a:rPr lang="fr-FR" sz="2000" dirty="0" err="1"/>
              <a:t>L</a:t>
            </a:r>
            <a:r>
              <a:rPr lang="fr-FR" sz="2000" dirty="0" err="1" smtClean="0"/>
              <a:t>eaflet</a:t>
            </a:r>
            <a:endParaRPr lang="fr-FR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err="1" smtClean="0"/>
              <a:t>partnerCountry</a:t>
            </a:r>
            <a:r>
              <a:rPr lang="fr-FR" sz="2000" dirty="0" smtClean="0"/>
              <a:t>: partie laboratoire partenaire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err="1" smtClean="0"/>
              <a:t>partnerSearcher</a:t>
            </a:r>
            <a:r>
              <a:rPr lang="fr-FR" sz="2000" dirty="0" smtClean="0"/>
              <a:t>: partie chercheurs partenaire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PHP: source PHP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Header: haut du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Index: envoie dans home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Menu: formulaire de filtrage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err="1" smtClean="0"/>
              <a:t>styleMain</a:t>
            </a:r>
            <a:r>
              <a:rPr lang="fr-FR" sz="2000" dirty="0" smtClean="0"/>
              <a:t>: </a:t>
            </a:r>
            <a:r>
              <a:rPr lang="fr-FR" sz="2000" dirty="0" err="1" smtClean="0"/>
              <a:t>css</a:t>
            </a:r>
            <a:endParaRPr lang="fr-FR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1077" t="13391" r="56911" b="46681"/>
          <a:stretch/>
        </p:blipFill>
        <p:spPr>
          <a:xfrm>
            <a:off x="6623539" y="561852"/>
            <a:ext cx="5158154" cy="56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1261" t="15781" r="51588" b="76036"/>
          <a:stretch/>
        </p:blipFill>
        <p:spPr>
          <a:xfrm>
            <a:off x="6218369" y="1321977"/>
            <a:ext cx="5661764" cy="701458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50223" y="1426521"/>
            <a:ext cx="11331879" cy="561166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Chaque partie est décomposé ainsi: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algn="l"/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étape: créer l’interface du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étape: mettre en place le formulaire de site pour crée la requête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3</a:t>
            </a:r>
            <a:r>
              <a:rPr lang="fr-FR" baseline="30000" dirty="0" smtClean="0"/>
              <a:t>ème</a:t>
            </a:r>
            <a:r>
              <a:rPr lang="fr-FR" dirty="0" smtClean="0"/>
              <a:t> étape: crée l’interface de chaque partie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4</a:t>
            </a:r>
            <a:r>
              <a:rPr lang="fr-FR" baseline="30000" dirty="0" smtClean="0"/>
              <a:t>ème</a:t>
            </a:r>
            <a:r>
              <a:rPr lang="fr-FR" dirty="0" smtClean="0"/>
              <a:t> étape: répartition des parties pour compléter les pages préalablement </a:t>
            </a:r>
            <a:r>
              <a:rPr lang="fr-FR" dirty="0" err="1" smtClean="0"/>
              <a:t>créees</a:t>
            </a:r>
            <a:r>
              <a:rPr lang="fr-FR" dirty="0" smtClean="0"/>
              <a:t>.</a:t>
            </a:r>
          </a:p>
          <a:p>
            <a:pPr algn="l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2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73725" y="659278"/>
            <a:ext cx="8911687" cy="4393368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Archive ouverte </a:t>
            </a:r>
            <a:r>
              <a:rPr lang="fr-FR" b="1" dirty="0" smtClean="0"/>
              <a:t>HAL</a:t>
            </a:r>
            <a:br>
              <a:rPr lang="fr-FR" b="1" dirty="0" smtClean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/>
              <a:t>Qu’est ce que Hal ?</a:t>
            </a:r>
            <a:br>
              <a:rPr lang="fr-FR" dirty="0"/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584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634" y="588941"/>
            <a:ext cx="7887506" cy="1280890"/>
          </a:xfrm>
        </p:spPr>
        <p:txBody>
          <a:bodyPr/>
          <a:lstStyle/>
          <a:p>
            <a:pPr algn="ctr"/>
            <a:r>
              <a:rPr lang="fr-FR" dirty="0" smtClean="0"/>
              <a:t>Choix d’implantation des langages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2811" y="2636605"/>
            <a:ext cx="10839189" cy="1030310"/>
          </a:xfrm>
        </p:spPr>
        <p:txBody>
          <a:bodyPr/>
          <a:lstStyle/>
          <a:p>
            <a:r>
              <a:rPr lang="fr-FR" dirty="0" smtClean="0"/>
              <a:t>PHP: pour faire le formulaire</a:t>
            </a:r>
          </a:p>
          <a:p>
            <a:r>
              <a:rPr lang="fr-FR" dirty="0" smtClean="0"/>
              <a:t>JavaScript: chaque partie afin de rendre le site le plus interactif possible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8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402" y="606425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3323" y="1887315"/>
            <a:ext cx="11372850" cy="4559330"/>
          </a:xfrm>
        </p:spPr>
        <p:txBody>
          <a:bodyPr>
            <a:normAutofit/>
          </a:bodyPr>
          <a:lstStyle/>
          <a:p>
            <a:r>
              <a:rPr lang="fr-FR" dirty="0" smtClean="0"/>
              <a:t>Découverte de </a:t>
            </a:r>
            <a:r>
              <a:rPr lang="fr-FR" dirty="0" smtClean="0"/>
              <a:t>nouveau langage</a:t>
            </a:r>
            <a:endParaRPr lang="fr-FR" dirty="0" smtClean="0"/>
          </a:p>
          <a:p>
            <a:r>
              <a:rPr lang="fr-FR" dirty="0" smtClean="0"/>
              <a:t>De la pratique dans le web -&gt; Peu dans ce cursus</a:t>
            </a:r>
          </a:p>
          <a:p>
            <a:r>
              <a:rPr lang="fr-FR" dirty="0" smtClean="0"/>
              <a:t>Travailler en autonomie</a:t>
            </a:r>
          </a:p>
          <a:p>
            <a:r>
              <a:rPr lang="fr-FR" dirty="0"/>
              <a:t> </a:t>
            </a:r>
            <a:r>
              <a:rPr lang="fr-FR" dirty="0" smtClean="0"/>
              <a:t>Beaucoup de documentation  en anglais -&gt; importance de l’anglais</a:t>
            </a:r>
          </a:p>
          <a:p>
            <a:r>
              <a:rPr lang="fr-FR" dirty="0" smtClean="0"/>
              <a:t>Apprendre le déroulement d’un projet:  du cahier des charges à la ‘commercialisation’</a:t>
            </a:r>
          </a:p>
          <a:p>
            <a:r>
              <a:rPr lang="fr-FR" dirty="0" smtClean="0"/>
              <a:t>Satisfaction </a:t>
            </a:r>
            <a:r>
              <a:rPr lang="fr-FR" dirty="0" smtClean="0"/>
              <a:t>personnelle: avoir réussi à répondre à un besoin demandé</a:t>
            </a:r>
            <a:endParaRPr lang="fr-FR" dirty="0" smtClean="0"/>
          </a:p>
          <a:p>
            <a:r>
              <a:rPr lang="fr-FR" dirty="0" smtClean="0"/>
              <a:t>Importance d’une base de donnée bien remplie pour un traitement de donnée efficace</a:t>
            </a:r>
          </a:p>
          <a:p>
            <a:endParaRPr lang="fr-FR" dirty="0"/>
          </a:p>
        </p:txBody>
      </p:sp>
      <p:pic>
        <p:nvPicPr>
          <p:cNvPr id="10244" name="Picture 4" descr="Résultat de recherche d'images pour &quot;success ic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606425"/>
            <a:ext cx="24288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434409"/>
            <a:ext cx="10668000" cy="2990445"/>
          </a:xfrm>
        </p:spPr>
        <p:txBody>
          <a:bodyPr>
            <a:noAutofit/>
          </a:bodyPr>
          <a:lstStyle/>
          <a:p>
            <a:r>
              <a:rPr lang="fr-FR" sz="2800" dirty="0" smtClean="0"/>
              <a:t>L'archive ouverte pluridisciplinaire </a:t>
            </a:r>
            <a:r>
              <a:rPr lang="fr-FR" sz="2800" b="1" dirty="0" smtClean="0"/>
              <a:t>HAL</a:t>
            </a:r>
            <a:r>
              <a:rPr lang="fr-FR" sz="2800" dirty="0" smtClean="0"/>
              <a:t>, est destinée au dépôt et à la diffusion d'articles scientifiques de niveau recherche, publiés ou non, et de thèses, émanant des établissements d'enseignement et de recherche français ou étrangers, des laboratoires publics ou privés.</a:t>
            </a:r>
          </a:p>
        </p:txBody>
      </p:sp>
      <p:pic>
        <p:nvPicPr>
          <p:cNvPr id="7170" name="Picture 2" descr="Résultat de recherche d'images pour &quot;hal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00" y="350837"/>
            <a:ext cx="1917370" cy="19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6850" y="609599"/>
            <a:ext cx="9144000" cy="1490663"/>
          </a:xfrm>
        </p:spPr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pic>
        <p:nvPicPr>
          <p:cNvPr id="8194" name="Picture 2" descr="Résultat de recherche d'images pour &quot;cahier des charg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976562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7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7140" y="671002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Formulaire de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4527" y="2324100"/>
            <a:ext cx="5333268" cy="4095750"/>
          </a:xfrm>
        </p:spPr>
        <p:txBody>
          <a:bodyPr>
            <a:normAutofit/>
          </a:bodyPr>
          <a:lstStyle/>
          <a:p>
            <a:r>
              <a:rPr lang="fr-FR" dirty="0"/>
              <a:t>C</a:t>
            </a:r>
            <a:r>
              <a:rPr lang="fr-FR" dirty="0" smtClean="0"/>
              <a:t>ibler </a:t>
            </a:r>
            <a:r>
              <a:rPr lang="fr-FR" dirty="0"/>
              <a:t>les publications à </a:t>
            </a:r>
            <a:r>
              <a:rPr lang="fr-FR" dirty="0" smtClean="0"/>
              <a:t>traiter </a:t>
            </a:r>
            <a:r>
              <a:rPr lang="fr-FR" dirty="0"/>
              <a:t>appelées </a:t>
            </a:r>
            <a:r>
              <a:rPr lang="fr-FR" dirty="0" smtClean="0"/>
              <a:t>« </a:t>
            </a:r>
            <a:r>
              <a:rPr lang="fr-FR" b="1" dirty="0" smtClean="0"/>
              <a:t>publications filtrées</a:t>
            </a:r>
            <a:r>
              <a:rPr lang="fr-FR" dirty="0" smtClean="0"/>
              <a:t> »</a:t>
            </a:r>
          </a:p>
          <a:p>
            <a:r>
              <a:rPr lang="fr-FR" dirty="0"/>
              <a:t>D</a:t>
            </a:r>
            <a:r>
              <a:rPr lang="fr-FR" dirty="0" smtClean="0"/>
              <a:t>ifférents choix de filtrages imposés</a:t>
            </a:r>
          </a:p>
          <a:p>
            <a:r>
              <a:rPr lang="fr-FR" dirty="0" smtClean="0"/>
              <a:t>Choix des laboratoires locaux, de la date de publication, du type de publication et des chercheurs qui ont participé à la publication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64" y="1485900"/>
            <a:ext cx="3211390" cy="49339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485900"/>
            <a:ext cx="3009533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05431" y="89521"/>
            <a:ext cx="9144000" cy="137586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/>
              <a:t>Accéder aux laboratoires partenaires au sein des publications </a:t>
            </a:r>
            <a:r>
              <a:rPr lang="fr-FR" sz="3600" dirty="0" smtClean="0"/>
              <a:t>filtrées: </a:t>
            </a:r>
            <a:r>
              <a:rPr lang="fr-FR" sz="3600" dirty="0"/>
              <a:t>en France ou à l'étranger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0031" y="1465385"/>
            <a:ext cx="11734800" cy="207498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Sous forme de </a:t>
            </a:r>
            <a:r>
              <a:rPr lang="fr-FR" sz="2000" dirty="0" smtClean="0"/>
              <a:t>cartographie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Sous </a:t>
            </a:r>
            <a:r>
              <a:rPr lang="fr-FR" sz="2000" dirty="0" smtClean="0"/>
              <a:t>forme de </a:t>
            </a:r>
            <a:r>
              <a:rPr lang="fr-FR" sz="2000" dirty="0" smtClean="0"/>
              <a:t>tableau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2 problèmes dans la </a:t>
            </a:r>
            <a:r>
              <a:rPr lang="fr-FR" sz="2000" dirty="0"/>
              <a:t>base de </a:t>
            </a:r>
            <a:r>
              <a:rPr lang="fr-FR" sz="2000" dirty="0" smtClean="0"/>
              <a:t>donnée pour localiser sur carte: donnée vide / non reconnue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 Unicode MS" panose="020B0604020202020204" pitchFamily="34" charset="-128"/>
              </a:rPr>
              <a:t>Exemple: Laboratoire </a:t>
            </a:r>
            <a:r>
              <a:rPr lang="fr-FR" sz="2000" dirty="0" err="1">
                <a:latin typeface="Arial Unicode MS" panose="020B0604020202020204" pitchFamily="34" charset="-128"/>
              </a:rPr>
              <a:t>Costel</a:t>
            </a:r>
            <a:r>
              <a:rPr lang="fr-FR" sz="2000" dirty="0">
                <a:latin typeface="Arial Unicode MS" panose="020B0604020202020204" pitchFamily="34" charset="-128"/>
              </a:rPr>
              <a:t>, Laboratoire </a:t>
            </a:r>
            <a:r>
              <a:rPr lang="fr-FR" sz="2000" dirty="0" err="1">
                <a:latin typeface="Arial Unicode MS" panose="020B0604020202020204" pitchFamily="34" charset="-128"/>
              </a:rPr>
              <a:t>Ecodiv</a:t>
            </a:r>
            <a:r>
              <a:rPr lang="fr-FR" sz="2000" dirty="0">
                <a:latin typeface="Arial Unicode MS" panose="020B0604020202020204" pitchFamily="34" charset="-128"/>
              </a:rPr>
              <a:t> (EA 1293, Rouen), 5, place Henri Le </a:t>
            </a:r>
            <a:r>
              <a:rPr lang="fr-FR" sz="2000" dirty="0" err="1">
                <a:latin typeface="Arial Unicode MS" panose="020B0604020202020204" pitchFamily="34" charset="-128"/>
              </a:rPr>
              <a:t>Moal</a:t>
            </a:r>
            <a:r>
              <a:rPr lang="fr-FR" sz="2000" dirty="0">
                <a:latin typeface="Arial Unicode MS" panose="020B0604020202020204" pitchFamily="34" charset="-128"/>
              </a:rPr>
              <a:t>, 35000 Rennes</a:t>
            </a:r>
            <a:r>
              <a:rPr lang="fr-FR" sz="1800" dirty="0"/>
              <a:t> </a:t>
            </a:r>
            <a:endParaRPr lang="fr-FR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Solution pour donnée vide: tester id des laboratoires des auteurs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959" t="37855" r="16118" b="29087"/>
          <a:stretch/>
        </p:blipFill>
        <p:spPr>
          <a:xfrm>
            <a:off x="750278" y="3540369"/>
            <a:ext cx="11277323" cy="31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9893" y="341680"/>
            <a:ext cx="10515600" cy="153586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/>
              <a:t>Accéder à la liste des chercheurs locaux impliqués dans les publications filtrées qui ont des collaborations internationales variées et durables.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12631" y="2314684"/>
            <a:ext cx="3721768" cy="491759"/>
          </a:xfrm>
        </p:spPr>
        <p:txBody>
          <a:bodyPr/>
          <a:lstStyle/>
          <a:p>
            <a:r>
              <a:rPr lang="fr-FR" dirty="0" smtClean="0"/>
              <a:t>Sous forme de tableau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0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336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Accéder à la carte des pays partenaires des publications </a:t>
            </a:r>
            <a:r>
              <a:rPr lang="fr-FR" dirty="0" smtClean="0"/>
              <a:t>filtrées.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11" t="15968" r="6961" b="23953"/>
          <a:stretch/>
        </p:blipFill>
        <p:spPr>
          <a:xfrm>
            <a:off x="1869830" y="2051537"/>
            <a:ext cx="8452339" cy="42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2600" y="238328"/>
            <a:ext cx="9144000" cy="119478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/>
            </a:r>
            <a:br>
              <a:rPr lang="fr-FR" sz="4000" dirty="0"/>
            </a:br>
            <a:r>
              <a:rPr lang="fr-FR" sz="4000" dirty="0" smtClean="0"/>
              <a:t>Visualiser </a:t>
            </a:r>
            <a:r>
              <a:rPr lang="fr-FR" sz="4000" dirty="0"/>
              <a:t>les mots-clés les plus fréquents dans les résumés des publications filtrées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2721" y="1684208"/>
            <a:ext cx="5313713" cy="274711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Nuage de mot:</a:t>
            </a:r>
            <a:r>
              <a:rPr lang="fr-FR" dirty="0"/>
              <a:t> </a:t>
            </a:r>
            <a:r>
              <a:rPr lang="fr-FR" dirty="0" smtClean="0"/>
              <a:t>mots </a:t>
            </a:r>
            <a:r>
              <a:rPr lang="fr-FR" dirty="0"/>
              <a:t>les plus fréquents </a:t>
            </a:r>
            <a:r>
              <a:rPr lang="fr-FR" dirty="0" smtClean="0"/>
              <a:t>dans les publications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Plus le mot est fréquent, plus le mot est gros dans le nuage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Utilisation d’un script </a:t>
            </a:r>
            <a:r>
              <a:rPr lang="fr-FR" dirty="0" err="1" smtClean="0"/>
              <a:t>JQuery</a:t>
            </a:r>
            <a:r>
              <a:rPr lang="fr-FR" dirty="0"/>
              <a:t> libre </a:t>
            </a:r>
            <a:r>
              <a:rPr lang="fr-FR" dirty="0" smtClean="0"/>
              <a:t>(</a:t>
            </a:r>
            <a:r>
              <a:rPr lang="fr-FR" dirty="0" smtClean="0">
                <a:hlinkClick r:id="rId2"/>
              </a:rPr>
              <a:t>http://www.jqueryscript.net</a:t>
            </a:r>
            <a:r>
              <a:rPr lang="fr-FR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Les mots proviennent de </a:t>
            </a:r>
            <a:r>
              <a:rPr lang="fr-FR" dirty="0" err="1" smtClean="0"/>
              <a:t>fr_keyword_s</a:t>
            </a:r>
            <a:r>
              <a:rPr lang="fr-FR" dirty="0" smtClean="0"/>
              <a:t> dans la base de donnée de Hal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23125" t="16000" r="21875" b="16445"/>
          <a:stretch/>
        </p:blipFill>
        <p:spPr>
          <a:xfrm>
            <a:off x="5739910" y="1543530"/>
            <a:ext cx="5981700" cy="41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995</TotalTime>
  <Words>648</Words>
  <Application>Microsoft Office PowerPoint</Application>
  <PresentationFormat>Grand écran</PresentationFormat>
  <Paragraphs>89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 Unicode MS</vt:lpstr>
      <vt:lpstr>Arial</vt:lpstr>
      <vt:lpstr>Century Gothic</vt:lpstr>
      <vt:lpstr>Wingdings 3</vt:lpstr>
      <vt:lpstr>Brin</vt:lpstr>
      <vt:lpstr>Projet Tutoré L3     Hal ZAPT (Hyper Article en Ligne)</vt:lpstr>
      <vt:lpstr>Archive ouverte HAL    Qu’est ce que Hal ? </vt:lpstr>
      <vt:lpstr>Présentation PowerPoint</vt:lpstr>
      <vt:lpstr>Objectifs</vt:lpstr>
      <vt:lpstr>Formulaire de filtrage</vt:lpstr>
      <vt:lpstr>Accéder aux laboratoires partenaires au sein des publications filtrées: en France ou à l'étranger</vt:lpstr>
      <vt:lpstr>Accéder à la liste des chercheurs locaux impliqués dans les publications filtrées qui ont des collaborations internationales variées et durables.</vt:lpstr>
      <vt:lpstr>Accéder à la carte des pays partenaires des publications filtrées.</vt:lpstr>
      <vt:lpstr> Visualiser les mots-clés les plus fréquents dans les résumés des publications filtrées</vt:lpstr>
      <vt:lpstr>Les technologies découvertes</vt:lpstr>
      <vt:lpstr>JavaScript</vt:lpstr>
      <vt:lpstr>Présentation PowerPoint</vt:lpstr>
      <vt:lpstr>Présentation PowerPoint</vt:lpstr>
      <vt:lpstr>A.P.I Google Maps Geocoding</vt:lpstr>
      <vt:lpstr>OpenStreetMap</vt:lpstr>
      <vt:lpstr>Présentation PowerPoint</vt:lpstr>
      <vt:lpstr>Organisation Du Projet</vt:lpstr>
      <vt:lpstr>Présentation PowerPoint</vt:lpstr>
      <vt:lpstr>Présentation PowerPoint</vt:lpstr>
      <vt:lpstr>Choix d’implantation des langages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L3 Hal</dc:title>
  <dc:creator>myfou</dc:creator>
  <cp:lastModifiedBy>myfou</cp:lastModifiedBy>
  <cp:revision>286</cp:revision>
  <dcterms:created xsi:type="dcterms:W3CDTF">2016-02-03T19:32:14Z</dcterms:created>
  <dcterms:modified xsi:type="dcterms:W3CDTF">2016-02-08T21:06:07Z</dcterms:modified>
</cp:coreProperties>
</file>