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3434"/>
    <a:srgbClr val="AB6565"/>
    <a:srgbClr val="4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30"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F37695-5D8B-8E43-0FC0-605CE574E10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86BC70F3-5108-D230-C232-194CCC469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8EC88A4-B133-453A-5117-F8925539D27D}"/>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5" name="Espace réservé du pied de page 4">
            <a:extLst>
              <a:ext uri="{FF2B5EF4-FFF2-40B4-BE49-F238E27FC236}">
                <a16:creationId xmlns:a16="http://schemas.microsoft.com/office/drawing/2014/main" id="{B273BF01-B4A3-9713-405B-ABEA01F1ED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D87189C-2FCE-0623-EB2B-76315A607FD0}"/>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1123103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7CB751-7E5B-3BD6-ACDB-46FB61348A1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484635D-E690-1DD7-A261-D70E78436A9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F3CCDC-7A38-BCC7-7A2B-2EE78345B5A7}"/>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5" name="Espace réservé du pied de page 4">
            <a:extLst>
              <a:ext uri="{FF2B5EF4-FFF2-40B4-BE49-F238E27FC236}">
                <a16:creationId xmlns:a16="http://schemas.microsoft.com/office/drawing/2014/main" id="{9E2F24AC-DEAB-99E9-72C6-99ED34F9DD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D78CD0-DA78-745B-B5D7-90FB6AA9AA14}"/>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3530121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74BC1442-B543-E5FD-4AC9-59C348C0D15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D1633DA-7386-F2E9-4817-23BDA449035F}"/>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AC3E458-8C1C-8741-0F0F-72BE74304378}"/>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5" name="Espace réservé du pied de page 4">
            <a:extLst>
              <a:ext uri="{FF2B5EF4-FFF2-40B4-BE49-F238E27FC236}">
                <a16:creationId xmlns:a16="http://schemas.microsoft.com/office/drawing/2014/main" id="{C8E5EBF4-A0EA-BD3A-4EE6-9770C49372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238918-4B3B-CA2B-2C8E-1870E8DC8AC2}"/>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239800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038714-E1E5-F1C2-8917-8B302CF113A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D63809F-16BE-7B61-D9D1-2363AA0CB52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B9A9369-B87A-8F37-C197-DF2DC762E3F2}"/>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5" name="Espace réservé du pied de page 4">
            <a:extLst>
              <a:ext uri="{FF2B5EF4-FFF2-40B4-BE49-F238E27FC236}">
                <a16:creationId xmlns:a16="http://schemas.microsoft.com/office/drawing/2014/main" id="{80AA9BA3-1930-6B6E-CEB0-E627F844E26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CF8DDB4-00B9-5020-3152-3491F6D658A1}"/>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1900168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C92310-0A78-BB6E-58D1-DFD120B44F6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E50E66A2-80D6-C17F-B607-D88CBD383B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EEE8782-2378-ACE6-69FE-79339CAC7A29}"/>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5" name="Espace réservé du pied de page 4">
            <a:extLst>
              <a:ext uri="{FF2B5EF4-FFF2-40B4-BE49-F238E27FC236}">
                <a16:creationId xmlns:a16="http://schemas.microsoft.com/office/drawing/2014/main" id="{133EAEFD-D389-564D-6ABB-A48BE0F3CA3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346BD0-10E2-BDC6-D09E-29F2E221DE59}"/>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142680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0FDA38-A2CC-67E3-2BBE-9882EB98AA9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2641236-7CD3-8160-738C-6D8615F52996}"/>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C132E9E-F4EB-64FE-6784-010F78DB2F96}"/>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8BEC57C-F257-DFD8-4544-559D3073D929}"/>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6" name="Espace réservé du pied de page 5">
            <a:extLst>
              <a:ext uri="{FF2B5EF4-FFF2-40B4-BE49-F238E27FC236}">
                <a16:creationId xmlns:a16="http://schemas.microsoft.com/office/drawing/2014/main" id="{5A253042-712C-4B41-5D73-3B02C9710CA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74DCA10-7888-DF45-A8D2-55B4E4AC0C41}"/>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82898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3A7893-BF64-FD8C-8187-F49ABDD1E4C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93FB6B4-8E93-29D7-6F1F-1F71D2FE7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6814A1B-AD04-7F1E-7BA0-B91B45BC3D4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2B0C115-4442-5D91-053A-E800B9C7C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23733E6-86F6-9536-BA9C-37962F19157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EA01284-ACC0-E511-31DE-111FA12C2132}"/>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8" name="Espace réservé du pied de page 7">
            <a:extLst>
              <a:ext uri="{FF2B5EF4-FFF2-40B4-BE49-F238E27FC236}">
                <a16:creationId xmlns:a16="http://schemas.microsoft.com/office/drawing/2014/main" id="{B39855F9-23A3-B4E3-68FE-F947EAA4A28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17C06CE-56D3-CD2F-C9D3-B2FB715EC3D6}"/>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170399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9982000-5DB6-C8CA-9C67-7033A34C027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E841B98-5AAE-9B5B-CFE6-D69A48DC9203}"/>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4" name="Espace réservé du pied de page 3">
            <a:extLst>
              <a:ext uri="{FF2B5EF4-FFF2-40B4-BE49-F238E27FC236}">
                <a16:creationId xmlns:a16="http://schemas.microsoft.com/office/drawing/2014/main" id="{1354A8FB-1542-C3A0-83EB-6AA7D9B4DA6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1C1C17A-8CC1-8D1A-883B-6CD53AFAF054}"/>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450509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0B766A-622B-CD30-6C4A-1A146F04BB6F}"/>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3" name="Espace réservé du pied de page 2">
            <a:extLst>
              <a:ext uri="{FF2B5EF4-FFF2-40B4-BE49-F238E27FC236}">
                <a16:creationId xmlns:a16="http://schemas.microsoft.com/office/drawing/2014/main" id="{74B96BFD-0ACB-E4BF-2EED-EC77B5201E2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A9004A6-FEC6-28BC-F033-7C06E1D255CC}"/>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3452878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44DDA2-6C3A-761F-021F-1FE727C2D4C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86AC7741-5186-1006-EB4E-64FBBFFE6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210EB91-C31D-D075-296E-F4435BA17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96CE671B-0998-8E51-CDDA-F14C9386947C}"/>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6" name="Espace réservé du pied de page 5">
            <a:extLst>
              <a:ext uri="{FF2B5EF4-FFF2-40B4-BE49-F238E27FC236}">
                <a16:creationId xmlns:a16="http://schemas.microsoft.com/office/drawing/2014/main" id="{29E510DD-4F27-393A-F3E1-F1BB4ADB6A2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2FBA21E-32D1-DC8F-A88C-0FA12ABDB1F7}"/>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428396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81C744-0231-378B-E0C7-BAC25CDD19C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72E25670-D876-8950-5C13-D56B3D3E2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552DCBC1-8465-872D-AF4E-AA9B11FD0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A006CE5-6528-370D-3FC3-429E0D11C11E}"/>
              </a:ext>
            </a:extLst>
          </p:cNvPr>
          <p:cNvSpPr>
            <a:spLocks noGrp="1"/>
          </p:cNvSpPr>
          <p:nvPr>
            <p:ph type="dt" sz="half" idx="10"/>
          </p:nvPr>
        </p:nvSpPr>
        <p:spPr/>
        <p:txBody>
          <a:bodyPr/>
          <a:lstStyle/>
          <a:p>
            <a:fld id="{00C84FA4-AAFD-4BFB-89D9-7B64568A7EC8}" type="datetimeFigureOut">
              <a:rPr lang="fr-FR" smtClean="0"/>
              <a:t>18/06/2025</a:t>
            </a:fld>
            <a:endParaRPr lang="fr-FR"/>
          </a:p>
        </p:txBody>
      </p:sp>
      <p:sp>
        <p:nvSpPr>
          <p:cNvPr id="6" name="Espace réservé du pied de page 5">
            <a:extLst>
              <a:ext uri="{FF2B5EF4-FFF2-40B4-BE49-F238E27FC236}">
                <a16:creationId xmlns:a16="http://schemas.microsoft.com/office/drawing/2014/main" id="{86924AF6-B514-9755-E3F4-EC9BD78106F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AB69A8-CB2F-0090-8ED5-4C3E604A58D2}"/>
              </a:ext>
            </a:extLst>
          </p:cNvPr>
          <p:cNvSpPr>
            <a:spLocks noGrp="1"/>
          </p:cNvSpPr>
          <p:nvPr>
            <p:ph type="sldNum" sz="quarter" idx="12"/>
          </p:nvPr>
        </p:nvSpPr>
        <p:spPr/>
        <p:txBody>
          <a:bodyPr/>
          <a:lstStyle/>
          <a:p>
            <a:fld id="{263A524E-A3D3-4954-8A00-62422FBEA847}" type="slidenum">
              <a:rPr lang="fr-FR" smtClean="0"/>
              <a:t>‹N°›</a:t>
            </a:fld>
            <a:endParaRPr lang="fr-FR"/>
          </a:p>
        </p:txBody>
      </p:sp>
    </p:spTree>
    <p:extLst>
      <p:ext uri="{BB962C8B-B14F-4D97-AF65-F5344CB8AC3E}">
        <p14:creationId xmlns:p14="http://schemas.microsoft.com/office/powerpoint/2010/main" val="187288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1C109C9C-6F51-FBF0-E26B-9F11BDC5D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FC25F98-95D4-BADF-06A1-B1AC23544A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FE2A6D2-C293-1616-ED58-B3D3B20CBA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C84FA4-AAFD-4BFB-89D9-7B64568A7EC8}" type="datetimeFigureOut">
              <a:rPr lang="fr-FR" smtClean="0"/>
              <a:t>18/06/2025</a:t>
            </a:fld>
            <a:endParaRPr lang="fr-FR"/>
          </a:p>
        </p:txBody>
      </p:sp>
      <p:sp>
        <p:nvSpPr>
          <p:cNvPr id="5" name="Espace réservé du pied de page 4">
            <a:extLst>
              <a:ext uri="{FF2B5EF4-FFF2-40B4-BE49-F238E27FC236}">
                <a16:creationId xmlns:a16="http://schemas.microsoft.com/office/drawing/2014/main" id="{56E110A3-101E-AF3C-5ABC-13A031FBCA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957D753-DEE8-7141-AAEE-C51611D95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A524E-A3D3-4954-8A00-62422FBEA847}" type="slidenum">
              <a:rPr lang="fr-FR" smtClean="0"/>
              <a:t>‹N°›</a:t>
            </a:fld>
            <a:endParaRPr lang="fr-FR"/>
          </a:p>
        </p:txBody>
      </p:sp>
    </p:spTree>
    <p:extLst>
      <p:ext uri="{BB962C8B-B14F-4D97-AF65-F5344CB8AC3E}">
        <p14:creationId xmlns:p14="http://schemas.microsoft.com/office/powerpoint/2010/main" val="2837996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396D7C-28AF-4834-2755-4B361E3EC499}"/>
              </a:ext>
            </a:extLst>
          </p:cNvPr>
          <p:cNvSpPr>
            <a:spLocks noGrp="1"/>
          </p:cNvSpPr>
          <p:nvPr>
            <p:ph type="ctrTitle"/>
          </p:nvPr>
        </p:nvSpPr>
        <p:spPr>
          <a:xfrm>
            <a:off x="1524000" y="339486"/>
            <a:ext cx="9144000" cy="1013325"/>
          </a:xfrm>
        </p:spPr>
        <p:txBody>
          <a:bodyPr/>
          <a:lstStyle/>
          <a:p>
            <a:r>
              <a:rPr lang="fr-FR" b="1" dirty="0">
                <a:solidFill>
                  <a:schemeClr val="accent4">
                    <a:lumMod val="20000"/>
                    <a:lumOff val="80000"/>
                  </a:schemeClr>
                </a:solidFill>
              </a:rPr>
              <a:t>WILD CODE SCHOOL</a:t>
            </a:r>
          </a:p>
        </p:txBody>
      </p:sp>
      <p:sp>
        <p:nvSpPr>
          <p:cNvPr id="3" name="Sous-titre 2">
            <a:extLst>
              <a:ext uri="{FF2B5EF4-FFF2-40B4-BE49-F238E27FC236}">
                <a16:creationId xmlns:a16="http://schemas.microsoft.com/office/drawing/2014/main" id="{EE171345-B568-DCCD-69C3-8761EDFD78C6}"/>
              </a:ext>
            </a:extLst>
          </p:cNvPr>
          <p:cNvSpPr>
            <a:spLocks noGrp="1"/>
          </p:cNvSpPr>
          <p:nvPr>
            <p:ph type="subTitle" idx="1"/>
          </p:nvPr>
        </p:nvSpPr>
        <p:spPr>
          <a:xfrm>
            <a:off x="1448844" y="2462169"/>
            <a:ext cx="9144000" cy="1655762"/>
          </a:xfrm>
        </p:spPr>
        <p:txBody>
          <a:bodyPr>
            <a:normAutofit lnSpcReduction="10000"/>
          </a:bodyPr>
          <a:lstStyle/>
          <a:p>
            <a:r>
              <a:rPr lang="fr-FR" b="1" dirty="0">
                <a:solidFill>
                  <a:schemeClr val="accent4">
                    <a:lumMod val="20000"/>
                    <a:lumOff val="80000"/>
                  </a:schemeClr>
                </a:solidFill>
              </a:rPr>
              <a:t>PROJET 3</a:t>
            </a:r>
          </a:p>
          <a:p>
            <a:r>
              <a:rPr lang="fr-FR" b="1" dirty="0">
                <a:solidFill>
                  <a:schemeClr val="accent4">
                    <a:lumMod val="20000"/>
                    <a:lumOff val="80000"/>
                  </a:schemeClr>
                </a:solidFill>
              </a:rPr>
              <a:t>-</a:t>
            </a:r>
          </a:p>
          <a:p>
            <a:r>
              <a:rPr lang="fr-FR" b="1" dirty="0">
                <a:solidFill>
                  <a:schemeClr val="accent4">
                    <a:lumMod val="20000"/>
                    <a:lumOff val="80000"/>
                  </a:schemeClr>
                </a:solidFill>
              </a:rPr>
              <a:t>DATAVIZ CRYPTOMONNAIES</a:t>
            </a:r>
          </a:p>
          <a:p>
            <a:r>
              <a:rPr lang="fr-FR" b="1" dirty="0">
                <a:solidFill>
                  <a:schemeClr val="accent4">
                    <a:lumMod val="20000"/>
                    <a:lumOff val="80000"/>
                  </a:schemeClr>
                </a:solidFill>
              </a:rPr>
              <a:t>PREDICTION A COURT TERME ET SIMULATION STRATEGIQUE</a:t>
            </a:r>
          </a:p>
        </p:txBody>
      </p:sp>
    </p:spTree>
    <p:extLst>
      <p:ext uri="{BB962C8B-B14F-4D97-AF65-F5344CB8AC3E}">
        <p14:creationId xmlns:p14="http://schemas.microsoft.com/office/powerpoint/2010/main" val="246607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8BBF72B8-FB11-E3A3-2970-0D55E656C2B0}"/>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6149B2D3-1E89-F2F3-DF1F-F531C087DA6E}"/>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FFC000">
                    <a:lumMod val="20000"/>
                    <a:lumOff val="80000"/>
                  </a:srgbClr>
                </a:solidFill>
                <a:latin typeface="Calibri" panose="020F0502020204030204"/>
              </a:rPr>
              <a:t>TACHES</a:t>
            </a:r>
            <a:endPar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113EE9C1-ADE1-F77E-E7E3-D80C9E438B66}"/>
              </a:ext>
            </a:extLst>
          </p:cNvPr>
          <p:cNvSpPr txBox="1"/>
          <p:nvPr/>
        </p:nvSpPr>
        <p:spPr>
          <a:xfrm>
            <a:off x="1478065" y="1053932"/>
            <a:ext cx="9407047" cy="5078313"/>
          </a:xfrm>
          <a:prstGeom prst="rect">
            <a:avLst/>
          </a:prstGeom>
          <a:noFill/>
        </p:spPr>
        <p:txBody>
          <a:bodyPr wrap="square" rtlCol="0">
            <a:spAutoFit/>
          </a:bodyPr>
          <a:lstStyle/>
          <a:p>
            <a:pPr>
              <a:defRPr/>
            </a:pPr>
            <a:r>
              <a:rPr lang="fr-FR" b="1" dirty="0">
                <a:solidFill>
                  <a:srgbClr val="FFC000">
                    <a:lumMod val="20000"/>
                    <a:lumOff val="80000"/>
                  </a:srgbClr>
                </a:solidFill>
                <a:latin typeface="Calibri" panose="020F0502020204030204"/>
              </a:rPr>
              <a:t>1</a:t>
            </a: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a:t>
            </a:r>
            <a:r>
              <a:rPr lang="fr-FR" b="1" dirty="0">
                <a:solidFill>
                  <a:schemeClr val="accent4">
                    <a:lumMod val="20000"/>
                    <a:lumOff val="80000"/>
                  </a:schemeClr>
                </a:solidFill>
              </a:rPr>
              <a:t>Collecte et stockage des données (16 JUIN 2025 – 20 JUIN 2025) :</a:t>
            </a: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solidFill>
                  <a:srgbClr val="FFC000">
                    <a:lumMod val="20000"/>
                    <a:lumOff val="80000"/>
                  </a:srgbClr>
                </a:solidFill>
                <a:latin typeface="Calibri" panose="020F0502020204030204"/>
              </a:rPr>
              <a:t>Réalisation des scripts pour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Connecter les APIs (récupérer BTC Close, Open, Max, Min, Volume et KPI </a:t>
            </a:r>
            <a:r>
              <a:rPr lang="fr-FR" b="1" dirty="0">
                <a:solidFill>
                  <a:srgbClr val="FFC000">
                    <a:lumMod val="20000"/>
                    <a:lumOff val="80000"/>
                  </a:srgbClr>
                </a:solidFill>
                <a:latin typeface="Calibri" panose="020F0502020204030204"/>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a:t>
            </a:r>
            <a:r>
              <a:rPr kumimoji="0" lang="fr-FR" sz="1800" b="1" i="0" u="none" strike="noStrike" kern="1200" cap="none" spc="0" normalizeH="0" baseline="0" noProof="0" dirty="0" err="1">
                <a:ln>
                  <a:noFill/>
                </a:ln>
                <a:solidFill>
                  <a:srgbClr val="FFC000">
                    <a:lumMod val="20000"/>
                    <a:lumOff val="80000"/>
                  </a:srgbClr>
                </a:solidFill>
                <a:effectLst/>
                <a:uLnTx/>
                <a:uFillTx/>
                <a:latin typeface="Calibri" panose="020F0502020204030204"/>
                <a:ea typeface="+mn-ea"/>
                <a:cs typeface="+mn-cs"/>
              </a:rPr>
              <a:t>Binance</a:t>
            </a: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a:t>
            </a:r>
            <a:b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b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Coin</a:t>
            </a:r>
            <a:r>
              <a:rPr lang="fr-FR" b="1" dirty="0">
                <a:solidFill>
                  <a:srgbClr val="FFC000">
                    <a:lumMod val="20000"/>
                    <a:lumOff val="80000"/>
                  </a:srgbClr>
                </a:solidFill>
                <a:latin typeface="Calibri" panose="020F0502020204030204"/>
              </a:rPr>
              <a:t>Gecko (optionnel – idem que </a:t>
            </a:r>
            <a:r>
              <a:rPr lang="fr-FR" b="1" dirty="0" err="1">
                <a:solidFill>
                  <a:srgbClr val="FFC000">
                    <a:lumMod val="20000"/>
                    <a:lumOff val="80000"/>
                  </a:srgbClr>
                </a:solidFill>
                <a:latin typeface="Calibri" panose="020F0502020204030204"/>
              </a:rPr>
              <a:t>Binance</a:t>
            </a:r>
            <a:r>
              <a:rPr lang="fr-FR" b="1" dirty="0">
                <a:solidFill>
                  <a:srgbClr val="FFC000">
                    <a:lumMod val="20000"/>
                    <a:lumOff val="80000"/>
                  </a:srgbClr>
                </a:solidFill>
                <a:latin typeface="Calibri" panose="020F0502020204030204"/>
              </a:rPr>
              <a:t>)</a:t>
            </a:r>
            <a:br>
              <a:rPr lang="fr-FR" b="1" dirty="0">
                <a:solidFill>
                  <a:srgbClr val="FFC000">
                    <a:lumMod val="20000"/>
                    <a:lumOff val="80000"/>
                  </a:srgbClr>
                </a:solidFill>
                <a:latin typeface="Calibri" panose="020F0502020204030204"/>
              </a:rPr>
            </a:br>
            <a:r>
              <a:rPr lang="fr-FR" b="1" dirty="0">
                <a:solidFill>
                  <a:srgbClr val="FFC000">
                    <a:lumMod val="20000"/>
                    <a:lumOff val="80000"/>
                  </a:srgbClr>
                </a:solidFill>
                <a:latin typeface="Calibri" panose="020F0502020204030204"/>
              </a:rPr>
              <a:t>	Alternative.me pour l’indice Fear &amp; </a:t>
            </a:r>
            <a:r>
              <a:rPr lang="fr-FR" b="1" dirty="0" err="1">
                <a:solidFill>
                  <a:srgbClr val="FFC000">
                    <a:lumMod val="20000"/>
                    <a:lumOff val="80000"/>
                  </a:srgbClr>
                </a:solidFill>
                <a:latin typeface="Calibri" panose="020F0502020204030204"/>
              </a:rPr>
              <a:t>Greed</a:t>
            </a:r>
            <a:endParaRPr lang="fr-FR" b="1" dirty="0">
              <a:solidFill>
                <a:srgbClr val="FFC000">
                  <a:lumMod val="20000"/>
                  <a:lumOff val="80000"/>
                </a:srgbClr>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a:t>
            </a:r>
            <a:r>
              <a:rPr lang="fr-FR" b="1" dirty="0">
                <a:solidFill>
                  <a:srgbClr val="FFC000">
                    <a:lumMod val="20000"/>
                    <a:lumOff val="80000"/>
                  </a:srgbClr>
                </a:solidFill>
                <a:latin typeface="Calibri" panose="020F0502020204030204"/>
              </a:rPr>
              <a:t>FRED ou </a:t>
            </a:r>
            <a:r>
              <a:rPr lang="fr-FR" b="1" dirty="0" err="1">
                <a:solidFill>
                  <a:srgbClr val="FFC000">
                    <a:lumMod val="20000"/>
                    <a:lumOff val="80000"/>
                  </a:srgbClr>
                </a:solidFill>
                <a:latin typeface="Calibri" panose="020F0502020204030204"/>
              </a:rPr>
              <a:t>NewsAPI</a:t>
            </a:r>
            <a:r>
              <a:rPr lang="fr-FR" b="1" dirty="0">
                <a:solidFill>
                  <a:srgbClr val="FFC000">
                    <a:lumMod val="20000"/>
                    <a:lumOff val="80000"/>
                  </a:srgbClr>
                </a:solidFill>
                <a:latin typeface="Calibri" panose="020F0502020204030204"/>
              </a:rPr>
              <a:t> pour  la veille macro-économique (liste non exhaustive)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solidFill>
                  <a:srgbClr val="FFC000">
                    <a:lumMod val="20000"/>
                    <a:lumOff val="80000"/>
                  </a:srgbClr>
                </a:solidFill>
                <a:latin typeface="Calibri" panose="020F0502020204030204"/>
              </a:rPr>
              <a:t>Stocker les données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MySQL</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solidFill>
                  <a:srgbClr val="FFC000">
                    <a:lumMod val="20000"/>
                    <a:lumOff val="80000"/>
                  </a:srgbClr>
                </a:solidFill>
                <a:latin typeface="Calibri" panose="020F0502020204030204"/>
              </a:rPr>
              <a:t>	Fichiers .csv.</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Nettoyer les données.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b="1" dirty="0">
              <a:solidFill>
                <a:srgbClr val="FFC000">
                  <a:lumMod val="20000"/>
                  <a:lumOff val="80000"/>
                </a:srgbClr>
              </a:solidFill>
              <a:latin typeface="Calibri" panose="020F050202020403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Premières visualisations graphiques.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1821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847B2AA4-F828-9748-BA2E-847BE1C25B47}"/>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0DBBD5C9-2BDE-7B24-A4AF-50727A82763D}"/>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FFC000">
                    <a:lumMod val="20000"/>
                    <a:lumOff val="80000"/>
                  </a:srgbClr>
                </a:solidFill>
                <a:latin typeface="Calibri" panose="020F0502020204030204"/>
              </a:rPr>
              <a:t>TACHES</a:t>
            </a:r>
            <a:endPar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F56A944E-0F74-5992-47E8-CB2D6213CC6F}"/>
              </a:ext>
            </a:extLst>
          </p:cNvPr>
          <p:cNvSpPr txBox="1"/>
          <p:nvPr/>
        </p:nvSpPr>
        <p:spPr>
          <a:xfrm>
            <a:off x="1798105" y="1116236"/>
            <a:ext cx="9407047" cy="3416320"/>
          </a:xfrm>
          <a:prstGeom prst="rect">
            <a:avLst/>
          </a:prstGeom>
          <a:noFill/>
        </p:spPr>
        <p:txBody>
          <a:bodyPr wrap="square" rtlCol="0">
            <a:spAutoFit/>
          </a:bodyPr>
          <a:lstStyle/>
          <a:p>
            <a:r>
              <a:rPr lang="fr-FR" b="1" dirty="0">
                <a:solidFill>
                  <a:schemeClr val="accent4">
                    <a:lumMod val="20000"/>
                    <a:lumOff val="80000"/>
                  </a:schemeClr>
                </a:solidFill>
              </a:rPr>
              <a:t>2. Visualisation sur Power BI (23 JUIN 2025 – 27 JUIN 2025) :</a:t>
            </a:r>
          </a:p>
          <a:p>
            <a:r>
              <a:rPr lang="fr-FR" b="1" dirty="0">
                <a:solidFill>
                  <a:schemeClr val="accent4">
                    <a:lumMod val="20000"/>
                    <a:lumOff val="80000"/>
                  </a:schemeClr>
                </a:solidFill>
              </a:rPr>
              <a:t>•	Scripting des graphiques.</a:t>
            </a:r>
          </a:p>
          <a:p>
            <a:r>
              <a:rPr lang="fr-FR" b="1" dirty="0">
                <a:solidFill>
                  <a:schemeClr val="accent4">
                    <a:lumMod val="20000"/>
                    <a:lumOff val="80000"/>
                  </a:schemeClr>
                </a:solidFill>
              </a:rPr>
              <a:t>•	Affichage des chandeliers japonais avec filtres temporels (1 min à 1 mois).</a:t>
            </a:r>
          </a:p>
          <a:p>
            <a:r>
              <a:rPr lang="fr-FR" b="1" dirty="0">
                <a:solidFill>
                  <a:schemeClr val="accent4">
                    <a:lumMod val="20000"/>
                    <a:lumOff val="80000"/>
                  </a:schemeClr>
                </a:solidFill>
              </a:rPr>
              <a:t>•	Ajout des indicateurs techniques : moyennes mobiles, RSI, Bollinger, volumes.</a:t>
            </a:r>
          </a:p>
          <a:p>
            <a:endParaRPr lang="fr-FR" b="1" dirty="0">
              <a:solidFill>
                <a:schemeClr val="accent4">
                  <a:lumMod val="20000"/>
                  <a:lumOff val="80000"/>
                </a:schemeClr>
              </a:solidFill>
            </a:endParaRPr>
          </a:p>
          <a:p>
            <a:r>
              <a:rPr lang="fr-FR" b="1" dirty="0">
                <a:solidFill>
                  <a:schemeClr val="accent4">
                    <a:lumMod val="20000"/>
                    <a:lumOff val="80000"/>
                  </a:schemeClr>
                </a:solidFill>
              </a:rPr>
              <a:t>Finalisation des Bases de données.</a:t>
            </a:r>
          </a:p>
          <a:p>
            <a:endParaRPr lang="fr-FR" b="1" dirty="0">
              <a:solidFill>
                <a:schemeClr val="accent4">
                  <a:lumMod val="20000"/>
                  <a:lumOff val="80000"/>
                </a:schemeClr>
              </a:solidFill>
            </a:endParaRPr>
          </a:p>
          <a:p>
            <a:r>
              <a:rPr lang="fr-FR" b="1" dirty="0">
                <a:solidFill>
                  <a:schemeClr val="accent4">
                    <a:lumMod val="20000"/>
                    <a:lumOff val="80000"/>
                  </a:schemeClr>
                </a:solidFill>
              </a:rPr>
              <a:t>Initialisation phase 2 :</a:t>
            </a:r>
          </a:p>
          <a:p>
            <a:r>
              <a:rPr lang="fr-FR" b="1" dirty="0">
                <a:solidFill>
                  <a:schemeClr val="accent4">
                    <a:lumMod val="20000"/>
                    <a:lumOff val="80000"/>
                  </a:schemeClr>
                </a:solidFill>
              </a:rPr>
              <a:t>	Machine Learning mode Régression Linéaire (</a:t>
            </a:r>
            <a:r>
              <a:rPr lang="fr-FR" b="1" dirty="0" err="1">
                <a:solidFill>
                  <a:schemeClr val="accent4">
                    <a:lumMod val="20000"/>
                    <a:lumOff val="80000"/>
                  </a:schemeClr>
                </a:solidFill>
              </a:rPr>
              <a:t>Random</a:t>
            </a:r>
            <a:r>
              <a:rPr lang="fr-FR" b="1" dirty="0">
                <a:solidFill>
                  <a:schemeClr val="accent4">
                    <a:lumMod val="20000"/>
                    <a:lumOff val="80000"/>
                  </a:schemeClr>
                </a:solidFill>
              </a:rPr>
              <a:t> Forest et </a:t>
            </a:r>
            <a:r>
              <a:rPr lang="fr-FR" b="1" dirty="0" err="1">
                <a:solidFill>
                  <a:schemeClr val="accent4">
                    <a:lumMod val="20000"/>
                    <a:lumOff val="80000"/>
                  </a:schemeClr>
                </a:solidFill>
              </a:rPr>
              <a:t>XGBoost</a:t>
            </a:r>
            <a:r>
              <a:rPr lang="fr-FR" b="1" dirty="0">
                <a:solidFill>
                  <a:schemeClr val="accent4">
                    <a:lumMod val="20000"/>
                    <a:lumOff val="80000"/>
                  </a:schemeClr>
                </a:solidFill>
              </a:rPr>
              <a:t>)</a:t>
            </a:r>
          </a:p>
          <a:p>
            <a:r>
              <a:rPr lang="fr-FR" b="1" dirty="0">
                <a:solidFill>
                  <a:schemeClr val="accent4">
                    <a:lumMod val="20000"/>
                    <a:lumOff val="80000"/>
                  </a:schemeClr>
                </a:solidFill>
              </a:rPr>
              <a:t>	Chat Bot (création et premières requêtes), découverte </a:t>
            </a:r>
            <a:r>
              <a:rPr lang="fr-FR" b="1" dirty="0" err="1">
                <a:solidFill>
                  <a:schemeClr val="accent4">
                    <a:lumMod val="20000"/>
                    <a:lumOff val="80000"/>
                  </a:schemeClr>
                </a:solidFill>
              </a:rPr>
              <a:t>WebSocket</a:t>
            </a:r>
            <a:r>
              <a:rPr lang="fr-FR" b="1" dirty="0">
                <a:solidFill>
                  <a:schemeClr val="accent4">
                    <a:lumMod val="20000"/>
                    <a:lumOff val="80000"/>
                  </a:schemeClr>
                </a:solidFill>
              </a:rPr>
              <a:t>.</a:t>
            </a:r>
          </a:p>
          <a:p>
            <a:endParaRPr lang="fr-FR" b="1" dirty="0">
              <a:solidFill>
                <a:schemeClr val="accent4">
                  <a:lumMod val="20000"/>
                  <a:lumOff val="80000"/>
                </a:schemeClr>
              </a:solidFill>
            </a:endParaRPr>
          </a:p>
          <a:p>
            <a:r>
              <a:rPr lang="fr-FR" b="1" dirty="0">
                <a:solidFill>
                  <a:schemeClr val="accent4">
                    <a:lumMod val="20000"/>
                    <a:lumOff val="80000"/>
                  </a:schemeClr>
                </a:solidFill>
              </a:rPr>
              <a:t>Les phases suivantes seront détaillées en fonction des résultats des premières phases.</a:t>
            </a:r>
          </a:p>
        </p:txBody>
      </p:sp>
    </p:spTree>
    <p:extLst>
      <p:ext uri="{BB962C8B-B14F-4D97-AF65-F5344CB8AC3E}">
        <p14:creationId xmlns:p14="http://schemas.microsoft.com/office/powerpoint/2010/main" val="4067097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1E4C1D5-593B-277B-DE96-3573B366D6E9}"/>
              </a:ext>
            </a:extLst>
          </p:cNvPr>
          <p:cNvSpPr txBox="1"/>
          <p:nvPr/>
        </p:nvSpPr>
        <p:spPr>
          <a:xfrm>
            <a:off x="1275567" y="246768"/>
            <a:ext cx="9407047" cy="646331"/>
          </a:xfrm>
          <a:prstGeom prst="rect">
            <a:avLst/>
          </a:prstGeom>
          <a:noFill/>
        </p:spPr>
        <p:txBody>
          <a:bodyPr wrap="square" rtlCol="0">
            <a:spAutoFit/>
          </a:bodyPr>
          <a:lstStyle/>
          <a:p>
            <a:pPr algn="ctr"/>
            <a:r>
              <a:rPr lang="fr-FR" sz="3600" b="1" dirty="0">
                <a:solidFill>
                  <a:schemeClr val="accent4">
                    <a:lumMod val="20000"/>
                    <a:lumOff val="80000"/>
                  </a:schemeClr>
                </a:solidFill>
              </a:rPr>
              <a:t>INTRODUCTION</a:t>
            </a:r>
          </a:p>
        </p:txBody>
      </p:sp>
      <p:sp>
        <p:nvSpPr>
          <p:cNvPr id="4" name="ZoneTexte 3">
            <a:extLst>
              <a:ext uri="{FF2B5EF4-FFF2-40B4-BE49-F238E27FC236}">
                <a16:creationId xmlns:a16="http://schemas.microsoft.com/office/drawing/2014/main" id="{B449C887-5668-15E9-931B-266B9E54D98B}"/>
              </a:ext>
            </a:extLst>
          </p:cNvPr>
          <p:cNvSpPr txBox="1"/>
          <p:nvPr/>
        </p:nvSpPr>
        <p:spPr>
          <a:xfrm>
            <a:off x="1478071" y="1127732"/>
            <a:ext cx="10033348" cy="1754326"/>
          </a:xfrm>
          <a:prstGeom prst="rect">
            <a:avLst/>
          </a:prstGeom>
          <a:noFill/>
        </p:spPr>
        <p:txBody>
          <a:bodyPr wrap="square" rtlCol="0">
            <a:spAutoFit/>
          </a:bodyPr>
          <a:lstStyle/>
          <a:p>
            <a:r>
              <a:rPr lang="fr-FR" dirty="0">
                <a:solidFill>
                  <a:schemeClr val="accent4">
                    <a:lumMod val="20000"/>
                    <a:lumOff val="80000"/>
                  </a:schemeClr>
                </a:solidFill>
              </a:rPr>
              <a:t>Le monde de la finance et plus précisément, celui du marché des cryptomonnaies, est un domaine à la fois passionnant et effrayant. Passionnant par les gains incroyables que ce marché génère pour ceux qui ont cru dans le BITCOIN (le cours est passé de quelques centimes à 100K$ en 20 ans), effrayant pour le non initié qui s’aventurerait dans les cryptomonnaies dérivantes du Bitcoin, au simple regard de la volatilité de ces cryptomonnaies alternatives, dépendantes en très grande majorité de la cryptomonnaie maître.</a:t>
            </a:r>
          </a:p>
        </p:txBody>
      </p:sp>
      <p:sp>
        <p:nvSpPr>
          <p:cNvPr id="5" name="ZoneTexte 4">
            <a:extLst>
              <a:ext uri="{FF2B5EF4-FFF2-40B4-BE49-F238E27FC236}">
                <a16:creationId xmlns:a16="http://schemas.microsoft.com/office/drawing/2014/main" id="{F39A8E4B-29AA-3AB7-78E9-E44C51B5C0DB}"/>
              </a:ext>
            </a:extLst>
          </p:cNvPr>
          <p:cNvSpPr txBox="1"/>
          <p:nvPr/>
        </p:nvSpPr>
        <p:spPr>
          <a:xfrm>
            <a:off x="1478071" y="3116691"/>
            <a:ext cx="10033348" cy="2862322"/>
          </a:xfrm>
          <a:prstGeom prst="rect">
            <a:avLst/>
          </a:prstGeom>
          <a:noFill/>
        </p:spPr>
        <p:txBody>
          <a:bodyPr wrap="square" rtlCol="0">
            <a:spAutoFit/>
          </a:bodyPr>
          <a:lstStyle/>
          <a:p>
            <a:r>
              <a:rPr lang="fr-FR" dirty="0">
                <a:solidFill>
                  <a:schemeClr val="accent4">
                    <a:lumMod val="20000"/>
                    <a:lumOff val="80000"/>
                  </a:schemeClr>
                </a:solidFill>
              </a:rPr>
              <a:t>Nous ne sommes pas ces investisseurs en cryptomonnaies avisés, mais nous avons les compétences pour réaliser un système de visualisation du cours d’une ou plusieurs cryptomonnaies en temps réel (ou presque), en récupérant les données par API, en croisant ces informations avec une veille active sur les publications des administrations et acteurs les plus importants, et en réalisant des prédictions sur le court ou moyen terme (de l’heure à la semaine maximum) tout en gérant les impondérables, comme ceux de Monsieur Trump par exemple.</a:t>
            </a:r>
          </a:p>
          <a:p>
            <a:endParaRPr lang="fr-FR" dirty="0">
              <a:solidFill>
                <a:schemeClr val="accent4">
                  <a:lumMod val="20000"/>
                  <a:lumOff val="80000"/>
                </a:schemeClr>
              </a:solidFill>
            </a:endParaRPr>
          </a:p>
          <a:p>
            <a:r>
              <a:rPr lang="fr-FR" dirty="0">
                <a:solidFill>
                  <a:schemeClr val="accent4">
                    <a:lumMod val="20000"/>
                    <a:lumOff val="80000"/>
                  </a:schemeClr>
                </a:solidFill>
              </a:rPr>
              <a:t>Ce projet a pour objectif final de mettre en œuvre un système de prédiction des cours d’une ou plusieurs cryptomonnaies, mais surtout d’évaluer des stratégies d’investissement et d’en mesurer les performances.</a:t>
            </a:r>
          </a:p>
        </p:txBody>
      </p:sp>
    </p:spTree>
    <p:extLst>
      <p:ext uri="{BB962C8B-B14F-4D97-AF65-F5344CB8AC3E}">
        <p14:creationId xmlns:p14="http://schemas.microsoft.com/office/powerpoint/2010/main" val="423112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838D8D0B-B996-AB43-CF35-B9B0A69154E1}"/>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CE9A98DB-7C91-364C-7843-F248913A7BF6}"/>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OBJECTIFS</a:t>
            </a:r>
          </a:p>
        </p:txBody>
      </p:sp>
      <p:sp>
        <p:nvSpPr>
          <p:cNvPr id="4" name="ZoneTexte 3">
            <a:extLst>
              <a:ext uri="{FF2B5EF4-FFF2-40B4-BE49-F238E27FC236}">
                <a16:creationId xmlns:a16="http://schemas.microsoft.com/office/drawing/2014/main" id="{ED6DFD3E-93FD-0455-BE6C-162CB9EE13B3}"/>
              </a:ext>
            </a:extLst>
          </p:cNvPr>
          <p:cNvSpPr txBox="1"/>
          <p:nvPr/>
        </p:nvSpPr>
        <p:spPr>
          <a:xfrm>
            <a:off x="1478067" y="1362365"/>
            <a:ext cx="94070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1. REALISER UN AFFICHAGE EN TEMPS REEL DU COURS DU BITCOIN SUR POWER BI AU FORMAT DES CHANDELIERS JAPONAIS</a:t>
            </a:r>
          </a:p>
        </p:txBody>
      </p:sp>
      <p:sp>
        <p:nvSpPr>
          <p:cNvPr id="3" name="ZoneTexte 2">
            <a:extLst>
              <a:ext uri="{FF2B5EF4-FFF2-40B4-BE49-F238E27FC236}">
                <a16:creationId xmlns:a16="http://schemas.microsoft.com/office/drawing/2014/main" id="{8011FF82-6E4C-7325-7C33-9C0B3A1E3F6B}"/>
              </a:ext>
            </a:extLst>
          </p:cNvPr>
          <p:cNvSpPr txBox="1"/>
          <p:nvPr/>
        </p:nvSpPr>
        <p:spPr>
          <a:xfrm>
            <a:off x="1478066" y="2280787"/>
            <a:ext cx="94070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FFC000">
                    <a:lumMod val="20000"/>
                    <a:lumOff val="80000"/>
                  </a:srgbClr>
                </a:solidFill>
                <a:latin typeface="Calibri" panose="020F0502020204030204"/>
              </a:rPr>
              <a:t>2</a:t>
            </a:r>
            <a:r>
              <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INTEGRER UN AFFICHAGE DYNAMIQUE DES INFORMATIONS IMPORTANTES CONCERNANT LES CRYPTOMONNAIES INTEGREES AU SUIVI, AVEC ALERTES PARAMETREES</a:t>
            </a:r>
          </a:p>
        </p:txBody>
      </p:sp>
      <p:sp>
        <p:nvSpPr>
          <p:cNvPr id="6" name="ZoneTexte 5">
            <a:extLst>
              <a:ext uri="{FF2B5EF4-FFF2-40B4-BE49-F238E27FC236}">
                <a16:creationId xmlns:a16="http://schemas.microsoft.com/office/drawing/2014/main" id="{ACFFA0DF-F045-868A-7AC4-CF0429024A62}"/>
              </a:ext>
            </a:extLst>
          </p:cNvPr>
          <p:cNvSpPr txBox="1"/>
          <p:nvPr/>
        </p:nvSpPr>
        <p:spPr>
          <a:xfrm>
            <a:off x="1478066" y="3244334"/>
            <a:ext cx="940704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FFC000">
                    <a:lumMod val="20000"/>
                    <a:lumOff val="80000"/>
                  </a:srgbClr>
                </a:solidFill>
                <a:latin typeface="Calibri" panose="020F0502020204030204"/>
              </a:rPr>
              <a:t>3.</a:t>
            </a:r>
            <a:r>
              <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INTEGRER A LA DASHBOARD LES KPI CRYPTOMONNAIES</a:t>
            </a:r>
          </a:p>
        </p:txBody>
      </p:sp>
      <p:sp>
        <p:nvSpPr>
          <p:cNvPr id="7" name="ZoneTexte 6">
            <a:extLst>
              <a:ext uri="{FF2B5EF4-FFF2-40B4-BE49-F238E27FC236}">
                <a16:creationId xmlns:a16="http://schemas.microsoft.com/office/drawing/2014/main" id="{967A4575-916B-BBBC-D7A9-A89AF6085A76}"/>
              </a:ext>
            </a:extLst>
          </p:cNvPr>
          <p:cNvSpPr txBox="1"/>
          <p:nvPr/>
        </p:nvSpPr>
        <p:spPr>
          <a:xfrm>
            <a:off x="1478066" y="3954057"/>
            <a:ext cx="94070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FFC000">
                    <a:lumMod val="20000"/>
                    <a:lumOff val="80000"/>
                  </a:srgbClr>
                </a:solidFill>
                <a:latin typeface="Calibri" panose="020F0502020204030204"/>
              </a:rPr>
              <a:t>4.</a:t>
            </a:r>
            <a:r>
              <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REALISER UN MOTEUR PREDICTIF DES COURS A COURT TERME QUI INTERAGIT AVEC L’ACTUALITE IMPORTANTE</a:t>
            </a:r>
          </a:p>
        </p:txBody>
      </p:sp>
      <p:sp>
        <p:nvSpPr>
          <p:cNvPr id="8" name="ZoneTexte 7">
            <a:extLst>
              <a:ext uri="{FF2B5EF4-FFF2-40B4-BE49-F238E27FC236}">
                <a16:creationId xmlns:a16="http://schemas.microsoft.com/office/drawing/2014/main" id="{4386FE6C-E4F0-55B5-F5D5-F3B8F5680B6F}"/>
              </a:ext>
            </a:extLst>
          </p:cNvPr>
          <p:cNvSpPr txBox="1"/>
          <p:nvPr/>
        </p:nvSpPr>
        <p:spPr>
          <a:xfrm>
            <a:off x="1478066" y="4940779"/>
            <a:ext cx="940704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solidFill>
                  <a:srgbClr val="FFC000">
                    <a:lumMod val="20000"/>
                    <a:lumOff val="80000"/>
                  </a:srgbClr>
                </a:solidFill>
                <a:latin typeface="Calibri" panose="020F0502020204030204"/>
              </a:rPr>
              <a:t>5.</a:t>
            </a:r>
            <a:r>
              <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INTEGRER UN PORTEFEUILLE VIRTUEL DONT LES PRISES DE POSITION ET LES SHORTS SERONT GERES AUTOMATIQUEMENT EN FONCTION DES PREDICTIONS ET DU TAUX DE CONFIANCE</a:t>
            </a:r>
          </a:p>
        </p:txBody>
      </p:sp>
    </p:spTree>
    <p:extLst>
      <p:ext uri="{BB962C8B-B14F-4D97-AF65-F5344CB8AC3E}">
        <p14:creationId xmlns:p14="http://schemas.microsoft.com/office/powerpoint/2010/main" val="492773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00040E89-8FEE-78AA-2E3A-95B3E6DA2FC1}"/>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294F935E-D76E-0674-67B5-E1AD411AB373}"/>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PLANNING - 1</a:t>
            </a:r>
          </a:p>
        </p:txBody>
      </p:sp>
      <p:sp>
        <p:nvSpPr>
          <p:cNvPr id="4" name="ZoneTexte 3">
            <a:extLst>
              <a:ext uri="{FF2B5EF4-FFF2-40B4-BE49-F238E27FC236}">
                <a16:creationId xmlns:a16="http://schemas.microsoft.com/office/drawing/2014/main" id="{2AE4255F-1405-F7AC-37A9-D4D041BE917B}"/>
              </a:ext>
            </a:extLst>
          </p:cNvPr>
          <p:cNvSpPr txBox="1"/>
          <p:nvPr/>
        </p:nvSpPr>
        <p:spPr>
          <a:xfrm>
            <a:off x="1478066" y="1200781"/>
            <a:ext cx="9407047" cy="1200329"/>
          </a:xfrm>
          <a:prstGeom prst="rect">
            <a:avLst/>
          </a:prstGeom>
          <a:noFill/>
        </p:spPr>
        <p:txBody>
          <a:bodyPr wrap="square" rtlCol="0">
            <a:spAutoFit/>
          </a:bodyPr>
          <a:lstStyle/>
          <a:p>
            <a:r>
              <a:rPr lang="fr-FR" b="1" dirty="0">
                <a:solidFill>
                  <a:schemeClr val="accent4">
                    <a:lumMod val="20000"/>
                    <a:lumOff val="80000"/>
                  </a:schemeClr>
                </a:solidFill>
              </a:rPr>
              <a:t>Échéance -</a:t>
            </a:r>
            <a:endParaRPr lang="fr-FR" dirty="0">
              <a:solidFill>
                <a:schemeClr val="accent4">
                  <a:lumMod val="20000"/>
                  <a:lumOff val="80000"/>
                </a:schemeClr>
              </a:solidFill>
            </a:endParaRPr>
          </a:p>
          <a:p>
            <a:pPr marL="285750" lvl="0" indent="-285750">
              <a:buFont typeface="Arial" panose="020B0604020202020204" pitchFamily="34" charset="0"/>
              <a:buChar char="•"/>
            </a:pPr>
            <a:r>
              <a:rPr lang="fr-FR" b="1" dirty="0">
                <a:solidFill>
                  <a:schemeClr val="accent4">
                    <a:lumMod val="20000"/>
                    <a:lumOff val="80000"/>
                  </a:schemeClr>
                </a:solidFill>
              </a:rPr>
              <a:t>Livraison finale</a:t>
            </a:r>
            <a:r>
              <a:rPr lang="fr-FR" dirty="0">
                <a:solidFill>
                  <a:schemeClr val="accent4">
                    <a:lumMod val="20000"/>
                    <a:lumOff val="80000"/>
                  </a:schemeClr>
                </a:solidFill>
              </a:rPr>
              <a:t> : Vendredi 1er août 2025</a:t>
            </a:r>
          </a:p>
          <a:p>
            <a:pPr marL="285750" lvl="0" indent="-285750">
              <a:buFont typeface="Arial" panose="020B0604020202020204" pitchFamily="34" charset="0"/>
              <a:buChar char="•"/>
            </a:pPr>
            <a:r>
              <a:rPr lang="fr-FR" b="1" dirty="0">
                <a:solidFill>
                  <a:schemeClr val="accent4">
                    <a:lumMod val="20000"/>
                    <a:lumOff val="80000"/>
                  </a:schemeClr>
                </a:solidFill>
              </a:rPr>
              <a:t>Phase de finalisation</a:t>
            </a:r>
            <a:r>
              <a:rPr lang="fr-FR" dirty="0">
                <a:solidFill>
                  <a:schemeClr val="accent4">
                    <a:lumMod val="20000"/>
                    <a:lumOff val="80000"/>
                  </a:schemeClr>
                </a:solidFill>
              </a:rPr>
              <a:t> : 1 semaine avant la livraison pour réglages et présentation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
        <p:nvSpPr>
          <p:cNvPr id="5" name="ZoneTexte 4">
            <a:extLst>
              <a:ext uri="{FF2B5EF4-FFF2-40B4-BE49-F238E27FC236}">
                <a16:creationId xmlns:a16="http://schemas.microsoft.com/office/drawing/2014/main" id="{F7E28472-E899-4ED8-9305-F6B01123878A}"/>
              </a:ext>
            </a:extLst>
          </p:cNvPr>
          <p:cNvSpPr txBox="1"/>
          <p:nvPr/>
        </p:nvSpPr>
        <p:spPr>
          <a:xfrm>
            <a:off x="1478064" y="2500688"/>
            <a:ext cx="9407047" cy="1754326"/>
          </a:xfrm>
          <a:prstGeom prst="rect">
            <a:avLst/>
          </a:prstGeom>
          <a:noFill/>
        </p:spPr>
        <p:txBody>
          <a:bodyPr wrap="square" rtlCol="0">
            <a:spAutoFit/>
          </a:bodyPr>
          <a:lstStyle/>
          <a:p>
            <a:pPr marL="342900" indent="-342900">
              <a:buAutoNum type="arabicPeriod"/>
            </a:pPr>
            <a:r>
              <a:rPr lang="fr-FR" b="1" dirty="0">
                <a:solidFill>
                  <a:schemeClr val="accent4">
                    <a:lumMod val="20000"/>
                    <a:lumOff val="80000"/>
                  </a:schemeClr>
                </a:solidFill>
              </a:rPr>
              <a:t>Collecte et stockage des données (16 JUIN 2025 – 20 JUIN 2025) :</a:t>
            </a:r>
          </a:p>
          <a:p>
            <a:endParaRPr lang="fr-FR" b="1" dirty="0">
              <a:solidFill>
                <a:schemeClr val="accent4">
                  <a:lumMod val="20000"/>
                  <a:lumOff val="80000"/>
                </a:schemeClr>
              </a:solidFill>
            </a:endParaRPr>
          </a:p>
          <a:p>
            <a:r>
              <a:rPr lang="fr-FR" b="1" dirty="0">
                <a:solidFill>
                  <a:schemeClr val="accent4">
                    <a:lumMod val="20000"/>
                    <a:lumOff val="80000"/>
                  </a:schemeClr>
                </a:solidFill>
              </a:rPr>
              <a:t>•	Récupération des données en temps réel via API (</a:t>
            </a:r>
            <a:r>
              <a:rPr lang="fr-FR" b="1" dirty="0" err="1">
                <a:solidFill>
                  <a:schemeClr val="accent4">
                    <a:lumMod val="20000"/>
                    <a:lumOff val="80000"/>
                  </a:schemeClr>
                </a:solidFill>
              </a:rPr>
              <a:t>Binance</a:t>
            </a:r>
            <a:r>
              <a:rPr lang="fr-FR" b="1" dirty="0">
                <a:solidFill>
                  <a:schemeClr val="accent4">
                    <a:lumMod val="20000"/>
                    <a:lumOff val="80000"/>
                  </a:schemeClr>
                </a:solidFill>
              </a:rPr>
              <a:t>, </a:t>
            </a:r>
            <a:r>
              <a:rPr lang="fr-FR" b="1" dirty="0" err="1">
                <a:solidFill>
                  <a:schemeClr val="accent4">
                    <a:lumMod val="20000"/>
                    <a:lumOff val="80000"/>
                  </a:schemeClr>
                </a:solidFill>
              </a:rPr>
              <a:t>CoinGecko</a:t>
            </a:r>
            <a:r>
              <a:rPr lang="fr-FR" b="1" dirty="0">
                <a:solidFill>
                  <a:schemeClr val="accent4">
                    <a:lumMod val="20000"/>
                    <a:lumOff val="80000"/>
                  </a:schemeClr>
                </a:solidFill>
              </a:rPr>
              <a:t>, etc.).</a:t>
            </a:r>
          </a:p>
          <a:p>
            <a:r>
              <a:rPr lang="fr-FR" b="1" dirty="0">
                <a:solidFill>
                  <a:schemeClr val="accent4">
                    <a:lumMod val="20000"/>
                    <a:lumOff val="80000"/>
                  </a:schemeClr>
                </a:solidFill>
              </a:rPr>
              <a:t>•	Stockage sous SQLite pour requêtes rapides et historisation.</a:t>
            </a:r>
          </a:p>
          <a:p>
            <a:r>
              <a:rPr lang="fr-FR" b="1" dirty="0">
                <a:solidFill>
                  <a:schemeClr val="accent4">
                    <a:lumMod val="20000"/>
                    <a:lumOff val="80000"/>
                  </a:schemeClr>
                </a:solidFill>
              </a:rPr>
              <a:t>•	Automatisation des mises à jour avec scripts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
        <p:nvSpPr>
          <p:cNvPr id="9" name="ZoneTexte 8">
            <a:extLst>
              <a:ext uri="{FF2B5EF4-FFF2-40B4-BE49-F238E27FC236}">
                <a16:creationId xmlns:a16="http://schemas.microsoft.com/office/drawing/2014/main" id="{0837A2F6-F3C9-0A4C-A51A-C6BC71DB88F5}"/>
              </a:ext>
            </a:extLst>
          </p:cNvPr>
          <p:cNvSpPr txBox="1"/>
          <p:nvPr/>
        </p:nvSpPr>
        <p:spPr>
          <a:xfrm>
            <a:off x="1478065" y="4560476"/>
            <a:ext cx="9407047" cy="923330"/>
          </a:xfrm>
          <a:prstGeom prst="rect">
            <a:avLst/>
          </a:prstGeom>
          <a:noFill/>
        </p:spPr>
        <p:txBody>
          <a:bodyPr wrap="square" rtlCol="0">
            <a:spAutoFit/>
          </a:bodyPr>
          <a:lstStyle/>
          <a:p>
            <a:r>
              <a:rPr lang="fr-FR" b="1" dirty="0">
                <a:solidFill>
                  <a:schemeClr val="accent4">
                    <a:lumMod val="20000"/>
                    <a:lumOff val="80000"/>
                  </a:schemeClr>
                </a:solidFill>
              </a:rPr>
              <a:t>2. Visualisation sur Power BI (23 JUIN 2025 – 27 JUIN 2025) :</a:t>
            </a:r>
          </a:p>
          <a:p>
            <a:r>
              <a:rPr lang="fr-FR" b="1" dirty="0">
                <a:solidFill>
                  <a:schemeClr val="accent4">
                    <a:lumMod val="20000"/>
                    <a:lumOff val="80000"/>
                  </a:schemeClr>
                </a:solidFill>
              </a:rPr>
              <a:t>•	Affichage des chandeliers japonais avec filtres temporels (1 min à 1 mois).</a:t>
            </a:r>
          </a:p>
          <a:p>
            <a:r>
              <a:rPr lang="fr-FR" b="1" dirty="0">
                <a:solidFill>
                  <a:schemeClr val="accent4">
                    <a:lumMod val="20000"/>
                    <a:lumOff val="80000"/>
                  </a:schemeClr>
                </a:solidFill>
              </a:rPr>
              <a:t>•	Ajout des indicateurs techniques : moyennes mobiles, RSI, Bollinger, volumes.</a:t>
            </a:r>
          </a:p>
        </p:txBody>
      </p:sp>
    </p:spTree>
    <p:extLst>
      <p:ext uri="{BB962C8B-B14F-4D97-AF65-F5344CB8AC3E}">
        <p14:creationId xmlns:p14="http://schemas.microsoft.com/office/powerpoint/2010/main" val="537497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8FC58427-BE78-03A2-16F1-0F7BAE327F5D}"/>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83E996C9-CD97-58B4-2EC3-B2A1B5CAA162}"/>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PLANNING - 2</a:t>
            </a:r>
          </a:p>
        </p:txBody>
      </p:sp>
      <p:sp>
        <p:nvSpPr>
          <p:cNvPr id="5" name="ZoneTexte 4">
            <a:extLst>
              <a:ext uri="{FF2B5EF4-FFF2-40B4-BE49-F238E27FC236}">
                <a16:creationId xmlns:a16="http://schemas.microsoft.com/office/drawing/2014/main" id="{D93AB38E-4469-8E9A-6C7E-E572C17DA290}"/>
              </a:ext>
            </a:extLst>
          </p:cNvPr>
          <p:cNvSpPr txBox="1"/>
          <p:nvPr/>
        </p:nvSpPr>
        <p:spPr>
          <a:xfrm>
            <a:off x="1478065" y="1053932"/>
            <a:ext cx="9407047" cy="203132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3. Veille macro-économique et </a:t>
            </a:r>
            <a:r>
              <a:rPr kumimoji="0" lang="fr-FR" sz="1800" b="1" i="0" u="none" strike="noStrike" kern="1200" cap="none" spc="0" normalizeH="0" baseline="0" noProof="0" dirty="0" err="1">
                <a:ln>
                  <a:noFill/>
                </a:ln>
                <a:solidFill>
                  <a:srgbClr val="FFC000">
                    <a:lumMod val="20000"/>
                    <a:lumOff val="80000"/>
                  </a:srgbClr>
                </a:solidFill>
                <a:effectLst/>
                <a:uLnTx/>
                <a:uFillTx/>
                <a:latin typeface="Calibri" panose="020F0502020204030204"/>
                <a:ea typeface="+mn-ea"/>
                <a:cs typeface="+mn-cs"/>
              </a:rPr>
              <a:t>chatbot</a:t>
            </a: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(30 JUIN 2025 – 20 JUILLET 2025)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err="1">
                <a:ln>
                  <a:noFill/>
                </a:ln>
                <a:solidFill>
                  <a:srgbClr val="FFC000">
                    <a:lumMod val="20000"/>
                    <a:lumOff val="80000"/>
                  </a:srgbClr>
                </a:solidFill>
                <a:effectLst/>
                <a:uLnTx/>
                <a:uFillTx/>
                <a:latin typeface="Calibri" panose="020F0502020204030204"/>
                <a:ea typeface="+mn-ea"/>
                <a:cs typeface="+mn-cs"/>
              </a:rPr>
              <a:t>Scraping</a:t>
            </a: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et API pour récupérer les news crypto et économiques.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Traitement NLP pour sélectionner les infos clés.</a:t>
            </a:r>
          </a:p>
          <a:p>
            <a:pPr lvl="0"/>
            <a:r>
              <a:rPr lang="fr-FR" b="1" dirty="0">
                <a:solidFill>
                  <a:srgbClr val="FFC000">
                    <a:lumMod val="20000"/>
                    <a:lumOff val="80000"/>
                  </a:srgbClr>
                </a:solidFill>
              </a:rPr>
              <a:t>• 	</a:t>
            </a:r>
            <a:r>
              <a:rPr lang="fr-FR" b="1" dirty="0">
                <a:solidFill>
                  <a:schemeClr val="accent4">
                    <a:lumMod val="20000"/>
                    <a:lumOff val="80000"/>
                  </a:schemeClr>
                </a:solidFill>
              </a:rPr>
              <a:t>Intégration des alertes et news dans une carte dynamique.</a:t>
            </a: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Automatisation des rapports quotidiens et alertes importantes.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
        <p:nvSpPr>
          <p:cNvPr id="9" name="ZoneTexte 8">
            <a:extLst>
              <a:ext uri="{FF2B5EF4-FFF2-40B4-BE49-F238E27FC236}">
                <a16:creationId xmlns:a16="http://schemas.microsoft.com/office/drawing/2014/main" id="{486D0924-BCB7-24DD-BDB9-21DBDF117D18}"/>
              </a:ext>
            </a:extLst>
          </p:cNvPr>
          <p:cNvSpPr txBox="1"/>
          <p:nvPr/>
        </p:nvSpPr>
        <p:spPr>
          <a:xfrm>
            <a:off x="1478065" y="2913304"/>
            <a:ext cx="9407047" cy="1754326"/>
          </a:xfrm>
          <a:prstGeom prst="rect">
            <a:avLst/>
          </a:prstGeom>
          <a:noFill/>
        </p:spPr>
        <p:txBody>
          <a:bodyPr wrap="square" rtlCol="0">
            <a:spAutoFit/>
          </a:bodyPr>
          <a:lstStyle/>
          <a:p>
            <a:pPr lvl="0"/>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4. Machine Learning pour </a:t>
            </a:r>
            <a:r>
              <a:rPr lang="fr-FR" b="1" dirty="0">
                <a:solidFill>
                  <a:srgbClr val="FFC000">
                    <a:lumMod val="20000"/>
                    <a:lumOff val="80000"/>
                  </a:srgbClr>
                </a:solidFill>
              </a:rPr>
              <a:t>prédiction (30 JUIN 2025 – 20 JUILLET 2025) :</a:t>
            </a: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Modélisation ML (réseaux neuronaux, régressions).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Entraînement et validation sur données historiques.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Projection graphique des tendances sur Power BI.</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
        <p:nvSpPr>
          <p:cNvPr id="3" name="ZoneTexte 2">
            <a:extLst>
              <a:ext uri="{FF2B5EF4-FFF2-40B4-BE49-F238E27FC236}">
                <a16:creationId xmlns:a16="http://schemas.microsoft.com/office/drawing/2014/main" id="{5E3096DB-537F-ADE8-527E-291FC81C002B}"/>
              </a:ext>
            </a:extLst>
          </p:cNvPr>
          <p:cNvSpPr txBox="1"/>
          <p:nvPr/>
        </p:nvSpPr>
        <p:spPr>
          <a:xfrm>
            <a:off x="1478065" y="4667630"/>
            <a:ext cx="9407047"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5. Portefeuille virtuel (21 JUILLET 2025 – 25 JUILLET 2025)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Suivi des transactions fictives.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Analyse des performances (gains, pertes, erreurs).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	Tableau de bord interactif pour visualiser les résultats.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7721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FAA383BF-3E87-2777-B61A-49664EC20311}"/>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C13F9EBB-C83F-7AE4-F86B-3075CA2C66C8}"/>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RETROPLANNING</a:t>
            </a:r>
          </a:p>
        </p:txBody>
      </p:sp>
      <p:pic>
        <p:nvPicPr>
          <p:cNvPr id="8" name="Image 7">
            <a:extLst>
              <a:ext uri="{FF2B5EF4-FFF2-40B4-BE49-F238E27FC236}">
                <a16:creationId xmlns:a16="http://schemas.microsoft.com/office/drawing/2014/main" id="{C9A8E552-2FAA-F3B5-A8DE-7B16B09F1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86" y="2066735"/>
            <a:ext cx="12022228" cy="27245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6754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13C83177-40D3-F3EE-51CA-61AD17D232B3}"/>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71C7C3DF-B8AC-F6D4-52AE-304EC4CEEFF7}"/>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3600" b="1" dirty="0">
                <a:solidFill>
                  <a:srgbClr val="FFC000">
                    <a:lumMod val="20000"/>
                    <a:lumOff val="80000"/>
                  </a:srgbClr>
                </a:solidFill>
                <a:latin typeface="Calibri" panose="020F0502020204030204"/>
              </a:rPr>
              <a:t>INFRASTRUCTURE ET OUTILS</a:t>
            </a:r>
            <a:endPar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endParaRPr>
          </a:p>
        </p:txBody>
      </p:sp>
      <p:graphicFrame>
        <p:nvGraphicFramePr>
          <p:cNvPr id="4" name="Tableau 3">
            <a:extLst>
              <a:ext uri="{FF2B5EF4-FFF2-40B4-BE49-F238E27FC236}">
                <a16:creationId xmlns:a16="http://schemas.microsoft.com/office/drawing/2014/main" id="{D72BA6C5-2FB0-1FCD-1084-A3A7CDCB03F0}"/>
              </a:ext>
            </a:extLst>
          </p:cNvPr>
          <p:cNvGraphicFramePr>
            <a:graphicFrameLocks noGrp="1"/>
          </p:cNvGraphicFramePr>
          <p:nvPr>
            <p:extLst>
              <p:ext uri="{D42A27DB-BD31-4B8C-83A1-F6EECF244321}">
                <p14:modId xmlns:p14="http://schemas.microsoft.com/office/powerpoint/2010/main" val="246280928"/>
              </p:ext>
            </p:extLst>
          </p:nvPr>
        </p:nvGraphicFramePr>
        <p:xfrm>
          <a:off x="3597839" y="1715196"/>
          <a:ext cx="4762500" cy="1524000"/>
        </p:xfrm>
        <a:graphic>
          <a:graphicData uri="http://schemas.openxmlformats.org/drawingml/2006/table">
            <a:tbl>
              <a:tblPr/>
              <a:tblGrid>
                <a:gridCol w="1714500">
                  <a:extLst>
                    <a:ext uri="{9D8B030D-6E8A-4147-A177-3AD203B41FA5}">
                      <a16:colId xmlns:a16="http://schemas.microsoft.com/office/drawing/2014/main" val="3191682262"/>
                    </a:ext>
                  </a:extLst>
                </a:gridCol>
                <a:gridCol w="3048000">
                  <a:extLst>
                    <a:ext uri="{9D8B030D-6E8A-4147-A177-3AD203B41FA5}">
                      <a16:colId xmlns:a16="http://schemas.microsoft.com/office/drawing/2014/main" val="3587609381"/>
                    </a:ext>
                  </a:extLst>
                </a:gridCol>
              </a:tblGrid>
              <a:tr h="190500">
                <a:tc>
                  <a:txBody>
                    <a:bodyPr/>
                    <a:lstStyle/>
                    <a:p>
                      <a:pPr algn="l" fontAlgn="b"/>
                      <a:r>
                        <a:rPr lang="fr-FR" sz="1100" b="1" i="0" u="none" strike="noStrike">
                          <a:solidFill>
                            <a:srgbClr val="FFF2CC"/>
                          </a:solidFill>
                          <a:effectLst/>
                          <a:latin typeface="Calibri" panose="020F0502020204030204" pitchFamily="34" charset="0"/>
                        </a:rPr>
                        <a:t>Besoins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l" fontAlgn="b"/>
                      <a:r>
                        <a:rPr lang="fr-FR" sz="1100" b="1" i="0" u="none" strike="noStrike">
                          <a:solidFill>
                            <a:srgbClr val="FFF2CC"/>
                          </a:solidFill>
                          <a:effectLst/>
                          <a:latin typeface="Calibri" panose="020F0502020204030204" pitchFamily="34" charset="0"/>
                        </a:rPr>
                        <a:t>Outils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1946124286"/>
                  </a:ext>
                </a:extLst>
              </a:tr>
              <a:tr h="190500">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API crypto/macro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pandas, requests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087700"/>
                  </a:ext>
                </a:extLst>
              </a:tr>
              <a:tr h="190500">
                <a:tc>
                  <a:txBody>
                    <a:bodyPr/>
                    <a:lstStyle/>
                    <a:p>
                      <a:pPr algn="l" fontAlgn="b"/>
                      <a:r>
                        <a:rPr lang="fr-FR" sz="1100" b="0" i="0" u="none" strike="noStrike" dirty="0">
                          <a:solidFill>
                            <a:schemeClr val="accent4">
                              <a:lumMod val="20000"/>
                              <a:lumOff val="80000"/>
                            </a:schemeClr>
                          </a:solidFill>
                          <a:effectLst/>
                          <a:latin typeface="Calibri" panose="020F0502020204030204" pitchFamily="34" charset="0"/>
                        </a:rPr>
                        <a:t>Stockage données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SQLite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9432872"/>
                  </a:ext>
                </a:extLst>
              </a:tr>
              <a:tr h="190500">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Visualisation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Power BI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5535332"/>
                  </a:ext>
                </a:extLst>
              </a:tr>
              <a:tr h="190500">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Envoi automatique (option)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smtplib, schedule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3989133"/>
                  </a:ext>
                </a:extLst>
              </a:tr>
              <a:tr h="190500">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Machne learning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sckikit-learn, Prophet, Xgboost, Tensorflow/Keras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47841586"/>
                  </a:ext>
                </a:extLst>
              </a:tr>
              <a:tr h="190500">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Analyse NLP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100" b="0" i="0" u="none" strike="noStrike" dirty="0">
                          <a:solidFill>
                            <a:schemeClr val="accent4">
                              <a:lumMod val="20000"/>
                              <a:lumOff val="80000"/>
                            </a:schemeClr>
                          </a:solidFill>
                          <a:effectLst/>
                          <a:latin typeface="Calibri" panose="020F0502020204030204" pitchFamily="34" charset="0"/>
                        </a:rPr>
                        <a:t>Openai, beautifulsoup, feedparser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4653548"/>
                  </a:ext>
                </a:extLst>
              </a:tr>
              <a:tr h="190500">
                <a:tc>
                  <a:txBody>
                    <a:bodyPr/>
                    <a:lstStyle/>
                    <a:p>
                      <a:pPr algn="l" fontAlgn="b"/>
                      <a:r>
                        <a:rPr lang="fr-FR" sz="1100" b="0" i="0" u="none" strike="noStrike">
                          <a:solidFill>
                            <a:schemeClr val="accent4">
                              <a:lumMod val="20000"/>
                              <a:lumOff val="80000"/>
                            </a:schemeClr>
                          </a:solidFill>
                          <a:effectLst/>
                          <a:latin typeface="Calibri" panose="020F0502020204030204" pitchFamily="34" charset="0"/>
                        </a:rPr>
                        <a:t>Automatisation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100" b="0" i="0" u="none" strike="noStrike" dirty="0">
                          <a:solidFill>
                            <a:schemeClr val="accent4">
                              <a:lumMod val="20000"/>
                              <a:lumOff val="80000"/>
                            </a:schemeClr>
                          </a:solidFill>
                          <a:effectLst/>
                          <a:latin typeface="Calibri" panose="020F0502020204030204" pitchFamily="34" charset="0"/>
                        </a:rPr>
                        <a:t>Python Task, Scheduler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98988758"/>
                  </a:ext>
                </a:extLst>
              </a:tr>
            </a:tbl>
          </a:graphicData>
        </a:graphic>
      </p:graphicFrame>
      <p:graphicFrame>
        <p:nvGraphicFramePr>
          <p:cNvPr id="15" name="Objet 14">
            <a:extLst>
              <a:ext uri="{FF2B5EF4-FFF2-40B4-BE49-F238E27FC236}">
                <a16:creationId xmlns:a16="http://schemas.microsoft.com/office/drawing/2014/main" id="{33AC4369-73E4-868C-CC86-7198DFD69A85}"/>
              </a:ext>
            </a:extLst>
          </p:cNvPr>
          <p:cNvGraphicFramePr>
            <a:graphicFrameLocks noChangeAspect="1"/>
          </p:cNvGraphicFramePr>
          <p:nvPr>
            <p:extLst>
              <p:ext uri="{D42A27DB-BD31-4B8C-83A1-F6EECF244321}">
                <p14:modId xmlns:p14="http://schemas.microsoft.com/office/powerpoint/2010/main" val="3997563000"/>
              </p:ext>
            </p:extLst>
          </p:nvPr>
        </p:nvGraphicFramePr>
        <p:xfrm>
          <a:off x="5050402" y="4061293"/>
          <a:ext cx="1857375" cy="1533525"/>
        </p:xfrm>
        <a:graphic>
          <a:graphicData uri="http://schemas.openxmlformats.org/presentationml/2006/ole">
            <mc:AlternateContent xmlns:mc="http://schemas.openxmlformats.org/markup-compatibility/2006">
              <mc:Choice xmlns:v="urn:schemas-microsoft-com:vml" Requires="v">
                <p:oleObj name="Worksheet" r:id="rId2" imgW="1857423" imgH="1533400" progId="Excel.Sheet.12">
                  <p:embed/>
                </p:oleObj>
              </mc:Choice>
              <mc:Fallback>
                <p:oleObj name="Worksheet" r:id="rId2" imgW="1857423" imgH="1533400" progId="Excel.Sheet.12">
                  <p:embed/>
                  <p:pic>
                    <p:nvPicPr>
                      <p:cNvPr id="0" name=""/>
                      <p:cNvPicPr/>
                      <p:nvPr/>
                    </p:nvPicPr>
                    <p:blipFill>
                      <a:blip r:embed="rId3"/>
                      <a:stretch>
                        <a:fillRect/>
                      </a:stretch>
                    </p:blipFill>
                    <p:spPr>
                      <a:xfrm>
                        <a:off x="5050402" y="4061293"/>
                        <a:ext cx="1857375" cy="1533525"/>
                      </a:xfrm>
                      <a:prstGeom prst="rect">
                        <a:avLst/>
                      </a:prstGeom>
                    </p:spPr>
                  </p:pic>
                </p:oleObj>
              </mc:Fallback>
            </mc:AlternateContent>
          </a:graphicData>
        </a:graphic>
      </p:graphicFrame>
      <p:pic>
        <p:nvPicPr>
          <p:cNvPr id="1031" name="Connecteur droit 2">
            <a:extLst>
              <a:ext uri="{FF2B5EF4-FFF2-40B4-BE49-F238E27FC236}">
                <a16:creationId xmlns:a16="http://schemas.microsoft.com/office/drawing/2014/main" id="{44DB9484-F790-9C20-A6B3-29A710C725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180975"/>
            <a:ext cx="9525"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980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BFD4777D-87E8-6301-61E0-57EC8D8C995D}"/>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B11CBA42-5284-7019-FE0B-5492C6C8EEC2}"/>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EXEMPLE DE VISUEL POWER BI</a:t>
            </a:r>
          </a:p>
        </p:txBody>
      </p:sp>
      <p:pic>
        <p:nvPicPr>
          <p:cNvPr id="5" name="Image 4">
            <a:extLst>
              <a:ext uri="{FF2B5EF4-FFF2-40B4-BE49-F238E27FC236}">
                <a16:creationId xmlns:a16="http://schemas.microsoft.com/office/drawing/2014/main" id="{0787F294-2353-F29F-FA0B-20C172596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488" y="995818"/>
            <a:ext cx="9915024" cy="5162601"/>
          </a:xfrm>
          <a:prstGeom prst="rect">
            <a:avLst/>
          </a:prstGeom>
        </p:spPr>
      </p:pic>
    </p:spTree>
    <p:extLst>
      <p:ext uri="{BB962C8B-B14F-4D97-AF65-F5344CB8AC3E}">
        <p14:creationId xmlns:p14="http://schemas.microsoft.com/office/powerpoint/2010/main" val="293624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60">
          <a:fgClr>
            <a:srgbClr val="5E3434"/>
          </a:fgClr>
          <a:bgClr>
            <a:srgbClr val="462626"/>
          </a:bgClr>
        </a:pattFill>
        <a:effectLst/>
      </p:bgPr>
    </p:bg>
    <p:spTree>
      <p:nvGrpSpPr>
        <p:cNvPr id="1" name="">
          <a:extLst>
            <a:ext uri="{FF2B5EF4-FFF2-40B4-BE49-F238E27FC236}">
              <a16:creationId xmlns:a16="http://schemas.microsoft.com/office/drawing/2014/main" id="{BA7F6CE7-D455-3839-9D14-FDC2B24046A4}"/>
            </a:ext>
          </a:extLst>
        </p:cNvPr>
        <p:cNvGrpSpPr/>
        <p:nvPr/>
      </p:nvGrpSpPr>
      <p:grpSpPr>
        <a:xfrm>
          <a:off x="0" y="0"/>
          <a:ext cx="0" cy="0"/>
          <a:chOff x="0" y="0"/>
          <a:chExt cx="0" cy="0"/>
        </a:xfrm>
      </p:grpSpPr>
      <p:sp>
        <p:nvSpPr>
          <p:cNvPr id="2" name="ZoneTexte 1">
            <a:extLst>
              <a:ext uri="{FF2B5EF4-FFF2-40B4-BE49-F238E27FC236}">
                <a16:creationId xmlns:a16="http://schemas.microsoft.com/office/drawing/2014/main" id="{A8D311EE-5FB2-76FE-2579-32341C5F4BB0}"/>
              </a:ext>
            </a:extLst>
          </p:cNvPr>
          <p:cNvSpPr txBox="1"/>
          <p:nvPr/>
        </p:nvSpPr>
        <p:spPr>
          <a:xfrm>
            <a:off x="1275567" y="246768"/>
            <a:ext cx="940704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FFC000">
                    <a:lumMod val="20000"/>
                    <a:lumOff val="80000"/>
                  </a:srgbClr>
                </a:solidFill>
                <a:effectLst/>
                <a:uLnTx/>
                <a:uFillTx/>
                <a:latin typeface="Calibri" panose="020F0502020204030204"/>
                <a:ea typeface="+mn-ea"/>
                <a:cs typeface="+mn-cs"/>
              </a:rPr>
              <a:t>EXEMPLE DE DATABASE MySQL</a:t>
            </a:r>
          </a:p>
        </p:txBody>
      </p:sp>
      <p:pic>
        <p:nvPicPr>
          <p:cNvPr id="4" name="Image 3">
            <a:extLst>
              <a:ext uri="{FF2B5EF4-FFF2-40B4-BE49-F238E27FC236}">
                <a16:creationId xmlns:a16="http://schemas.microsoft.com/office/drawing/2014/main" id="{7690580E-04F3-B526-378F-939FD3FE9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980" y="1342042"/>
            <a:ext cx="6230219" cy="4725059"/>
          </a:xfrm>
          <a:prstGeom prst="rect">
            <a:avLst/>
          </a:prstGeom>
        </p:spPr>
      </p:pic>
    </p:spTree>
    <p:extLst>
      <p:ext uri="{BB962C8B-B14F-4D97-AF65-F5344CB8AC3E}">
        <p14:creationId xmlns:p14="http://schemas.microsoft.com/office/powerpoint/2010/main" val="8452585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860</Words>
  <Application>Microsoft Office PowerPoint</Application>
  <PresentationFormat>Grand écran</PresentationFormat>
  <Paragraphs>94</Paragraphs>
  <Slides>11</Slides>
  <Notes>0</Notes>
  <HiddenSlides>0</HiddenSlides>
  <MMClips>0</MMClips>
  <ScaleCrop>false</ScaleCrop>
  <HeadingPairs>
    <vt:vector size="8" baseType="variant">
      <vt:variant>
        <vt:lpstr>Polices utilisées</vt:lpstr>
      </vt:variant>
      <vt:variant>
        <vt:i4>3</vt:i4>
      </vt:variant>
      <vt:variant>
        <vt:lpstr>Thème</vt:lpstr>
      </vt:variant>
      <vt:variant>
        <vt:i4>1</vt:i4>
      </vt:variant>
      <vt:variant>
        <vt:lpstr>Serveurs OLE incorporés</vt:lpstr>
      </vt:variant>
      <vt:variant>
        <vt:i4>1</vt:i4>
      </vt:variant>
      <vt:variant>
        <vt:lpstr>Titres des diapositives</vt:lpstr>
      </vt:variant>
      <vt:variant>
        <vt:i4>11</vt:i4>
      </vt:variant>
    </vt:vector>
  </HeadingPairs>
  <TitlesOfParts>
    <vt:vector size="16" baseType="lpstr">
      <vt:lpstr>Arial</vt:lpstr>
      <vt:lpstr>Calibri</vt:lpstr>
      <vt:lpstr>Calibri Light</vt:lpstr>
      <vt:lpstr>Thème Office</vt:lpstr>
      <vt:lpstr>Worksheet</vt:lpstr>
      <vt:lpstr>WILD CODE SCHOOL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Karim Dahmani</dc:creator>
  <cp:lastModifiedBy>Karim Dahmani</cp:lastModifiedBy>
  <cp:revision>8</cp:revision>
  <dcterms:created xsi:type="dcterms:W3CDTF">2025-06-15T11:09:59Z</dcterms:created>
  <dcterms:modified xsi:type="dcterms:W3CDTF">2025-06-18T15:34:56Z</dcterms:modified>
</cp:coreProperties>
</file>