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8" r:id="rId2"/>
    <p:sldId id="269" r:id="rId3"/>
    <p:sldId id="259" r:id="rId4"/>
    <p:sldId id="270" r:id="rId5"/>
    <p:sldId id="260" r:id="rId6"/>
    <p:sldId id="268" r:id="rId7"/>
    <p:sldId id="261" r:id="rId8"/>
    <p:sldId id="262" r:id="rId9"/>
    <p:sldId id="264" r:id="rId10"/>
    <p:sldId id="265" r:id="rId11"/>
    <p:sldId id="266" r:id="rId12"/>
    <p:sldId id="267" r:id="rId13"/>
    <p:sldId id="272" r:id="rId14"/>
    <p:sldId id="273" r:id="rId15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0"/>
  </p:normalViewPr>
  <p:slideViewPr>
    <p:cSldViewPr>
      <p:cViewPr varScale="1">
        <p:scale>
          <a:sx n="108" d="100"/>
          <a:sy n="108" d="100"/>
        </p:scale>
        <p:origin x="108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E65D9-870A-4EF1-A2F9-05D28A78F3EF}" type="datetimeFigureOut">
              <a:rPr lang="de-CH" smtClean="0"/>
              <a:t>14.11.2022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527A-F9A2-47D5-AEB6-DA01733701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934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5635" y="0"/>
            <a:ext cx="595884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0271" y="515112"/>
            <a:ext cx="1895855" cy="4800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4370" y="2530307"/>
            <a:ext cx="5311775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D39A2-F1D3-4CD1-B7AB-DFC0D0E3235D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16446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71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C496F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A621A-88AE-47D0-A57A-4873858F87A2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16446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71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C496F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22B99-8FE8-471C-81BC-EC64DA0E9089}" type="datetime1">
              <a:rPr lang="en-US" smtClean="0"/>
              <a:t>11/14/2022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16446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71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0135" y="1904998"/>
            <a:ext cx="4245864" cy="4952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C496F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94D39-DDFD-4C8B-8DBE-2D1AB58EEC6B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16446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71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9AF6-D452-4AC2-8137-F71F891EFB9B}" type="datetime1">
              <a:rPr lang="en-US" smtClean="0"/>
              <a:t>11/14/2022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16446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71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940" y="388620"/>
            <a:ext cx="396240" cy="48615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176766" y="6419850"/>
            <a:ext cx="0" cy="439420"/>
          </a:xfrm>
          <a:custGeom>
            <a:avLst/>
            <a:gdLst/>
            <a:ahLst/>
            <a:cxnLst/>
            <a:rect l="l" t="t" r="r" b="b"/>
            <a:pathLst>
              <a:path h="439420">
                <a:moveTo>
                  <a:pt x="0" y="438915"/>
                </a:moveTo>
                <a:lnTo>
                  <a:pt x="0" y="0"/>
                </a:lnTo>
              </a:path>
            </a:pathLst>
          </a:custGeom>
          <a:ln w="19812">
            <a:solidFill>
              <a:srgbClr val="1644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2601" y="374650"/>
            <a:ext cx="867664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C496F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4698" y="2918586"/>
            <a:ext cx="8443595" cy="3449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B4E6-35E0-4BB2-8AA7-F558EF35BA2C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37853" y="6501419"/>
            <a:ext cx="296545" cy="233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16446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71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blumgrob.ch/update/revision-des-rundschreibens-publikumseinlagen-bei-nichtbanken-finma-praezisiert-die-regelungen-zu-den-abwicklungskonten-und-zur-sandbox-ausnahme/" TargetMode="External"/><Relationship Id="rId3" Type="http://schemas.openxmlformats.org/officeDocument/2006/relationships/hyperlink" Target="https://www.fedlex.admin.ch/eli/cc/2014/273/de" TargetMode="External"/><Relationship Id="rId7" Type="http://schemas.openxmlformats.org/officeDocument/2006/relationships/hyperlink" Target="https://www.finma.ch/en/authorisation/banks-and-securities-firms/getting-licensed/securities-firms/" TargetMode="External"/><Relationship Id="rId2" Type="http://schemas.openxmlformats.org/officeDocument/2006/relationships/hyperlink" Target="https://www.finma.ch/~/media/finma/dokumente/dokumentencenter/myfinma/rundschreiben/finma-rs-2008-03.pdf?sc_lang=de&amp;hash=966D0BC8BB2CB0BE75409CA966B7038A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fedlex.admin.ch/eli/cc/2018/801/en" TargetMode="External"/><Relationship Id="rId5" Type="http://schemas.openxmlformats.org/officeDocument/2006/relationships/hyperlink" Target="https://www.fedlex.admin.ch/eli/cc/1998/892_892_892/en" TargetMode="External"/><Relationship Id="rId4" Type="http://schemas.openxmlformats.org/officeDocument/2006/relationships/hyperlink" Target="https://www.fedlex.admin.ch/eli/cc/2015/791/de" TargetMode="External"/><Relationship Id="rId9" Type="http://schemas.openxmlformats.org/officeDocument/2006/relationships/hyperlink" Target="https://www.vqf.ch/en/sro/duty-of-subordina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edlex.admin.ch/eli/cc/2015/791/de" TargetMode="External"/><Relationship Id="rId2" Type="http://schemas.openxmlformats.org/officeDocument/2006/relationships/hyperlink" Target="https://www.fedlex.admin.ch/eli/cc/2015/791/d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zh.ch/de/wirtschaft-arbeit/gewerbe-betriebsbewilligungen/bewilligung-konsumkredit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dlex.admin.ch/eli/cc/2015/791/de" TargetMode="External"/><Relationship Id="rId2" Type="http://schemas.openxmlformats.org/officeDocument/2006/relationships/hyperlink" Target="https://www.finma.ch/~/media/finma/dokumente/dokumentencenter/myfinma/rundschreiben/finma-rs-2011-01-01-01-2017.pdf?sc_lang=de&amp;hash=BE1F0C391871F1A3A88954189A22F3E4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edlex.admin.ch/eli/cc/2015/791/d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9600" y="2057400"/>
            <a:ext cx="556260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0" i="0">
                <a:solidFill>
                  <a:srgbClr val="1C496F"/>
                </a:solidFill>
                <a:latin typeface="Bahnschrift"/>
                <a:ea typeface="+mj-ea"/>
                <a:cs typeface="Bahnschrif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b="1" dirty="0" smtClean="0">
                <a:solidFill>
                  <a:schemeClr val="bg1"/>
                </a:solidFill>
                <a:latin typeface="Calibri"/>
                <a:cs typeface="Calibri"/>
              </a:rPr>
              <a:t>Professional</a:t>
            </a:r>
            <a:r>
              <a:rPr lang="en-US" sz="3200" b="1" spc="-23" dirty="0" smtClean="0">
                <a:solidFill>
                  <a:schemeClr val="bg1"/>
                </a:solidFill>
                <a:latin typeface="Calibri"/>
                <a:cs typeface="Calibri"/>
              </a:rPr>
              <a:t> Financial </a:t>
            </a:r>
            <a:r>
              <a:rPr lang="en-US" sz="3200" b="1" dirty="0" smtClean="0">
                <a:solidFill>
                  <a:schemeClr val="bg1"/>
                </a:solidFill>
                <a:latin typeface="Calibri"/>
                <a:cs typeface="Calibri"/>
              </a:rPr>
              <a:t>Activity -</a:t>
            </a:r>
            <a:r>
              <a:rPr lang="en-US" sz="3200" b="1" spc="-1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3200" spc="-19" dirty="0" smtClean="0">
                <a:solidFill>
                  <a:schemeClr val="bg1"/>
                </a:solidFill>
                <a:latin typeface="Calibri"/>
                <a:cs typeface="Calibri"/>
              </a:rPr>
              <a:t>Swiss regulations </a:t>
            </a:r>
            <a:r>
              <a:rPr lang="en-US" sz="3200" spc="-6" dirty="0" smtClean="0">
                <a:solidFill>
                  <a:schemeClr val="bg1"/>
                </a:solidFill>
                <a:latin typeface="Calibri"/>
                <a:cs typeface="Calibri"/>
              </a:rPr>
              <a:t>overview </a:t>
            </a:r>
            <a:r>
              <a:rPr lang="en-US" sz="3200" dirty="0" smtClean="0">
                <a:solidFill>
                  <a:schemeClr val="bg1"/>
                </a:solidFill>
                <a:latin typeface="Calibri"/>
                <a:cs typeface="Calibri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Calibri"/>
                <a:cs typeface="Calibri"/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714"/>
              </a:lnSpc>
            </a:pPr>
            <a:fld id="{81D60167-4931-47E6-BA6A-407CBD079E47}" type="slidenum">
              <a:rPr lang="de-CH" spc="-25" smtClean="0"/>
              <a:t>1</a:t>
            </a:fld>
            <a:endParaRPr lang="de-CH" spc="-25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1000"/>
            <a:ext cx="3847803" cy="5157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462" y="759078"/>
            <a:ext cx="1217745" cy="4934651"/>
          </a:xfrm>
          <a:custGeom>
            <a:avLst/>
            <a:gdLst/>
            <a:ahLst/>
            <a:cxnLst/>
            <a:rect l="l" t="t" r="r" b="b"/>
            <a:pathLst>
              <a:path w="1889760" h="7028815">
                <a:moveTo>
                  <a:pt x="0" y="7028815"/>
                </a:moveTo>
                <a:lnTo>
                  <a:pt x="1889163" y="7028815"/>
                </a:lnTo>
                <a:lnTo>
                  <a:pt x="1889163" y="0"/>
                </a:lnTo>
                <a:lnTo>
                  <a:pt x="0" y="0"/>
                </a:lnTo>
                <a:lnTo>
                  <a:pt x="0" y="70288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r>
              <a:rPr lang="de-CH" sz="700" b="1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Trading, Securities </a:t>
            </a:r>
            <a:r>
              <a:rPr lang="de-CH" sz="700" b="1" dirty="0" err="1">
                <a:solidFill>
                  <a:schemeClr val="tx1"/>
                </a:solidFill>
                <a:latin typeface="+mn-lt"/>
                <a:ea typeface="+mn-ea"/>
                <a:cs typeface="Calibri"/>
              </a:rPr>
              <a:t>Firms</a:t>
            </a:r>
            <a:r>
              <a:rPr lang="de-CH" sz="700" b="1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 (3/4)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070258"/>
              </p:ext>
            </p:extLst>
          </p:nvPr>
        </p:nvGraphicFramePr>
        <p:xfrm>
          <a:off x="4572000" y="946656"/>
          <a:ext cx="4648200" cy="4728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7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0587">
                <a:tc>
                  <a:txBody>
                    <a:bodyPr/>
                    <a:lstStyle/>
                    <a:p>
                      <a:pPr marL="24130" algn="just">
                        <a:lnSpc>
                          <a:spcPts val="1310"/>
                        </a:lnSpc>
                      </a:pPr>
                      <a:r>
                        <a:rPr sz="700" b="1" dirty="0" smtClean="0">
                          <a:latin typeface="Calibri"/>
                          <a:cs typeface="Calibri"/>
                        </a:rPr>
                        <a:t>Physical</a:t>
                      </a:r>
                      <a:r>
                        <a:rPr sz="700" b="1" spc="-5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precious</a:t>
                      </a:r>
                      <a:r>
                        <a:rPr sz="7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10" dirty="0">
                          <a:latin typeface="Calibri"/>
                          <a:cs typeface="Calibri"/>
                        </a:rPr>
                        <a:t>metal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,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algn="just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where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below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7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7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50" dirty="0">
                          <a:latin typeface="Calibri"/>
                          <a:cs typeface="Calibri"/>
                        </a:rPr>
                        <a:t>: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189230" indent="-165735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buAutoNum type="alphaLcPeriod"/>
                        <a:tabLst>
                          <a:tab pos="18986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gross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profit</a:t>
                      </a:r>
                      <a:r>
                        <a:rPr sz="7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activity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exceeds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50'000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229870" algn="just">
                        <a:lnSpc>
                          <a:spcPct val="107500"/>
                        </a:lnSpc>
                        <a:buAutoNum type="alphaLcPeriod"/>
                        <a:tabLst>
                          <a:tab pos="16446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enters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relationships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contracting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parties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calendar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limited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one-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activity,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maintains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least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such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relationships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year;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80010" algn="just">
                        <a:lnSpc>
                          <a:spcPts val="1420"/>
                        </a:lnSpc>
                        <a:spcBef>
                          <a:spcPts val="65"/>
                        </a:spcBef>
                        <a:buAutoNum type="alphaLcPeriod"/>
                        <a:tabLst>
                          <a:tab pos="14922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unlimited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disposal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over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third-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party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assets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exceed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million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any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time;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163830" indent="-140335" algn="just">
                        <a:lnSpc>
                          <a:spcPct val="100000"/>
                        </a:lnSpc>
                        <a:spcBef>
                          <a:spcPts val="35"/>
                        </a:spcBef>
                        <a:buAutoNum type="alphaLcPeriod"/>
                        <a:tabLst>
                          <a:tab pos="16446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carries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out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transactions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volume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70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exceeds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million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year.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Calibri"/>
                          <a:cs typeface="Calibri"/>
                        </a:rPr>
                        <a:t>whereas: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27940">
                        <a:lnSpc>
                          <a:spcPct val="107600"/>
                        </a:lnSpc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Precious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metal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traders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must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transactions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within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60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days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latest,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so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after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expiry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period</a:t>
                      </a:r>
                      <a:r>
                        <a:rPr sz="7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precious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metal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balance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held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PHYSICALLY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could</a:t>
                      </a:r>
                      <a:r>
                        <a:rPr sz="7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segregated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event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bankruptcy.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does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this,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credit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balances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question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accounts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his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customers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represent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deposits.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precious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metal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dealer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refrains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physically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acquiring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precious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metal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within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60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days,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deposits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exist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therefore,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dealer (if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engaged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professional/commercial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activities)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becomes</a:t>
                      </a:r>
                      <a:r>
                        <a:rPr sz="7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subject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 to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license requirement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 as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bank.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4392">
                <a:tc>
                  <a:txBody>
                    <a:bodyPr/>
                    <a:lstStyle/>
                    <a:p>
                      <a:pPr marL="24130" algn="just">
                        <a:lnSpc>
                          <a:spcPts val="1310"/>
                        </a:lnSpc>
                      </a:pPr>
                      <a:r>
                        <a:rPr sz="7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Securities,</a:t>
                      </a:r>
                      <a:r>
                        <a:rPr sz="7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where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below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7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7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7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50" dirty="0">
                          <a:latin typeface="Calibri"/>
                          <a:cs typeface="Calibri"/>
                        </a:rPr>
                        <a:t>: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189230" indent="-165735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buAutoNum type="alphaLcPeriod"/>
                        <a:tabLst>
                          <a:tab pos="18986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gross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profit</a:t>
                      </a:r>
                      <a:r>
                        <a:rPr sz="7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activity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exceeds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50'000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229870" algn="just">
                        <a:lnSpc>
                          <a:spcPts val="1420"/>
                        </a:lnSpc>
                        <a:spcBef>
                          <a:spcPts val="60"/>
                        </a:spcBef>
                        <a:buAutoNum type="alphaLcPeriod"/>
                        <a:tabLst>
                          <a:tab pos="16446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enters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relationships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contracting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parties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calendar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limited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one-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activity,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maintains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least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such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relationships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year;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80010" algn="just">
                        <a:lnSpc>
                          <a:spcPts val="1420"/>
                        </a:lnSpc>
                        <a:spcBef>
                          <a:spcPts val="5"/>
                        </a:spcBef>
                        <a:buAutoNum type="alphaLcPeriod"/>
                        <a:tabLst>
                          <a:tab pos="14922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unlimited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disposal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over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third-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party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assets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exceed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million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any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time;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163830" indent="-140335" algn="just">
                        <a:lnSpc>
                          <a:spcPct val="100000"/>
                        </a:lnSpc>
                        <a:spcBef>
                          <a:spcPts val="35"/>
                        </a:spcBef>
                        <a:buAutoNum type="alphaLcPeriod"/>
                        <a:tabLst>
                          <a:tab pos="16446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carries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out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transactions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volume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70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exceeds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million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year.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5091">
                <a:tc>
                  <a:txBody>
                    <a:bodyPr/>
                    <a:lstStyle/>
                    <a:p>
                      <a:pPr marL="24130" algn="just">
                        <a:lnSpc>
                          <a:spcPts val="1310"/>
                        </a:lnSpc>
                      </a:pPr>
                      <a:r>
                        <a:rPr sz="7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Securities</a:t>
                      </a:r>
                      <a:r>
                        <a:rPr sz="7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,</a:t>
                      </a:r>
                      <a:r>
                        <a:rPr sz="700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 algn="just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where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below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7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7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50" dirty="0">
                          <a:latin typeface="Calibri"/>
                          <a:cs typeface="Calibri"/>
                        </a:rPr>
                        <a:t>: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189230" indent="-165735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buAutoNum type="alphaLcPeriod"/>
                        <a:tabLst>
                          <a:tab pos="18986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gross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profit</a:t>
                      </a:r>
                      <a:r>
                        <a:rPr sz="7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activity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exceeds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50'000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 marR="229870" algn="just">
                        <a:lnSpc>
                          <a:spcPct val="107500"/>
                        </a:lnSpc>
                        <a:buAutoNum type="alphaLcPeriod"/>
                        <a:tabLst>
                          <a:tab pos="16446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enters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relationships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contracting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parties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calendar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limited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one-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activity,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maintains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least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such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relationships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year;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 marR="80010" algn="just">
                        <a:lnSpc>
                          <a:spcPct val="107600"/>
                        </a:lnSpc>
                        <a:buAutoNum type="alphaLcPeriod"/>
                        <a:tabLst>
                          <a:tab pos="14922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unlimited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disposal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over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third-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party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assets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exceed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million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any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time;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163830" indent="-140335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buAutoNum type="alphaLcPeriod"/>
                        <a:tabLst>
                          <a:tab pos="16446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carries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out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transactions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volume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70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exceeds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million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year.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07046" y="978098"/>
            <a:ext cx="4847657" cy="117809"/>
          </a:xfrm>
          <a:prstGeom prst="rect">
            <a:avLst/>
          </a:prstGeom>
        </p:spPr>
        <p:txBody>
          <a:bodyPr vert="horz" wrap="square" lIns="0" tIns="8593" rIns="0" bIns="0" rtlCol="0">
            <a:spAutoFit/>
          </a:bodyPr>
          <a:lstStyle/>
          <a:p>
            <a:pPr marL="1247632"/>
            <a:r>
              <a:rPr sz="709" dirty="0" smtClean="0">
                <a:latin typeface="Calibri"/>
                <a:cs typeface="Calibri"/>
              </a:rPr>
              <a:t>c</a:t>
            </a:r>
            <a:r>
              <a:rPr sz="709" dirty="0">
                <a:latin typeface="Calibri"/>
                <a:cs typeface="Calibri"/>
              </a:rPr>
              <a:t>.</a:t>
            </a:r>
            <a:r>
              <a:rPr sz="709" spc="-3" dirty="0">
                <a:latin typeface="Calibri"/>
                <a:cs typeface="Calibri"/>
              </a:rPr>
              <a:t> </a:t>
            </a:r>
            <a:r>
              <a:rPr sz="709" spc="-6" dirty="0">
                <a:latin typeface="Calibri"/>
                <a:cs typeface="Calibri"/>
              </a:rPr>
              <a:t>institutional</a:t>
            </a:r>
            <a:r>
              <a:rPr sz="709" spc="3" dirty="0">
                <a:latin typeface="Calibri"/>
                <a:cs typeface="Calibri"/>
              </a:rPr>
              <a:t> </a:t>
            </a:r>
            <a:r>
              <a:rPr sz="709" spc="-6" dirty="0">
                <a:latin typeface="Calibri"/>
                <a:cs typeface="Calibri"/>
              </a:rPr>
              <a:t>investors</a:t>
            </a:r>
            <a:r>
              <a:rPr sz="709" dirty="0">
                <a:latin typeface="Calibri"/>
                <a:cs typeface="Calibri"/>
              </a:rPr>
              <a:t> with</a:t>
            </a:r>
            <a:r>
              <a:rPr sz="709" spc="-3" dirty="0">
                <a:latin typeface="Calibri"/>
                <a:cs typeface="Calibri"/>
              </a:rPr>
              <a:t> </a:t>
            </a:r>
            <a:r>
              <a:rPr sz="709" spc="-6" dirty="0">
                <a:latin typeface="Calibri"/>
                <a:cs typeface="Calibri"/>
              </a:rPr>
              <a:t>professional</a:t>
            </a:r>
            <a:r>
              <a:rPr sz="709" spc="6" dirty="0">
                <a:latin typeface="Calibri"/>
                <a:cs typeface="Calibri"/>
              </a:rPr>
              <a:t> </a:t>
            </a:r>
            <a:r>
              <a:rPr sz="709" spc="-6" dirty="0">
                <a:latin typeface="Calibri"/>
                <a:cs typeface="Calibri"/>
              </a:rPr>
              <a:t>treasury.</a:t>
            </a:r>
            <a:endParaRPr sz="709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62051" y="979035"/>
            <a:ext cx="1227156" cy="4715631"/>
            <a:chOff x="901515" y="968247"/>
            <a:chExt cx="1904364" cy="7035800"/>
          </a:xfrm>
        </p:grpSpPr>
        <p:sp>
          <p:nvSpPr>
            <p:cNvPr id="6" name="object 6"/>
            <p:cNvSpPr/>
            <p:nvPr/>
          </p:nvSpPr>
          <p:spPr>
            <a:xfrm>
              <a:off x="902589" y="969390"/>
              <a:ext cx="0" cy="7033259"/>
            </a:xfrm>
            <a:custGeom>
              <a:avLst/>
              <a:gdLst/>
              <a:ahLst/>
              <a:cxnLst/>
              <a:rect l="l" t="t" r="r" b="b"/>
              <a:pathLst>
                <a:path h="7033259">
                  <a:moveTo>
                    <a:pt x="0" y="0"/>
                  </a:moveTo>
                  <a:lnTo>
                    <a:pt x="0" y="703313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1522" y="968247"/>
              <a:ext cx="10795" cy="7035800"/>
            </a:xfrm>
            <a:custGeom>
              <a:avLst/>
              <a:gdLst/>
              <a:ahLst/>
              <a:cxnLst/>
              <a:rect l="l" t="t" r="r" b="b"/>
              <a:pathLst>
                <a:path w="10794" h="7035800">
                  <a:moveTo>
                    <a:pt x="10732" y="0"/>
                  </a:moveTo>
                  <a:lnTo>
                    <a:pt x="0" y="0"/>
                  </a:lnTo>
                  <a:lnTo>
                    <a:pt x="0" y="7035292"/>
                  </a:lnTo>
                  <a:lnTo>
                    <a:pt x="10732" y="7035292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6031" y="969390"/>
              <a:ext cx="0" cy="7033259"/>
            </a:xfrm>
            <a:custGeom>
              <a:avLst/>
              <a:gdLst/>
              <a:ahLst/>
              <a:cxnLst/>
              <a:rect l="l" t="t" r="r" b="b"/>
              <a:pathLst>
                <a:path h="7033259">
                  <a:moveTo>
                    <a:pt x="0" y="0"/>
                  </a:moveTo>
                  <a:lnTo>
                    <a:pt x="0" y="703313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95015" y="968247"/>
              <a:ext cx="10795" cy="7035800"/>
            </a:xfrm>
            <a:custGeom>
              <a:avLst/>
              <a:gdLst/>
              <a:ahLst/>
              <a:cxnLst/>
              <a:rect l="l" t="t" r="r" b="b"/>
              <a:pathLst>
                <a:path w="10794" h="7035800">
                  <a:moveTo>
                    <a:pt x="10732" y="0"/>
                  </a:moveTo>
                  <a:lnTo>
                    <a:pt x="0" y="0"/>
                  </a:lnTo>
                  <a:lnTo>
                    <a:pt x="0" y="7035292"/>
                  </a:lnTo>
                  <a:lnTo>
                    <a:pt x="10732" y="7035292"/>
                  </a:lnTo>
                  <a:lnTo>
                    <a:pt x="107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714"/>
              </a:lnSpc>
            </a:pPr>
            <a:fld id="{81D60167-4931-47E6-BA6A-407CBD079E47}" type="slidenum">
              <a:rPr lang="de-CH" spc="-25" smtClean="0"/>
              <a:t>10</a:t>
            </a:fld>
            <a:endParaRPr lang="de-CH" spc="-25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2151"/>
              </p:ext>
            </p:extLst>
          </p:nvPr>
        </p:nvGraphicFramePr>
        <p:xfrm>
          <a:off x="1882206" y="759078"/>
          <a:ext cx="7337994" cy="16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9794">
                  <a:extLst>
                    <a:ext uri="{9D8B030D-6E8A-4147-A177-3AD203B41FA5}">
                      <a16:colId xmlns:a16="http://schemas.microsoft.com/office/drawing/2014/main" val="68455299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319288957"/>
                    </a:ext>
                  </a:extLst>
                </a:gridCol>
                <a:gridCol w="491659">
                  <a:extLst>
                    <a:ext uri="{9D8B030D-6E8A-4147-A177-3AD203B41FA5}">
                      <a16:colId xmlns:a16="http://schemas.microsoft.com/office/drawing/2014/main" val="573007175"/>
                    </a:ext>
                  </a:extLst>
                </a:gridCol>
                <a:gridCol w="449003">
                  <a:extLst>
                    <a:ext uri="{9D8B030D-6E8A-4147-A177-3AD203B41FA5}">
                      <a16:colId xmlns:a16="http://schemas.microsoft.com/office/drawing/2014/main" val="2185859572"/>
                    </a:ext>
                  </a:extLst>
                </a:gridCol>
                <a:gridCol w="430938">
                  <a:extLst>
                    <a:ext uri="{9D8B030D-6E8A-4147-A177-3AD203B41FA5}">
                      <a16:colId xmlns:a16="http://schemas.microsoft.com/office/drawing/2014/main" val="2473623900"/>
                    </a:ext>
                  </a:extLst>
                </a:gridCol>
              </a:tblGrid>
              <a:tr h="163193">
                <a:tc>
                  <a:txBody>
                    <a:bodyPr/>
                    <a:lstStyle/>
                    <a:p>
                      <a:pPr marL="6985" algn="ctr">
                        <a:lnSpc>
                          <a:spcPts val="1310"/>
                        </a:lnSpc>
                      </a:pP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Funds</a:t>
                      </a:r>
                      <a:r>
                        <a:rPr sz="700" b="1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belonging</a:t>
                      </a:r>
                      <a:r>
                        <a:rPr sz="700" b="1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r>
                        <a:rPr sz="700" b="1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trading</a:t>
                      </a:r>
                      <a:r>
                        <a:rPr sz="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activity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310"/>
                        </a:lnSpc>
                      </a:pPr>
                      <a:r>
                        <a:rPr lang="en-US" sz="700" b="1" spc="-10" dirty="0" smtClean="0">
                          <a:solidFill>
                            <a:srgbClr val="001F5F"/>
                          </a:solidFill>
                          <a:latin typeface="Calibri"/>
                          <a:ea typeface="+mn-ea"/>
                          <a:cs typeface="Calibri"/>
                        </a:rPr>
                        <a:t>NA</a:t>
                      </a:r>
                      <a:endParaRPr sz="700" b="1" spc="-10" dirty="0">
                        <a:solidFill>
                          <a:srgbClr val="001F5F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310"/>
                        </a:lnSpc>
                      </a:pPr>
                      <a:r>
                        <a:rPr lang="en-US" sz="700" b="1" spc="-10" dirty="0" smtClean="0">
                          <a:solidFill>
                            <a:srgbClr val="001F5F"/>
                          </a:solidFill>
                          <a:latin typeface="Calibri"/>
                          <a:ea typeface="+mn-ea"/>
                          <a:cs typeface="Calibri"/>
                        </a:rPr>
                        <a:t>SRO</a:t>
                      </a:r>
                      <a:endParaRPr sz="700" b="1" spc="-10" dirty="0">
                        <a:solidFill>
                          <a:srgbClr val="001F5F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310"/>
                        </a:lnSpc>
                      </a:pPr>
                      <a:r>
                        <a:rPr lang="en-US" sz="700" b="1" spc="-10" dirty="0" smtClean="0">
                          <a:solidFill>
                            <a:srgbClr val="001F5F"/>
                          </a:solidFill>
                          <a:latin typeface="Calibri"/>
                          <a:ea typeface="+mn-ea"/>
                          <a:cs typeface="Calibri"/>
                        </a:rPr>
                        <a:t>FINMA</a:t>
                      </a:r>
                      <a:endParaRPr sz="700" b="1" spc="-10" dirty="0">
                        <a:solidFill>
                          <a:srgbClr val="001F5F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4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8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484981"/>
              </p:ext>
            </p:extLst>
          </p:nvPr>
        </p:nvGraphicFramePr>
        <p:xfrm>
          <a:off x="684226" y="718875"/>
          <a:ext cx="8496800" cy="2765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9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7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16520">
                <a:tc rowSpan="2"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700" b="1" dirty="0" smtClean="0">
                          <a:latin typeface="+mn-lt"/>
                          <a:cs typeface="Calibri"/>
                        </a:rPr>
                        <a:t>Trading,</a:t>
                      </a:r>
                      <a:r>
                        <a:rPr lang="de-CH" sz="700" b="1" spc="-5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de-CH" sz="700" b="1" dirty="0" smtClean="0">
                          <a:latin typeface="+mn-lt"/>
                          <a:cs typeface="Calibri"/>
                        </a:rPr>
                        <a:t>Securities</a:t>
                      </a:r>
                      <a:r>
                        <a:rPr lang="de-CH" sz="700" b="1" spc="-5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de-CH" sz="700" b="1" spc="-10" dirty="0" err="1" smtClean="0">
                          <a:latin typeface="+mn-lt"/>
                          <a:cs typeface="Calibri"/>
                        </a:rPr>
                        <a:t>Firms</a:t>
                      </a:r>
                      <a:r>
                        <a:rPr lang="de-CH" sz="700" b="1" spc="-10" dirty="0" smtClean="0">
                          <a:latin typeface="+mn-lt"/>
                          <a:cs typeface="Calibri"/>
                        </a:rPr>
                        <a:t> (4/4)</a:t>
                      </a:r>
                      <a:endParaRPr lang="de-CH" sz="700" dirty="0" smtClean="0">
                        <a:latin typeface="+mn-lt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just">
                        <a:lnSpc>
                          <a:spcPts val="1290"/>
                        </a:lnSpc>
                      </a:pPr>
                      <a:endParaRPr lang="en-US" sz="700" b="1" u="sng" dirty="0" smtClean="0"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cs typeface="Calibri"/>
                      </a:endParaRPr>
                    </a:p>
                    <a:p>
                      <a:pPr marL="24130" algn="just">
                        <a:lnSpc>
                          <a:spcPts val="1290"/>
                        </a:lnSpc>
                      </a:pPr>
                      <a:r>
                        <a:rPr sz="700" b="1" u="sng" dirty="0" smtClean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Foreign</a:t>
                      </a:r>
                      <a:r>
                        <a:rPr sz="700" b="1" u="sng" spc="-30" dirty="0" smtClean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Exchange,</a:t>
                      </a:r>
                      <a:r>
                        <a:rPr sz="700" b="1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Crypto,</a:t>
                      </a:r>
                      <a:r>
                        <a:rPr sz="700" b="1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digital</a:t>
                      </a:r>
                      <a:r>
                        <a:rPr sz="700" b="1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precious</a:t>
                      </a:r>
                      <a:r>
                        <a:rPr sz="700" b="1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metal,</a:t>
                      </a:r>
                      <a:r>
                        <a:rPr sz="700" b="1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algn="just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where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below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50" dirty="0">
                          <a:latin typeface="Calibri"/>
                          <a:cs typeface="Calibri"/>
                        </a:rPr>
                        <a:t>: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189230" indent="-165735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buAutoNum type="alphaLcPeriod"/>
                        <a:tabLst>
                          <a:tab pos="18986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gross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profit</a:t>
                      </a:r>
                      <a:r>
                        <a:rPr sz="7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activity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exceeds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50'000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229870" algn="just">
                        <a:lnSpc>
                          <a:spcPct val="107500"/>
                        </a:lnSpc>
                        <a:buAutoNum type="alphaLcPeriod"/>
                        <a:tabLst>
                          <a:tab pos="16446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enters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relationships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contracting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parties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calendar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limited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one-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activity,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maintains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least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such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relationships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year;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80010" algn="just">
                        <a:lnSpc>
                          <a:spcPts val="1420"/>
                        </a:lnSpc>
                        <a:spcBef>
                          <a:spcPts val="65"/>
                        </a:spcBef>
                        <a:buAutoNum type="alphaLcPeriod"/>
                        <a:tabLst>
                          <a:tab pos="14922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unlimited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disposal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over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third-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party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assets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exceed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million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any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time;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163830" indent="-140335" algn="just">
                        <a:lnSpc>
                          <a:spcPct val="100000"/>
                        </a:lnSpc>
                        <a:spcBef>
                          <a:spcPts val="35"/>
                        </a:spcBef>
                        <a:buAutoNum type="alphaLcPeriod"/>
                        <a:tabLst>
                          <a:tab pos="16446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carries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out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transactions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volume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70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exceeds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million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year.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92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Foreign</a:t>
                      </a:r>
                      <a:r>
                        <a:rPr sz="700" b="1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Exchange,</a:t>
                      </a:r>
                      <a:r>
                        <a:rPr sz="700" b="1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Crypto,</a:t>
                      </a:r>
                      <a:r>
                        <a:rPr sz="700" b="1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digital</a:t>
                      </a:r>
                      <a:r>
                        <a:rPr sz="700" b="1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precious</a:t>
                      </a:r>
                      <a:r>
                        <a:rPr sz="700" b="1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metal,</a:t>
                      </a:r>
                      <a:r>
                        <a:rPr sz="700" b="1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where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below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50" dirty="0">
                          <a:latin typeface="Calibri"/>
                          <a:cs typeface="Calibri"/>
                        </a:rPr>
                        <a:t>: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189230" indent="-165735">
                        <a:lnSpc>
                          <a:spcPct val="100000"/>
                        </a:lnSpc>
                        <a:spcBef>
                          <a:spcPts val="100"/>
                        </a:spcBef>
                        <a:buAutoNum type="alphaLcPeriod"/>
                        <a:tabLst>
                          <a:tab pos="18986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gross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profit</a:t>
                      </a:r>
                      <a:r>
                        <a:rPr sz="7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activity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exceeds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50'000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229870">
                        <a:lnSpc>
                          <a:spcPct val="107600"/>
                        </a:lnSpc>
                        <a:buAutoNum type="alphaLcPeriod"/>
                        <a:tabLst>
                          <a:tab pos="16446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enters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relationships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contracting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parties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calendar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limited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one-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activity,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maintains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least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such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relationships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year;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80010">
                        <a:lnSpc>
                          <a:spcPct val="107500"/>
                        </a:lnSpc>
                        <a:buAutoNum type="alphaLcPeriod" startAt="3"/>
                        <a:tabLst>
                          <a:tab pos="14922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unlimited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disposal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over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third-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party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assets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exceed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million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any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time;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163830" indent="-140335">
                        <a:lnSpc>
                          <a:spcPct val="100000"/>
                        </a:lnSpc>
                        <a:spcBef>
                          <a:spcPts val="100"/>
                        </a:spcBef>
                        <a:buAutoNum type="alphaLcPeriod" startAt="3"/>
                        <a:tabLst>
                          <a:tab pos="16446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carries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out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transactions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volume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70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exceeds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million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year.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4226" y="3505200"/>
            <a:ext cx="8496800" cy="102592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12276">
              <a:lnSpc>
                <a:spcPts val="838"/>
              </a:lnSpc>
            </a:pPr>
            <a:r>
              <a:rPr sz="709" b="1" dirty="0" smtClean="0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sz="709" b="1" dirty="0">
                <a:latin typeface="Calibri"/>
                <a:cs typeface="Calibri"/>
              </a:rPr>
              <a:t>Public</a:t>
            </a:r>
            <a:r>
              <a:rPr sz="709" b="1" spc="-26" dirty="0">
                <a:latin typeface="Calibri"/>
                <a:cs typeface="Calibri"/>
              </a:rPr>
              <a:t> </a:t>
            </a:r>
            <a:r>
              <a:rPr sz="709" b="1" spc="-6" dirty="0">
                <a:latin typeface="Calibri"/>
                <a:cs typeface="Calibri"/>
              </a:rPr>
              <a:t>deposits</a:t>
            </a:r>
            <a:r>
              <a:rPr sz="709" b="1" spc="-6" dirty="0" smtClean="0">
                <a:latin typeface="Calibri"/>
                <a:cs typeface="Calibri"/>
              </a:rPr>
              <a:t>:</a:t>
            </a:r>
            <a:endParaRPr sz="709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226" y="3656043"/>
            <a:ext cx="3962582" cy="1533418"/>
          </a:xfrm>
          <a:prstGeom prst="rect">
            <a:avLst/>
          </a:prstGeom>
        </p:spPr>
        <p:txBody>
          <a:bodyPr vert="horz" wrap="square" lIns="0" tIns="16368" rIns="0" bIns="0" rtlCol="0">
            <a:spAutoFit/>
          </a:bodyPr>
          <a:lstStyle/>
          <a:p>
            <a:pPr marL="8184" marR="3160614">
              <a:lnSpc>
                <a:spcPct val="107600"/>
              </a:lnSpc>
            </a:pPr>
            <a:r>
              <a:rPr sz="709" dirty="0" smtClean="0">
                <a:latin typeface="Calibri"/>
                <a:cs typeface="Calibri"/>
              </a:rPr>
              <a:t>Art</a:t>
            </a:r>
            <a:r>
              <a:rPr sz="709" dirty="0">
                <a:latin typeface="Calibri"/>
                <a:cs typeface="Calibri"/>
              </a:rPr>
              <a:t>.</a:t>
            </a:r>
            <a:r>
              <a:rPr sz="709" spc="-16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5</a:t>
            </a:r>
            <a:r>
              <a:rPr sz="709" spc="-10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Public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spc="-6" dirty="0">
                <a:latin typeface="Calibri"/>
                <a:cs typeface="Calibri"/>
              </a:rPr>
              <a:t>Deposits </a:t>
            </a:r>
            <a:r>
              <a:rPr sz="709" dirty="0">
                <a:latin typeface="Calibri"/>
                <a:cs typeface="Calibri"/>
              </a:rPr>
              <a:t>(Art.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1</a:t>
            </a:r>
            <a:r>
              <a:rPr sz="709" spc="-10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para.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2</a:t>
            </a:r>
            <a:r>
              <a:rPr sz="709" spc="-10" dirty="0">
                <a:latin typeface="Calibri"/>
                <a:cs typeface="Calibri"/>
              </a:rPr>
              <a:t> </a:t>
            </a:r>
            <a:r>
              <a:rPr sz="709" spc="-6" dirty="0">
                <a:latin typeface="Calibri"/>
                <a:cs typeface="Calibri"/>
              </a:rPr>
              <a:t>BankG)</a:t>
            </a:r>
            <a:endParaRPr sz="709" dirty="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773" dirty="0">
              <a:latin typeface="Calibri"/>
              <a:cs typeface="Calibri"/>
            </a:endParaRPr>
          </a:p>
          <a:p>
            <a:pPr marL="74064" indent="-66289">
              <a:buAutoNum type="arabicPlain"/>
              <a:tabLst>
                <a:tab pos="74473" algn="l"/>
              </a:tabLst>
            </a:pPr>
            <a:r>
              <a:rPr sz="709" spc="-6" dirty="0">
                <a:latin typeface="Calibri"/>
                <a:cs typeface="Calibri"/>
              </a:rPr>
              <a:t>Deposits</a:t>
            </a:r>
            <a:r>
              <a:rPr sz="709" spc="-16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from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the</a:t>
            </a:r>
            <a:r>
              <a:rPr sz="709" spc="-16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public</a:t>
            </a:r>
            <a:r>
              <a:rPr sz="709" spc="-19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are</a:t>
            </a:r>
            <a:r>
              <a:rPr sz="709" spc="-16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liabilities</a:t>
            </a:r>
            <a:r>
              <a:rPr sz="709" spc="-16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to</a:t>
            </a:r>
            <a:r>
              <a:rPr sz="709" spc="-16" dirty="0">
                <a:latin typeface="Calibri"/>
                <a:cs typeface="Calibri"/>
              </a:rPr>
              <a:t> </a:t>
            </a:r>
            <a:r>
              <a:rPr sz="709" spc="-6" dirty="0">
                <a:latin typeface="Calibri"/>
                <a:cs typeface="Calibri"/>
              </a:rPr>
              <a:t>customers</a:t>
            </a:r>
            <a:r>
              <a:rPr sz="709" spc="-16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with</a:t>
            </a:r>
            <a:r>
              <a:rPr sz="709" spc="-16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the</a:t>
            </a:r>
            <a:r>
              <a:rPr sz="709" spc="-19" dirty="0">
                <a:latin typeface="Calibri"/>
                <a:cs typeface="Calibri"/>
              </a:rPr>
              <a:t> </a:t>
            </a:r>
            <a:r>
              <a:rPr sz="709" spc="-6" dirty="0">
                <a:latin typeface="Calibri"/>
                <a:cs typeface="Calibri"/>
              </a:rPr>
              <a:t>exception</a:t>
            </a:r>
            <a:r>
              <a:rPr sz="709" spc="-16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of</a:t>
            </a:r>
            <a:r>
              <a:rPr sz="709" spc="-10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those</a:t>
            </a:r>
            <a:r>
              <a:rPr sz="709" spc="-16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under</a:t>
            </a:r>
            <a:r>
              <a:rPr sz="709" spc="-10" dirty="0">
                <a:latin typeface="Calibri"/>
                <a:cs typeface="Calibri"/>
              </a:rPr>
              <a:t> </a:t>
            </a:r>
            <a:r>
              <a:rPr sz="709" spc="-6" dirty="0">
                <a:latin typeface="Calibri"/>
                <a:cs typeface="Calibri"/>
              </a:rPr>
              <a:t>paragraphs</a:t>
            </a:r>
            <a:r>
              <a:rPr sz="709" spc="-19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2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and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spc="-16" dirty="0">
                <a:latin typeface="Calibri"/>
                <a:cs typeface="Calibri"/>
              </a:rPr>
              <a:t>3.</a:t>
            </a:r>
            <a:endParaRPr sz="709" dirty="0">
              <a:latin typeface="Calibri"/>
              <a:cs typeface="Calibri"/>
            </a:endParaRPr>
          </a:p>
          <a:p>
            <a:pPr>
              <a:spcBef>
                <a:spcPts val="35"/>
              </a:spcBef>
              <a:buFont typeface="Calibri"/>
              <a:buAutoNum type="arabicPlain"/>
            </a:pPr>
            <a:endParaRPr sz="773" dirty="0">
              <a:latin typeface="Calibri"/>
              <a:cs typeface="Calibri"/>
            </a:endParaRPr>
          </a:p>
          <a:p>
            <a:pPr marL="7775">
              <a:tabLst>
                <a:tab pos="74473" algn="l"/>
              </a:tabLst>
            </a:pPr>
            <a:r>
              <a:rPr lang="en-US" sz="709" spc="-6" dirty="0" smtClean="0">
                <a:latin typeface="Calibri"/>
                <a:cs typeface="Calibri"/>
              </a:rPr>
              <a:t>2. </a:t>
            </a:r>
          </a:p>
          <a:p>
            <a:pPr marL="7775">
              <a:tabLst>
                <a:tab pos="74473" algn="l"/>
              </a:tabLst>
            </a:pPr>
            <a:r>
              <a:rPr sz="709" spc="-6" dirty="0" smtClean="0">
                <a:latin typeface="Calibri"/>
                <a:cs typeface="Calibri"/>
              </a:rPr>
              <a:t>Deposits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are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not</a:t>
            </a:r>
            <a:r>
              <a:rPr sz="709" spc="-6" dirty="0">
                <a:latin typeface="Calibri"/>
                <a:cs typeface="Calibri"/>
              </a:rPr>
              <a:t> considered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to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be</a:t>
            </a:r>
            <a:r>
              <a:rPr sz="709" spc="-19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public</a:t>
            </a:r>
            <a:r>
              <a:rPr sz="709" spc="-16" dirty="0">
                <a:latin typeface="Calibri"/>
                <a:cs typeface="Calibri"/>
              </a:rPr>
              <a:t> </a:t>
            </a:r>
            <a:r>
              <a:rPr sz="709" spc="-6" dirty="0">
                <a:latin typeface="Calibri"/>
                <a:cs typeface="Calibri"/>
              </a:rPr>
              <a:t>deposits:</a:t>
            </a:r>
            <a:endParaRPr sz="709" dirty="0">
              <a:latin typeface="Calibri"/>
              <a:cs typeface="Calibri"/>
            </a:endParaRPr>
          </a:p>
          <a:p>
            <a:pPr>
              <a:spcBef>
                <a:spcPts val="35"/>
              </a:spcBef>
              <a:buFont typeface="Calibri"/>
              <a:buAutoNum type="arabicPlain"/>
            </a:pPr>
            <a:endParaRPr sz="773" dirty="0">
              <a:latin typeface="Calibri"/>
              <a:cs typeface="Calibri"/>
            </a:endParaRPr>
          </a:p>
          <a:p>
            <a:pPr marL="93705" lvl="1" indent="-85931">
              <a:buAutoNum type="alphaLcPeriod"/>
              <a:tabLst>
                <a:tab pos="94115" algn="l"/>
              </a:tabLst>
            </a:pPr>
            <a:r>
              <a:rPr sz="709" dirty="0">
                <a:latin typeface="Calibri"/>
                <a:cs typeface="Calibri"/>
              </a:rPr>
              <a:t>by</a:t>
            </a:r>
            <a:r>
              <a:rPr sz="709" spc="-19" dirty="0">
                <a:latin typeface="Calibri"/>
                <a:cs typeface="Calibri"/>
              </a:rPr>
              <a:t> </a:t>
            </a:r>
            <a:r>
              <a:rPr sz="709" spc="-6" dirty="0">
                <a:latin typeface="Calibri"/>
                <a:cs typeface="Calibri"/>
              </a:rPr>
              <a:t>domestic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and</a:t>
            </a:r>
            <a:r>
              <a:rPr sz="709" spc="-16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foreign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banks</a:t>
            </a:r>
            <a:r>
              <a:rPr sz="709" spc="-16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or</a:t>
            </a:r>
            <a:r>
              <a:rPr sz="709" spc="-6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other</a:t>
            </a:r>
            <a:r>
              <a:rPr sz="709" spc="-10" dirty="0">
                <a:latin typeface="Calibri"/>
                <a:cs typeface="Calibri"/>
              </a:rPr>
              <a:t> </a:t>
            </a:r>
            <a:r>
              <a:rPr sz="709" spc="-6" dirty="0">
                <a:latin typeface="Calibri"/>
                <a:cs typeface="Calibri"/>
              </a:rPr>
              <a:t>government-controlled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spc="-6" dirty="0">
                <a:latin typeface="Calibri"/>
                <a:cs typeface="Calibri"/>
              </a:rPr>
              <a:t>entities;</a:t>
            </a:r>
            <a:endParaRPr sz="709" dirty="0">
              <a:latin typeface="Calibri"/>
              <a:cs typeface="Calibri"/>
            </a:endParaRPr>
          </a:p>
          <a:p>
            <a:pPr marL="97797" lvl="1" indent="-90023">
              <a:spcBef>
                <a:spcPts val="64"/>
              </a:spcBef>
              <a:buAutoNum type="alphaLcPeriod"/>
              <a:tabLst>
                <a:tab pos="98207" algn="l"/>
              </a:tabLst>
            </a:pPr>
            <a:r>
              <a:rPr sz="709" dirty="0">
                <a:latin typeface="Calibri"/>
                <a:cs typeface="Calibri"/>
              </a:rPr>
              <a:t>by</a:t>
            </a:r>
            <a:r>
              <a:rPr sz="709" spc="-23" dirty="0">
                <a:latin typeface="Calibri"/>
                <a:cs typeface="Calibri"/>
              </a:rPr>
              <a:t> </a:t>
            </a:r>
            <a:r>
              <a:rPr sz="709" spc="-6" dirty="0">
                <a:latin typeface="Calibri"/>
                <a:cs typeface="Calibri"/>
              </a:rPr>
              <a:t>shareholders</a:t>
            </a:r>
            <a:r>
              <a:rPr sz="709" spc="-16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or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spc="-6" dirty="0">
                <a:latin typeface="Calibri"/>
                <a:cs typeface="Calibri"/>
              </a:rPr>
              <a:t>partners</a:t>
            </a:r>
            <a:r>
              <a:rPr sz="709" spc="-19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with</a:t>
            </a:r>
            <a:r>
              <a:rPr sz="709" spc="-16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a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qualifying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interest</a:t>
            </a:r>
            <a:r>
              <a:rPr sz="709" spc="-10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in</a:t>
            </a:r>
            <a:r>
              <a:rPr sz="709" spc="-16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the</a:t>
            </a:r>
            <a:r>
              <a:rPr sz="709" spc="-23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debtor</a:t>
            </a:r>
            <a:r>
              <a:rPr sz="709" spc="-10" dirty="0">
                <a:latin typeface="Calibri"/>
                <a:cs typeface="Calibri"/>
              </a:rPr>
              <a:t> </a:t>
            </a:r>
            <a:r>
              <a:rPr sz="709" spc="-6" dirty="0">
                <a:latin typeface="Calibri"/>
                <a:cs typeface="Calibri"/>
              </a:rPr>
              <a:t>concerned;</a:t>
            </a:r>
            <a:endParaRPr sz="709" dirty="0">
              <a:latin typeface="Calibri"/>
              <a:cs typeface="Calibri"/>
            </a:endParaRPr>
          </a:p>
          <a:p>
            <a:pPr marL="87977" lvl="1" indent="-80202">
              <a:spcBef>
                <a:spcPts val="64"/>
              </a:spcBef>
              <a:buAutoNum type="alphaLcPeriod"/>
              <a:tabLst>
                <a:tab pos="88386" algn="l"/>
              </a:tabLst>
            </a:pPr>
            <a:r>
              <a:rPr sz="709" dirty="0">
                <a:latin typeface="Calibri"/>
                <a:cs typeface="Calibri"/>
              </a:rPr>
              <a:t>by</a:t>
            </a:r>
            <a:r>
              <a:rPr sz="709" spc="-16" dirty="0">
                <a:latin typeface="Calibri"/>
                <a:cs typeface="Calibri"/>
              </a:rPr>
              <a:t> </a:t>
            </a:r>
            <a:r>
              <a:rPr sz="709" spc="-6" dirty="0">
                <a:latin typeface="Calibri"/>
                <a:cs typeface="Calibri"/>
              </a:rPr>
              <a:t>persons</a:t>
            </a:r>
            <a:r>
              <a:rPr sz="709" spc="-16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who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are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spc="-6" dirty="0">
                <a:latin typeface="Calibri"/>
                <a:cs typeface="Calibri"/>
              </a:rPr>
              <a:t>economically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or</a:t>
            </a:r>
            <a:r>
              <a:rPr sz="709" spc="-6" dirty="0">
                <a:latin typeface="Calibri"/>
                <a:cs typeface="Calibri"/>
              </a:rPr>
              <a:t> family-</a:t>
            </a:r>
            <a:r>
              <a:rPr sz="709" dirty="0">
                <a:latin typeface="Calibri"/>
                <a:cs typeface="Calibri"/>
              </a:rPr>
              <a:t>related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to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those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spc="-6" dirty="0">
                <a:latin typeface="Calibri"/>
                <a:cs typeface="Calibri"/>
              </a:rPr>
              <a:t>referred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to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in</a:t>
            </a:r>
            <a:r>
              <a:rPr sz="709" spc="-10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letter</a:t>
            </a:r>
            <a:r>
              <a:rPr sz="709" spc="-10" dirty="0">
                <a:latin typeface="Calibri"/>
                <a:cs typeface="Calibri"/>
              </a:rPr>
              <a:t> </a:t>
            </a:r>
            <a:r>
              <a:rPr sz="709" spc="-16" dirty="0">
                <a:latin typeface="Calibri"/>
                <a:cs typeface="Calibri"/>
              </a:rPr>
              <a:t>b;</a:t>
            </a:r>
            <a:endParaRPr sz="709" dirty="0">
              <a:latin typeface="Calibri"/>
              <a:cs typeface="Calibri"/>
            </a:endParaRPr>
          </a:p>
          <a:p>
            <a:pPr marL="8184">
              <a:spcBef>
                <a:spcPts val="64"/>
              </a:spcBef>
            </a:pPr>
            <a:r>
              <a:rPr sz="709" dirty="0">
                <a:latin typeface="Calibri"/>
                <a:cs typeface="Calibri"/>
              </a:rPr>
              <a:t>i.e.</a:t>
            </a:r>
            <a:r>
              <a:rPr sz="709" spc="-6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by</a:t>
            </a:r>
            <a:r>
              <a:rPr sz="709" spc="-6" dirty="0">
                <a:latin typeface="Calibri"/>
                <a:cs typeface="Calibri"/>
              </a:rPr>
              <a:t> institutional</a:t>
            </a:r>
            <a:r>
              <a:rPr sz="709" dirty="0">
                <a:latin typeface="Calibri"/>
                <a:cs typeface="Calibri"/>
              </a:rPr>
              <a:t> </a:t>
            </a:r>
            <a:r>
              <a:rPr sz="709" spc="-6" dirty="0">
                <a:latin typeface="Calibri"/>
                <a:cs typeface="Calibri"/>
              </a:rPr>
              <a:t>investors </a:t>
            </a:r>
            <a:r>
              <a:rPr sz="709" dirty="0">
                <a:latin typeface="Calibri"/>
                <a:cs typeface="Calibri"/>
              </a:rPr>
              <a:t>with</a:t>
            </a:r>
            <a:r>
              <a:rPr sz="709" spc="-3" dirty="0">
                <a:latin typeface="Calibri"/>
                <a:cs typeface="Calibri"/>
              </a:rPr>
              <a:t> </a:t>
            </a:r>
            <a:r>
              <a:rPr sz="709" spc="-6" dirty="0">
                <a:latin typeface="Calibri"/>
                <a:cs typeface="Calibri"/>
              </a:rPr>
              <a:t>professional</a:t>
            </a:r>
            <a:r>
              <a:rPr sz="709" spc="3" dirty="0">
                <a:latin typeface="Calibri"/>
                <a:cs typeface="Calibri"/>
              </a:rPr>
              <a:t> </a:t>
            </a:r>
            <a:r>
              <a:rPr sz="709" spc="-6" dirty="0">
                <a:latin typeface="Calibri"/>
                <a:cs typeface="Calibri"/>
              </a:rPr>
              <a:t>treasury;</a:t>
            </a:r>
            <a:endParaRPr sz="709" dirty="0">
              <a:latin typeface="Calibri"/>
              <a:cs typeface="Calibri"/>
            </a:endParaRPr>
          </a:p>
          <a:p>
            <a:pPr marL="8184">
              <a:spcBef>
                <a:spcPts val="64"/>
              </a:spcBef>
            </a:pPr>
            <a:r>
              <a:rPr sz="709" dirty="0">
                <a:latin typeface="Calibri"/>
                <a:cs typeface="Calibri"/>
              </a:rPr>
              <a:t>e.</a:t>
            </a:r>
            <a:r>
              <a:rPr sz="709" spc="-19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from</a:t>
            </a:r>
            <a:r>
              <a:rPr sz="709" spc="-10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active</a:t>
            </a:r>
            <a:r>
              <a:rPr sz="709" spc="-16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and</a:t>
            </a:r>
            <a:r>
              <a:rPr sz="709" spc="-16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retired</a:t>
            </a:r>
            <a:r>
              <a:rPr sz="709" spc="-16" dirty="0">
                <a:latin typeface="Calibri"/>
                <a:cs typeface="Calibri"/>
              </a:rPr>
              <a:t> </a:t>
            </a:r>
            <a:r>
              <a:rPr sz="709" spc="-6" dirty="0">
                <a:latin typeface="Calibri"/>
                <a:cs typeface="Calibri"/>
              </a:rPr>
              <a:t>employees</a:t>
            </a:r>
            <a:r>
              <a:rPr sz="709" spc="-16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at</a:t>
            </a:r>
            <a:r>
              <a:rPr sz="709" spc="-13" dirty="0">
                <a:latin typeface="Calibri"/>
                <a:cs typeface="Calibri"/>
              </a:rPr>
              <a:t> </a:t>
            </a:r>
            <a:r>
              <a:rPr sz="709" dirty="0">
                <a:latin typeface="Calibri"/>
                <a:cs typeface="Calibri"/>
              </a:rPr>
              <a:t>their</a:t>
            </a:r>
            <a:r>
              <a:rPr sz="709" spc="-6" dirty="0">
                <a:latin typeface="Calibri"/>
                <a:cs typeface="Calibri"/>
              </a:rPr>
              <a:t> employer;</a:t>
            </a:r>
            <a:r>
              <a:rPr sz="709" spc="-16" dirty="0">
                <a:latin typeface="Calibri"/>
                <a:cs typeface="Calibri"/>
              </a:rPr>
              <a:t> </a:t>
            </a:r>
            <a:r>
              <a:rPr sz="709" spc="-23" dirty="0" smtClean="0">
                <a:latin typeface="Calibri"/>
                <a:cs typeface="Calibri"/>
              </a:rPr>
              <a:t>or</a:t>
            </a:r>
            <a:endParaRPr sz="709" dirty="0">
              <a:latin typeface="Calibri"/>
              <a:cs typeface="Calibri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4977506" y="3656043"/>
            <a:ext cx="4225336" cy="2692617"/>
          </a:xfrm>
          <a:prstGeom prst="rect">
            <a:avLst/>
          </a:prstGeom>
        </p:spPr>
        <p:txBody>
          <a:bodyPr vert="horz" wrap="square" lIns="0" tIns="8593" rIns="0" bIns="0" rtlCol="0">
            <a:spAutoFit/>
          </a:bodyPr>
          <a:lstStyle/>
          <a:p>
            <a:pPr>
              <a:spcBef>
                <a:spcPts val="35"/>
              </a:spcBef>
            </a:pPr>
            <a:r>
              <a:rPr lang="en-US" sz="710" dirty="0" smtClean="0">
                <a:latin typeface="Calibri"/>
                <a:cs typeface="Calibri"/>
              </a:rPr>
              <a:t>3. </a:t>
            </a:r>
            <a:endParaRPr sz="710" dirty="0">
              <a:latin typeface="Calibri"/>
              <a:cs typeface="Calibri"/>
            </a:endParaRPr>
          </a:p>
          <a:p>
            <a:pPr marL="112938" indent="-85931">
              <a:buAutoNum type="alphaLcPeriod"/>
              <a:tabLst>
                <a:tab pos="113347" algn="l"/>
              </a:tabLst>
            </a:pPr>
            <a:r>
              <a:rPr sz="709" dirty="0" smtClean="0">
                <a:latin typeface="Calibri"/>
                <a:cs typeface="Calibri"/>
              </a:rPr>
              <a:t>monies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constituting consideration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under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contract </a:t>
            </a:r>
            <a:r>
              <a:rPr sz="709" dirty="0" smtClean="0">
                <a:latin typeface="Calibri"/>
                <a:cs typeface="Calibri"/>
              </a:rPr>
              <a:t>for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transfer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of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title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or</a:t>
            </a:r>
            <a:r>
              <a:rPr sz="709" spc="-6" dirty="0" smtClean="0">
                <a:latin typeface="Calibri"/>
                <a:cs typeface="Calibri"/>
              </a:rPr>
              <a:t> services,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or</a:t>
            </a:r>
            <a:r>
              <a:rPr sz="709" spc="-6" dirty="0" smtClean="0">
                <a:latin typeface="Calibri"/>
                <a:cs typeface="Calibri"/>
              </a:rPr>
              <a:t> pledged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as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security;</a:t>
            </a:r>
            <a:endParaRPr sz="709" dirty="0" smtClean="0">
              <a:latin typeface="Calibri"/>
              <a:cs typeface="Calibri"/>
            </a:endParaRPr>
          </a:p>
          <a:p>
            <a:pPr marL="27416" marR="3274">
              <a:lnSpc>
                <a:spcPct val="107500"/>
              </a:lnSpc>
              <a:buAutoNum type="alphaLcPeriod"/>
              <a:tabLst>
                <a:tab pos="117439" algn="l"/>
              </a:tabLst>
            </a:pPr>
            <a:r>
              <a:rPr sz="709" dirty="0" smtClean="0">
                <a:latin typeface="Calibri"/>
                <a:cs typeface="Calibri"/>
              </a:rPr>
              <a:t>Bonds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and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other</a:t>
            </a:r>
            <a:r>
              <a:rPr sz="709" spc="-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standardized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and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13" dirty="0" smtClean="0">
                <a:latin typeface="Calibri"/>
                <a:cs typeface="Calibri"/>
              </a:rPr>
              <a:t>mass-</a:t>
            </a:r>
            <a:r>
              <a:rPr sz="709" spc="-6" dirty="0" smtClean="0">
                <a:latin typeface="Calibri"/>
                <a:cs typeface="Calibri"/>
              </a:rPr>
              <a:t>issued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debentures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or</a:t>
            </a:r>
            <a:r>
              <a:rPr sz="709" spc="-3" dirty="0" smtClean="0">
                <a:latin typeface="Calibri"/>
                <a:cs typeface="Calibri"/>
              </a:rPr>
              <a:t> </a:t>
            </a:r>
            <a:r>
              <a:rPr sz="709" spc="-13" dirty="0" smtClean="0">
                <a:latin typeface="Calibri"/>
                <a:cs typeface="Calibri"/>
              </a:rPr>
              <a:t>non-</a:t>
            </a:r>
            <a:r>
              <a:rPr sz="709" spc="-6" dirty="0" smtClean="0">
                <a:latin typeface="Calibri"/>
                <a:cs typeface="Calibri"/>
              </a:rPr>
              <a:t>certificated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rights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with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same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function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(uncertificated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rights),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if</a:t>
            </a:r>
            <a:r>
              <a:rPr sz="709" spc="-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creditors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at</a:t>
            </a:r>
            <a:r>
              <a:rPr sz="709" spc="-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time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of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offer</a:t>
            </a:r>
            <a:r>
              <a:rPr sz="709" spc="-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are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in</a:t>
            </a:r>
            <a:r>
              <a:rPr sz="709" spc="-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one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of</a:t>
            </a:r>
            <a:r>
              <a:rPr sz="709" spc="-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forms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specified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in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Article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64</a:t>
            </a:r>
            <a:r>
              <a:rPr sz="709" spc="-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paragraph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32" dirty="0" smtClean="0">
                <a:latin typeface="Calibri"/>
                <a:cs typeface="Calibri"/>
              </a:rPr>
              <a:t>3</a:t>
            </a:r>
            <a:r>
              <a:rPr sz="709" spc="322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of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Financial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Services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Act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of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June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15,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201814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(FIDLEG)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Obtain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information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about:</a:t>
            </a:r>
            <a:endParaRPr sz="709" dirty="0" smtClean="0">
              <a:latin typeface="Calibri"/>
              <a:cs typeface="Calibri"/>
            </a:endParaRPr>
          </a:p>
          <a:p>
            <a:pPr marL="115802" lvl="1" indent="-88795">
              <a:spcBef>
                <a:spcPts val="64"/>
              </a:spcBef>
              <a:buAutoNum type="arabicPeriod"/>
              <a:tabLst>
                <a:tab pos="116211" algn="l"/>
              </a:tabLst>
            </a:pP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9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name,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registered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office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and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brief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description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of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purpose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of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issuer,</a:t>
            </a:r>
            <a:endParaRPr sz="709" dirty="0" smtClean="0">
              <a:latin typeface="Calibri"/>
              <a:cs typeface="Calibri"/>
            </a:endParaRPr>
          </a:p>
          <a:p>
            <a:pPr marL="115802" lvl="1" indent="-88795">
              <a:spcBef>
                <a:spcPts val="64"/>
              </a:spcBef>
              <a:buAutoNum type="arabicPeriod"/>
              <a:tabLst>
                <a:tab pos="116211" algn="l"/>
              </a:tabLst>
            </a:pP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2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interest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rate,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2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issue</a:t>
            </a:r>
            <a:r>
              <a:rPr sz="709" spc="-2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price,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2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subscription</a:t>
            </a:r>
            <a:r>
              <a:rPr sz="709" spc="-19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period,</a:t>
            </a:r>
            <a:r>
              <a:rPr sz="709" spc="-19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26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payment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date,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2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term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and</a:t>
            </a:r>
            <a:r>
              <a:rPr sz="709" spc="-19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2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repayment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terms,</a:t>
            </a:r>
            <a:endParaRPr sz="709" dirty="0" smtClean="0">
              <a:latin typeface="Calibri"/>
              <a:cs typeface="Calibri"/>
            </a:endParaRPr>
          </a:p>
          <a:p>
            <a:pPr marL="27416" marR="24552" lvl="1">
              <a:lnSpc>
                <a:spcPts val="915"/>
              </a:lnSpc>
              <a:spcBef>
                <a:spcPts val="42"/>
              </a:spcBef>
              <a:buAutoNum type="arabicPeriod"/>
              <a:tabLst>
                <a:tab pos="116211" algn="l"/>
              </a:tabLst>
            </a:pP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9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most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recent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annual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financial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statements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and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consolidated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financial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statements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with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9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audit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report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and,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if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9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balance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sheet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date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is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more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than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six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months</a:t>
            </a:r>
            <a:r>
              <a:rPr sz="709" spc="-19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in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9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past,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9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interim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financial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statements,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if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any,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of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9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issuer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16" dirty="0" smtClean="0">
                <a:latin typeface="Calibri"/>
                <a:cs typeface="Calibri"/>
              </a:rPr>
              <a:t>and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9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guarantor,</a:t>
            </a:r>
            <a:endParaRPr sz="709" dirty="0" smtClean="0">
              <a:latin typeface="Calibri"/>
              <a:cs typeface="Calibri"/>
            </a:endParaRPr>
          </a:p>
          <a:p>
            <a:pPr marL="115802" lvl="1" indent="-88795">
              <a:spcBef>
                <a:spcPts val="23"/>
              </a:spcBef>
              <a:buAutoNum type="arabicPeriod"/>
              <a:tabLst>
                <a:tab pos="116211" algn="l"/>
              </a:tabLst>
            </a:pP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32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collateral</a:t>
            </a:r>
            <a:r>
              <a:rPr sz="709" spc="-2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provided,</a:t>
            </a:r>
            <a:endParaRPr sz="709" dirty="0" smtClean="0">
              <a:latin typeface="Calibri"/>
              <a:cs typeface="Calibri"/>
            </a:endParaRPr>
          </a:p>
          <a:p>
            <a:pPr marL="115802" lvl="1" indent="-88795">
              <a:spcBef>
                <a:spcPts val="64"/>
              </a:spcBef>
              <a:buAutoNum type="arabicPeriod"/>
              <a:tabLst>
                <a:tab pos="116211" algn="l"/>
              </a:tabLst>
            </a:pPr>
            <a:r>
              <a:rPr sz="709" spc="-6" dirty="0" smtClean="0">
                <a:latin typeface="Calibri"/>
                <a:cs typeface="Calibri"/>
              </a:rPr>
              <a:t>Representation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of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bondholders,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to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extent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contained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in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investment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conditions;</a:t>
            </a:r>
            <a:endParaRPr sz="709" dirty="0" smtClean="0">
              <a:latin typeface="Calibri"/>
              <a:cs typeface="Calibri"/>
            </a:endParaRPr>
          </a:p>
          <a:p>
            <a:pPr marL="27416">
              <a:spcBef>
                <a:spcPts val="64"/>
              </a:spcBef>
            </a:pPr>
            <a:r>
              <a:rPr sz="709" dirty="0" smtClean="0">
                <a:latin typeface="Calibri"/>
                <a:cs typeface="Calibri"/>
              </a:rPr>
              <a:t>c.</a:t>
            </a:r>
            <a:r>
              <a:rPr sz="709" spc="-19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Non-interest-</a:t>
            </a:r>
            <a:r>
              <a:rPr sz="709" dirty="0" smtClean="0">
                <a:latin typeface="Calibri"/>
                <a:cs typeface="Calibri"/>
              </a:rPr>
              <a:t>bearing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credit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balances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on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customer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accounts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that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are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used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solely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to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process</a:t>
            </a:r>
            <a:r>
              <a:rPr sz="709" spc="-19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customer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transactions:</a:t>
            </a:r>
            <a:endParaRPr sz="709" dirty="0" smtClean="0">
              <a:latin typeface="Calibri"/>
              <a:cs typeface="Calibri"/>
            </a:endParaRPr>
          </a:p>
          <a:p>
            <a:pPr marL="115802" indent="-88795">
              <a:spcBef>
                <a:spcPts val="64"/>
              </a:spcBef>
              <a:buAutoNum type="arabicPeriod"/>
              <a:tabLst>
                <a:tab pos="116211" algn="l"/>
              </a:tabLst>
            </a:pPr>
            <a:r>
              <a:rPr sz="709" dirty="0" smtClean="0">
                <a:latin typeface="Calibri"/>
                <a:cs typeface="Calibri"/>
              </a:rPr>
              <a:t>from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precious</a:t>
            </a:r>
            <a:r>
              <a:rPr sz="709" spc="-19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metal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dealers,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asset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managers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or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similar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companies,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provided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that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9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settlement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takes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place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within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60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days,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16" dirty="0" smtClean="0">
                <a:latin typeface="Calibri"/>
                <a:cs typeface="Calibri"/>
              </a:rPr>
              <a:t>or</a:t>
            </a:r>
            <a:endParaRPr sz="709" dirty="0" smtClean="0">
              <a:latin typeface="Calibri"/>
              <a:cs typeface="Calibri"/>
            </a:endParaRPr>
          </a:p>
          <a:p>
            <a:pPr marL="115802" indent="-88795">
              <a:spcBef>
                <a:spcPts val="64"/>
              </a:spcBef>
              <a:buAutoNum type="arabicPeriod"/>
              <a:tabLst>
                <a:tab pos="116211" algn="l"/>
              </a:tabLst>
            </a:pPr>
            <a:r>
              <a:rPr sz="709" dirty="0" smtClean="0">
                <a:latin typeface="Calibri"/>
                <a:cs typeface="Calibri"/>
              </a:rPr>
              <a:t>by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securities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firms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or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by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trading</a:t>
            </a:r>
            <a:r>
              <a:rPr sz="709" spc="-6" dirty="0" smtClean="0">
                <a:latin typeface="Calibri"/>
                <a:cs typeface="Calibri"/>
              </a:rPr>
              <a:t> systems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for</a:t>
            </a:r>
            <a:r>
              <a:rPr sz="709" spc="-6" dirty="0" smtClean="0">
                <a:latin typeface="Calibri"/>
                <a:cs typeface="Calibri"/>
              </a:rPr>
              <a:t> distributed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ledger</a:t>
            </a:r>
            <a:r>
              <a:rPr sz="709" spc="-6" dirty="0" smtClean="0">
                <a:latin typeface="Calibri"/>
                <a:cs typeface="Calibri"/>
              </a:rPr>
              <a:t> technology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securities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(DLT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trading</a:t>
            </a:r>
            <a:r>
              <a:rPr sz="709" spc="-6" dirty="0" smtClean="0">
                <a:latin typeface="Calibri"/>
                <a:cs typeface="Calibri"/>
              </a:rPr>
              <a:t> systems) </a:t>
            </a:r>
            <a:r>
              <a:rPr sz="709" dirty="0" smtClean="0">
                <a:latin typeface="Calibri"/>
                <a:cs typeface="Calibri"/>
              </a:rPr>
              <a:t>in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accordance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with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Article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73a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of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Financial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Market</a:t>
            </a:r>
            <a:r>
              <a:rPr sz="709" spc="-6" dirty="0" smtClean="0">
                <a:latin typeface="Calibri"/>
                <a:cs typeface="Calibri"/>
              </a:rPr>
              <a:t> Infrastructure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Act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of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19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June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201517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(FMIA);</a:t>
            </a:r>
            <a:endParaRPr sz="709" dirty="0" smtClean="0">
              <a:latin typeface="Calibri"/>
              <a:cs typeface="Calibri"/>
            </a:endParaRPr>
          </a:p>
          <a:p>
            <a:pPr marL="27416" marR="102708">
              <a:lnSpc>
                <a:spcPct val="107600"/>
              </a:lnSpc>
            </a:pPr>
            <a:r>
              <a:rPr sz="709" dirty="0" smtClean="0">
                <a:latin typeface="Calibri"/>
                <a:cs typeface="Calibri"/>
              </a:rPr>
              <a:t>i.e.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Funds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receipt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of</a:t>
            </a:r>
            <a:r>
              <a:rPr sz="709" spc="-6" dirty="0" smtClean="0">
                <a:latin typeface="Calibri"/>
                <a:cs typeface="Calibri"/>
              </a:rPr>
              <a:t> which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is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inextricably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linked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to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life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insurance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contract,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occupational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pension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schemes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or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other</a:t>
            </a:r>
            <a:r>
              <a:rPr sz="709" spc="-6" dirty="0" smtClean="0">
                <a:latin typeface="Calibri"/>
                <a:cs typeface="Calibri"/>
              </a:rPr>
              <a:t> recognized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forms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of</a:t>
            </a:r>
            <a:r>
              <a:rPr sz="709" spc="-6" dirty="0" smtClean="0">
                <a:latin typeface="Calibri"/>
                <a:cs typeface="Calibri"/>
              </a:rPr>
              <a:t> pension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provision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in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accordance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with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Article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82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of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Federal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Act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of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June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25,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198218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spc="-16" dirty="0" smtClean="0">
                <a:latin typeface="Calibri"/>
                <a:cs typeface="Calibri"/>
              </a:rPr>
              <a:t>on </a:t>
            </a:r>
            <a:r>
              <a:rPr sz="709" spc="-6" dirty="0" smtClean="0">
                <a:latin typeface="Calibri"/>
                <a:cs typeface="Calibri"/>
              </a:rPr>
              <a:t>occupational</a:t>
            </a:r>
            <a:r>
              <a:rPr sz="709" spc="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old-</a:t>
            </a:r>
            <a:r>
              <a:rPr sz="709" dirty="0" smtClean="0">
                <a:latin typeface="Calibri"/>
                <a:cs typeface="Calibri"/>
              </a:rPr>
              <a:t>age,</a:t>
            </a:r>
            <a:r>
              <a:rPr sz="709" spc="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survivors’</a:t>
            </a:r>
            <a:r>
              <a:rPr sz="709" spc="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and </a:t>
            </a:r>
            <a:r>
              <a:rPr sz="709" spc="-6" dirty="0" smtClean="0">
                <a:latin typeface="Calibri"/>
                <a:cs typeface="Calibri"/>
              </a:rPr>
              <a:t>disability</a:t>
            </a:r>
            <a:r>
              <a:rPr sz="709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pension</a:t>
            </a:r>
            <a:r>
              <a:rPr sz="709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schemes;</a:t>
            </a:r>
            <a:endParaRPr sz="709" dirty="0" smtClean="0">
              <a:latin typeface="Calibri"/>
              <a:cs typeface="Calibri"/>
            </a:endParaRPr>
          </a:p>
          <a:p>
            <a:pPr marL="27416">
              <a:spcBef>
                <a:spcPts val="68"/>
              </a:spcBef>
            </a:pPr>
            <a:r>
              <a:rPr sz="709" dirty="0" smtClean="0">
                <a:latin typeface="Calibri"/>
                <a:cs typeface="Calibri"/>
              </a:rPr>
              <a:t>e.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Funds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that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are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transferred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to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payment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method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or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payment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system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to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small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extent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and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are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only</a:t>
            </a:r>
            <a:r>
              <a:rPr sz="709" spc="-19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used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for</a:t>
            </a:r>
            <a:r>
              <a:rPr sz="709" spc="-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the</a:t>
            </a:r>
            <a:r>
              <a:rPr sz="709" spc="-19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future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purchase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of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goods</a:t>
            </a:r>
            <a:r>
              <a:rPr sz="709" spc="-19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or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services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and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for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which</a:t>
            </a:r>
            <a:r>
              <a:rPr sz="709" spc="-13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no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interest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is</a:t>
            </a:r>
            <a:r>
              <a:rPr sz="709" spc="-16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paid;</a:t>
            </a:r>
            <a:endParaRPr sz="709" dirty="0" smtClean="0">
              <a:latin typeface="Calibri"/>
              <a:cs typeface="Calibri"/>
            </a:endParaRPr>
          </a:p>
          <a:p>
            <a:pPr marL="27416">
              <a:spcBef>
                <a:spcPts val="64"/>
              </a:spcBef>
            </a:pPr>
            <a:r>
              <a:rPr sz="709" dirty="0" smtClean="0">
                <a:latin typeface="Calibri"/>
                <a:cs typeface="Calibri"/>
              </a:rPr>
              <a:t>f.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Funds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whose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repayment </a:t>
            </a:r>
            <a:r>
              <a:rPr sz="709" dirty="0" smtClean="0">
                <a:latin typeface="Calibri"/>
                <a:cs typeface="Calibri"/>
              </a:rPr>
              <a:t>and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interest </a:t>
            </a:r>
            <a:r>
              <a:rPr sz="709" dirty="0" smtClean="0">
                <a:latin typeface="Calibri"/>
                <a:cs typeface="Calibri"/>
              </a:rPr>
              <a:t>are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guaranteed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by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a</a:t>
            </a:r>
            <a:r>
              <a:rPr sz="709" spc="-10" dirty="0" smtClean="0">
                <a:latin typeface="Calibri"/>
                <a:cs typeface="Calibri"/>
              </a:rPr>
              <a:t> </a:t>
            </a:r>
            <a:r>
              <a:rPr sz="709" dirty="0" smtClean="0">
                <a:latin typeface="Calibri"/>
                <a:cs typeface="Calibri"/>
              </a:rPr>
              <a:t>bank</a:t>
            </a:r>
            <a:r>
              <a:rPr sz="709" spc="-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(default</a:t>
            </a:r>
            <a:r>
              <a:rPr sz="709" spc="-3" dirty="0" smtClean="0">
                <a:latin typeface="Calibri"/>
                <a:cs typeface="Calibri"/>
              </a:rPr>
              <a:t> </a:t>
            </a:r>
            <a:r>
              <a:rPr sz="709" spc="-6" dirty="0" smtClean="0">
                <a:latin typeface="Calibri"/>
                <a:cs typeface="Calibri"/>
              </a:rPr>
              <a:t>guarantee).</a:t>
            </a:r>
            <a:endParaRPr sz="709" dirty="0">
              <a:latin typeface="Calibri"/>
              <a:cs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714"/>
              </a:lnSpc>
            </a:pPr>
            <a:fld id="{81D60167-4931-47E6-BA6A-407CBD079E47}" type="slidenum">
              <a:rPr lang="de-CH" spc="-25" smtClean="0"/>
              <a:t>11</a:t>
            </a:fld>
            <a:endParaRPr lang="de-CH" spc="-25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955701"/>
              </p:ext>
            </p:extLst>
          </p:nvPr>
        </p:nvGraphicFramePr>
        <p:xfrm>
          <a:off x="1898869" y="718874"/>
          <a:ext cx="7282156" cy="195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8154">
                  <a:extLst>
                    <a:ext uri="{9D8B030D-6E8A-4147-A177-3AD203B41FA5}">
                      <a16:colId xmlns:a16="http://schemas.microsoft.com/office/drawing/2014/main" val="68455299"/>
                    </a:ext>
                  </a:extLst>
                </a:gridCol>
                <a:gridCol w="3392839">
                  <a:extLst>
                    <a:ext uri="{9D8B030D-6E8A-4147-A177-3AD203B41FA5}">
                      <a16:colId xmlns:a16="http://schemas.microsoft.com/office/drawing/2014/main" val="1319288957"/>
                    </a:ext>
                  </a:extLst>
                </a:gridCol>
                <a:gridCol w="520467">
                  <a:extLst>
                    <a:ext uri="{9D8B030D-6E8A-4147-A177-3AD203B41FA5}">
                      <a16:colId xmlns:a16="http://schemas.microsoft.com/office/drawing/2014/main" val="573007175"/>
                    </a:ext>
                  </a:extLst>
                </a:gridCol>
                <a:gridCol w="459664">
                  <a:extLst>
                    <a:ext uri="{9D8B030D-6E8A-4147-A177-3AD203B41FA5}">
                      <a16:colId xmlns:a16="http://schemas.microsoft.com/office/drawing/2014/main" val="2185859572"/>
                    </a:ext>
                  </a:extLst>
                </a:gridCol>
                <a:gridCol w="381032">
                  <a:extLst>
                    <a:ext uri="{9D8B030D-6E8A-4147-A177-3AD203B41FA5}">
                      <a16:colId xmlns:a16="http://schemas.microsoft.com/office/drawing/2014/main" val="2473623900"/>
                    </a:ext>
                  </a:extLst>
                </a:gridCol>
              </a:tblGrid>
              <a:tr h="195525">
                <a:tc>
                  <a:txBody>
                    <a:bodyPr/>
                    <a:lstStyle/>
                    <a:p>
                      <a:pPr marL="6985" algn="ctr">
                        <a:lnSpc>
                          <a:spcPts val="1310"/>
                        </a:lnSpc>
                      </a:pP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Funds</a:t>
                      </a:r>
                      <a:r>
                        <a:rPr sz="700" b="1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belonging</a:t>
                      </a:r>
                      <a:r>
                        <a:rPr sz="700" b="1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r>
                        <a:rPr sz="700" b="1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trading</a:t>
                      </a:r>
                      <a:r>
                        <a:rPr sz="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activity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310"/>
                        </a:lnSpc>
                      </a:pPr>
                      <a:r>
                        <a:rPr lang="en-US" sz="700" b="1" spc="-10" dirty="0" smtClean="0">
                          <a:solidFill>
                            <a:srgbClr val="001F5F"/>
                          </a:solidFill>
                          <a:latin typeface="Calibri"/>
                          <a:ea typeface="+mn-ea"/>
                          <a:cs typeface="Calibri"/>
                        </a:rPr>
                        <a:t>NA</a:t>
                      </a:r>
                      <a:endParaRPr sz="700" b="1" spc="-10" dirty="0">
                        <a:solidFill>
                          <a:srgbClr val="001F5F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310"/>
                        </a:lnSpc>
                      </a:pPr>
                      <a:r>
                        <a:rPr lang="en-US" sz="700" b="1" spc="-10" dirty="0" smtClean="0">
                          <a:solidFill>
                            <a:srgbClr val="001F5F"/>
                          </a:solidFill>
                          <a:latin typeface="Calibri"/>
                          <a:ea typeface="+mn-ea"/>
                          <a:cs typeface="Calibri"/>
                        </a:rPr>
                        <a:t>SRO</a:t>
                      </a:r>
                      <a:endParaRPr sz="700" b="1" spc="-10" dirty="0">
                        <a:solidFill>
                          <a:srgbClr val="001F5F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310"/>
                        </a:lnSpc>
                      </a:pPr>
                      <a:r>
                        <a:rPr lang="en-US" sz="700" b="1" spc="-10" dirty="0" smtClean="0">
                          <a:solidFill>
                            <a:srgbClr val="001F5F"/>
                          </a:solidFill>
                          <a:latin typeface="Calibri"/>
                          <a:ea typeface="+mn-ea"/>
                          <a:cs typeface="Calibri"/>
                        </a:rPr>
                        <a:t>FINMA</a:t>
                      </a:r>
                      <a:endParaRPr sz="700" b="1" spc="-10" dirty="0">
                        <a:solidFill>
                          <a:srgbClr val="001F5F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4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2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100762"/>
              </p:ext>
            </p:extLst>
          </p:nvPr>
        </p:nvGraphicFramePr>
        <p:xfrm>
          <a:off x="872849" y="1371600"/>
          <a:ext cx="8496800" cy="139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37">
                <a:tc>
                  <a:txBody>
                    <a:bodyPr/>
                    <a:lstStyle/>
                    <a:p>
                      <a:pPr marL="19050">
                        <a:lnSpc>
                          <a:spcPts val="1305"/>
                        </a:lnSpc>
                      </a:pP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757">
                <a:tc>
                  <a:txBody>
                    <a:bodyPr/>
                    <a:lstStyle/>
                    <a:p>
                      <a:pPr marL="19050">
                        <a:lnSpc>
                          <a:spcPts val="1285"/>
                        </a:lnSpc>
                      </a:pPr>
                      <a:r>
                        <a:rPr sz="700" u="sng" spc="-20" dirty="0">
                          <a:solidFill>
                            <a:srgbClr val="944F71"/>
                          </a:solidFill>
                          <a:uFill>
                            <a:solidFill>
                              <a:srgbClr val="944F71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https://www.finma.ch/~/media/finma/dokumente/dokumentencenter/myfinma/rundschreiben/finma-</a:t>
                      </a:r>
                      <a:r>
                        <a:rPr sz="700" u="sng" spc="-10" dirty="0">
                          <a:solidFill>
                            <a:srgbClr val="944F71"/>
                          </a:solidFill>
                          <a:uFill>
                            <a:solidFill>
                              <a:srgbClr val="944F71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rs-2008-03.pdf?sc_lang=de&amp;hash=966D0BC8BB2CB0BE75409CA966B7038A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210">
                <a:tc>
                  <a:txBody>
                    <a:bodyPr/>
                    <a:lstStyle/>
                    <a:p>
                      <a:pPr marL="19050">
                        <a:lnSpc>
                          <a:spcPts val="1205"/>
                        </a:lnSpc>
                      </a:pPr>
                      <a:r>
                        <a:rPr sz="7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https://www.fedlex.admin.ch/eli/cc/2014/273/de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10">
                <a:tc>
                  <a:txBody>
                    <a:bodyPr/>
                    <a:lstStyle/>
                    <a:p>
                      <a:pPr marL="19050">
                        <a:lnSpc>
                          <a:spcPts val="1205"/>
                        </a:lnSpc>
                      </a:pPr>
                      <a:r>
                        <a:rPr sz="7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https://www.fedlex.admin.ch/eli/cc/2015/791/de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19050">
                        <a:lnSpc>
                          <a:spcPts val="1205"/>
                        </a:lnSpc>
                      </a:pPr>
                      <a:r>
                        <a:rPr sz="7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https://www.fedlex.admin.ch/eli/cc/1998/892_892_892/en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19050">
                        <a:lnSpc>
                          <a:spcPts val="1205"/>
                        </a:lnSpc>
                      </a:pPr>
                      <a:r>
                        <a:rPr sz="7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https://www.fedlex.admin.ch/eli/cc/2018/801/en</a:t>
                      </a:r>
                      <a:r>
                        <a:rPr sz="700" u="sng" spc="50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 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19050">
                        <a:lnSpc>
                          <a:spcPts val="1205"/>
                        </a:lnSpc>
                      </a:pPr>
                      <a:r>
                        <a:rPr sz="7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https://www.finma.ch/en/authorisation/banks-</a:t>
                      </a:r>
                      <a:r>
                        <a:rPr sz="700" u="sng" spc="-2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and-</a:t>
                      </a:r>
                      <a:r>
                        <a:rPr sz="7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securities-firms/getting-</a:t>
                      </a:r>
                      <a:r>
                        <a:rPr sz="700" u="sng" spc="-2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licensed/securities-</a:t>
                      </a:r>
                      <a:r>
                        <a:rPr sz="7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firms/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19050">
                        <a:lnSpc>
                          <a:spcPts val="1205"/>
                        </a:lnSpc>
                      </a:pPr>
                      <a:r>
                        <a:rPr sz="7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https://blumgrob.ch/update/revision-</a:t>
                      </a:r>
                      <a:r>
                        <a:rPr sz="700" u="sng" spc="-2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des-rundschreibens-</a:t>
                      </a:r>
                      <a:r>
                        <a:rPr sz="7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publikumseinlagen-bei-nichtbanken-finma-praezisiert-</a:t>
                      </a:r>
                      <a:r>
                        <a:rPr sz="700" u="sng" spc="-2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die-</a:t>
                      </a:r>
                      <a:r>
                        <a:rPr sz="7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regelungen-zu-</a:t>
                      </a:r>
                      <a:r>
                        <a:rPr sz="700" u="sng" spc="-2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den-</a:t>
                      </a:r>
                      <a:r>
                        <a:rPr sz="7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abwicklungskonten-</a:t>
                      </a:r>
                      <a:r>
                        <a:rPr sz="700" u="sng" spc="-2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und-</a:t>
                      </a:r>
                      <a:r>
                        <a:rPr sz="7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zur-</a:t>
                      </a:r>
                      <a:r>
                        <a:rPr sz="700" u="sng" spc="-2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sandbox-</a:t>
                      </a:r>
                      <a:r>
                        <a:rPr sz="7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ausnahme/</a:t>
                      </a:r>
                      <a:r>
                        <a:rPr sz="700" u="sng" spc="50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 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2706">
                <a:tc>
                  <a:txBody>
                    <a:bodyPr/>
                    <a:lstStyle/>
                    <a:p>
                      <a:pPr marL="19050">
                        <a:lnSpc>
                          <a:spcPts val="1160"/>
                        </a:lnSpc>
                      </a:pPr>
                      <a:r>
                        <a:rPr sz="700" u="sng" spc="-2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9"/>
                        </a:rPr>
                        <a:t>https://www.vqf.ch/en/sro/duty-</a:t>
                      </a:r>
                      <a:r>
                        <a:rPr sz="7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9"/>
                        </a:rPr>
                        <a:t>of-subordination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714"/>
              </a:lnSpc>
            </a:pPr>
            <a:fld id="{81D60167-4931-47E6-BA6A-407CBD079E47}" type="slidenum">
              <a:rPr lang="de-CH" spc="-25" smtClean="0"/>
              <a:t>12</a:t>
            </a:fld>
            <a:endParaRPr lang="de-CH" spc="-25" dirty="0"/>
          </a:p>
        </p:txBody>
      </p:sp>
      <p:sp>
        <p:nvSpPr>
          <p:cNvPr id="6" name="Title 11"/>
          <p:cNvSpPr txBox="1">
            <a:spLocks/>
          </p:cNvSpPr>
          <p:nvPr/>
        </p:nvSpPr>
        <p:spPr>
          <a:xfrm>
            <a:off x="848360" y="457200"/>
            <a:ext cx="8676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1C496F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smtClean="0"/>
              <a:t>6. List of information sources: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76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714"/>
              </a:lnSpc>
            </a:pPr>
            <a:fld id="{81D60167-4931-47E6-BA6A-407CBD079E47}" type="slidenum">
              <a:rPr lang="en-US" spc="-25" smtClean="0"/>
              <a:t>13</a:t>
            </a:fld>
            <a:endParaRPr lang="en-US" spc="-25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838200"/>
            <a:ext cx="853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err="1" smtClean="0"/>
              <a:t>About</a:t>
            </a:r>
            <a:r>
              <a:rPr lang="de-CH" sz="1200" b="1" dirty="0" smtClean="0"/>
              <a:t> SROs:</a:t>
            </a:r>
          </a:p>
          <a:p>
            <a:pPr marL="171450" indent="-171450">
              <a:buFontTx/>
              <a:buChar char="-"/>
            </a:pPr>
            <a:r>
              <a:rPr lang="de-CH" sz="1200" dirty="0" err="1" smtClean="0"/>
              <a:t>It</a:t>
            </a:r>
            <a:r>
              <a:rPr lang="de-CH" sz="1200" dirty="0" smtClean="0"/>
              <a:t> </a:t>
            </a:r>
            <a:r>
              <a:rPr lang="de-CH" sz="1200" dirty="0" err="1" smtClean="0"/>
              <a:t>is</a:t>
            </a:r>
            <a:r>
              <a:rPr lang="de-CH" sz="1200" dirty="0" smtClean="0"/>
              <a:t> </a:t>
            </a:r>
            <a:r>
              <a:rPr lang="de-CH" sz="1200" dirty="0" err="1" smtClean="0"/>
              <a:t>the</a:t>
            </a:r>
            <a:r>
              <a:rPr lang="de-CH" sz="1200" dirty="0" smtClean="0"/>
              <a:t> softest </a:t>
            </a:r>
            <a:r>
              <a:rPr lang="de-CH" sz="1200" dirty="0" err="1" smtClean="0"/>
              <a:t>regulation</a:t>
            </a:r>
            <a:r>
              <a:rPr lang="de-CH" sz="1200" dirty="0" smtClean="0"/>
              <a:t> </a:t>
            </a:r>
            <a:r>
              <a:rPr lang="de-CH" sz="1200" dirty="0" err="1" smtClean="0"/>
              <a:t>that</a:t>
            </a:r>
            <a:r>
              <a:rPr lang="de-CH" sz="1200" dirty="0" smtClean="0"/>
              <a:t> </a:t>
            </a:r>
            <a:r>
              <a:rPr lang="de-CH" sz="1200" dirty="0" err="1" smtClean="0"/>
              <a:t>is</a:t>
            </a:r>
            <a:r>
              <a:rPr lang="de-CH" sz="1200" dirty="0" smtClean="0"/>
              <a:t> </a:t>
            </a:r>
            <a:r>
              <a:rPr lang="de-CH" sz="1200" dirty="0" err="1" smtClean="0"/>
              <a:t>available</a:t>
            </a:r>
            <a:endParaRPr lang="de-CH" sz="1200" dirty="0" smtClean="0"/>
          </a:p>
          <a:p>
            <a:pPr marL="171450" indent="-171450">
              <a:buFontTx/>
              <a:buChar char="-"/>
            </a:pPr>
            <a:r>
              <a:rPr lang="de-CH" sz="1200" dirty="0" smtClean="0"/>
              <a:t>Audits </a:t>
            </a:r>
            <a:r>
              <a:rPr lang="de-CH" sz="1200" dirty="0" err="1" smtClean="0"/>
              <a:t>are</a:t>
            </a:r>
            <a:r>
              <a:rPr lang="de-CH" sz="1200" dirty="0" smtClean="0"/>
              <a:t> </a:t>
            </a:r>
            <a:r>
              <a:rPr lang="de-CH" sz="1200" dirty="0" err="1" smtClean="0"/>
              <a:t>annual</a:t>
            </a:r>
            <a:r>
              <a:rPr lang="de-CH" sz="1200" dirty="0" smtClean="0"/>
              <a:t>, but </a:t>
            </a:r>
            <a:r>
              <a:rPr lang="de-CH" sz="1200" dirty="0" err="1" smtClean="0"/>
              <a:t>deepness</a:t>
            </a:r>
            <a:r>
              <a:rPr lang="de-CH" sz="1200" dirty="0" smtClean="0"/>
              <a:t> </a:t>
            </a:r>
            <a:r>
              <a:rPr lang="de-CH" sz="1200" dirty="0" err="1" smtClean="0"/>
              <a:t>is</a:t>
            </a:r>
            <a:r>
              <a:rPr lang="de-CH" sz="1200" dirty="0" smtClean="0"/>
              <a:t> </a:t>
            </a:r>
            <a:r>
              <a:rPr lang="de-CH" sz="1200" dirty="0" err="1" smtClean="0"/>
              <a:t>much</a:t>
            </a:r>
            <a:r>
              <a:rPr lang="de-CH" sz="1200" dirty="0" smtClean="0"/>
              <a:t> </a:t>
            </a:r>
            <a:r>
              <a:rPr lang="de-CH" sz="1200" dirty="0" err="1" smtClean="0"/>
              <a:t>lower</a:t>
            </a:r>
            <a:r>
              <a:rPr lang="de-CH" sz="1200" dirty="0" smtClean="0"/>
              <a:t> </a:t>
            </a:r>
            <a:r>
              <a:rPr lang="de-CH" sz="1200" dirty="0" err="1" smtClean="0"/>
              <a:t>than</a:t>
            </a:r>
            <a:r>
              <a:rPr lang="de-CH" sz="1200" dirty="0" smtClean="0"/>
              <a:t> </a:t>
            </a:r>
            <a:r>
              <a:rPr lang="de-CH" sz="1200" dirty="0" err="1" smtClean="0"/>
              <a:t>the</a:t>
            </a:r>
            <a:r>
              <a:rPr lang="de-CH" sz="1200" dirty="0" smtClean="0"/>
              <a:t> AML </a:t>
            </a:r>
            <a:r>
              <a:rPr lang="de-CH" sz="1200" dirty="0" err="1" smtClean="0"/>
              <a:t>audits</a:t>
            </a:r>
            <a:r>
              <a:rPr lang="de-CH" sz="1200" dirty="0" smtClean="0"/>
              <a:t> </a:t>
            </a:r>
            <a:r>
              <a:rPr lang="de-CH" sz="1200" dirty="0" err="1" smtClean="0"/>
              <a:t>the</a:t>
            </a:r>
            <a:r>
              <a:rPr lang="de-CH" sz="1200" dirty="0" smtClean="0"/>
              <a:t> Bank was </a:t>
            </a:r>
            <a:r>
              <a:rPr lang="de-CH" sz="1200" dirty="0" err="1" smtClean="0"/>
              <a:t>used</a:t>
            </a:r>
            <a:r>
              <a:rPr lang="de-CH" sz="1200" dirty="0" smtClean="0"/>
              <a:t> </a:t>
            </a:r>
            <a:r>
              <a:rPr lang="de-CH" sz="1200" dirty="0" err="1" smtClean="0"/>
              <a:t>to</a:t>
            </a:r>
            <a:endParaRPr lang="de-CH" sz="1200" dirty="0" smtClean="0"/>
          </a:p>
          <a:p>
            <a:endParaRPr lang="de-CH" sz="1200" dirty="0" smtClean="0"/>
          </a:p>
          <a:p>
            <a:pPr marL="342900" indent="-342900">
              <a:buAutoNum type="arabicParenR"/>
            </a:pPr>
            <a:r>
              <a:rPr lang="de-CH" sz="1200" dirty="0" err="1" smtClean="0"/>
              <a:t>Define</a:t>
            </a:r>
            <a:r>
              <a:rPr lang="de-CH" sz="1200" dirty="0" smtClean="0"/>
              <a:t> </a:t>
            </a:r>
            <a:r>
              <a:rPr lang="de-CH" sz="1200" dirty="0" err="1" smtClean="0"/>
              <a:t>the</a:t>
            </a:r>
            <a:r>
              <a:rPr lang="de-CH" sz="1200" dirty="0" smtClean="0"/>
              <a:t> </a:t>
            </a:r>
            <a:r>
              <a:rPr lang="de-CH" sz="1200" dirty="0" err="1" smtClean="0"/>
              <a:t>business</a:t>
            </a:r>
            <a:r>
              <a:rPr lang="de-CH" sz="1200" dirty="0" smtClean="0"/>
              <a:t> </a:t>
            </a:r>
            <a:r>
              <a:rPr lang="de-CH" sz="1200" dirty="0" err="1" smtClean="0"/>
              <a:t>model</a:t>
            </a:r>
            <a:endParaRPr lang="de-CH" sz="1200" dirty="0" smtClean="0"/>
          </a:p>
          <a:p>
            <a:pPr marL="342900" indent="-342900">
              <a:buAutoNum type="arabicParenR"/>
            </a:pPr>
            <a:r>
              <a:rPr lang="de-CH" sz="1200" dirty="0" err="1" smtClean="0"/>
              <a:t>Address</a:t>
            </a:r>
            <a:r>
              <a:rPr lang="de-CH" sz="1200" dirty="0" smtClean="0"/>
              <a:t> </a:t>
            </a:r>
            <a:r>
              <a:rPr lang="de-CH" sz="1200" dirty="0" err="1" smtClean="0"/>
              <a:t>the</a:t>
            </a:r>
            <a:r>
              <a:rPr lang="de-CH" sz="1200" dirty="0" smtClean="0"/>
              <a:t> </a:t>
            </a:r>
            <a:r>
              <a:rPr lang="de-CH" sz="1200" dirty="0" err="1" smtClean="0"/>
              <a:t>topic</a:t>
            </a:r>
            <a:r>
              <a:rPr lang="de-CH" sz="1200" dirty="0" smtClean="0"/>
              <a:t> of Auditors</a:t>
            </a:r>
          </a:p>
          <a:p>
            <a:pPr marL="342900" indent="-342900">
              <a:buAutoNum type="arabicParenR"/>
            </a:pPr>
            <a:r>
              <a:rPr lang="de-CH" sz="1200" dirty="0" err="1" smtClean="0"/>
              <a:t>Resolve</a:t>
            </a:r>
            <a:r>
              <a:rPr lang="de-CH" sz="1200" dirty="0" smtClean="0"/>
              <a:t> </a:t>
            </a:r>
            <a:r>
              <a:rPr lang="de-CH" sz="1200" dirty="0" err="1" smtClean="0"/>
              <a:t>the</a:t>
            </a:r>
            <a:r>
              <a:rPr lang="de-CH" sz="1200" dirty="0" smtClean="0"/>
              <a:t> </a:t>
            </a:r>
            <a:r>
              <a:rPr lang="de-CH" sz="1200" dirty="0" err="1" smtClean="0"/>
              <a:t>topic</a:t>
            </a:r>
            <a:r>
              <a:rPr lang="de-CH" sz="1200" dirty="0" smtClean="0"/>
              <a:t> of </a:t>
            </a:r>
            <a:r>
              <a:rPr lang="de-CH" sz="1200" dirty="0" err="1" smtClean="0"/>
              <a:t>the</a:t>
            </a:r>
            <a:r>
              <a:rPr lang="de-CH" sz="1200" dirty="0" smtClean="0"/>
              <a:t> Shareholder (</a:t>
            </a:r>
            <a:r>
              <a:rPr lang="de-CH" sz="1200" dirty="0" err="1" smtClean="0"/>
              <a:t>Russian</a:t>
            </a:r>
            <a:r>
              <a:rPr lang="de-CH" sz="1200" dirty="0" smtClean="0"/>
              <a:t> Nexus)</a:t>
            </a:r>
          </a:p>
          <a:p>
            <a:pPr marL="342900" indent="-342900">
              <a:buAutoNum type="arabicParenR"/>
            </a:pPr>
            <a:endParaRPr lang="de-CH" sz="1200" dirty="0"/>
          </a:p>
          <a:p>
            <a:r>
              <a:rPr lang="de-CH" sz="1200" b="1" u="sng" dirty="0" err="1" smtClean="0"/>
              <a:t>About</a:t>
            </a:r>
            <a:r>
              <a:rPr lang="de-CH" sz="1200" b="1" u="sng" dirty="0" smtClean="0"/>
              <a:t> Business Model:</a:t>
            </a:r>
          </a:p>
          <a:p>
            <a:endParaRPr lang="de-CH" sz="1200" b="1" dirty="0" smtClean="0"/>
          </a:p>
          <a:p>
            <a:r>
              <a:rPr lang="de-CH" sz="1200" b="1" dirty="0" err="1" smtClean="0"/>
              <a:t>Lending</a:t>
            </a:r>
            <a:r>
              <a:rPr lang="de-CH" sz="1200" b="1" dirty="0" smtClean="0"/>
              <a:t>:</a:t>
            </a:r>
            <a:r>
              <a:rPr lang="de-CH" sz="1200" dirty="0" smtClean="0"/>
              <a:t> </a:t>
            </a:r>
          </a:p>
          <a:p>
            <a:pPr marL="342900" indent="-342900">
              <a:buAutoNum type="arabicParenR"/>
            </a:pPr>
            <a:r>
              <a:rPr lang="de-CH" sz="1200" dirty="0" err="1" smtClean="0"/>
              <a:t>You</a:t>
            </a:r>
            <a:r>
              <a:rPr lang="de-CH" sz="1200" dirty="0" smtClean="0"/>
              <a:t> </a:t>
            </a:r>
            <a:r>
              <a:rPr lang="de-CH" sz="1200" dirty="0"/>
              <a:t>do not </a:t>
            </a:r>
            <a:r>
              <a:rPr lang="de-CH" sz="1200" dirty="0" err="1"/>
              <a:t>need</a:t>
            </a:r>
            <a:r>
              <a:rPr lang="de-CH" sz="1200" dirty="0"/>
              <a:t> a </a:t>
            </a:r>
            <a:r>
              <a:rPr lang="de-CH" sz="1200" dirty="0" err="1"/>
              <a:t>banking</a:t>
            </a:r>
            <a:r>
              <a:rPr lang="de-CH" sz="1200" dirty="0"/>
              <a:t> </a:t>
            </a:r>
            <a:r>
              <a:rPr lang="de-CH" sz="1200" dirty="0" err="1"/>
              <a:t>license</a:t>
            </a:r>
            <a:endParaRPr lang="de-CH" sz="1200" dirty="0"/>
          </a:p>
          <a:p>
            <a:pPr marL="342900" indent="-342900">
              <a:buAutoNum type="arabicParenR"/>
            </a:pPr>
            <a:r>
              <a:rPr lang="de-CH" sz="1200" dirty="0"/>
              <a:t>NB: Do not </a:t>
            </a:r>
            <a:r>
              <a:rPr lang="de-CH" sz="1200" dirty="0" err="1"/>
              <a:t>accept</a:t>
            </a:r>
            <a:r>
              <a:rPr lang="de-CH" sz="1200" dirty="0"/>
              <a:t> </a:t>
            </a:r>
            <a:r>
              <a:rPr lang="de-CH" sz="1200" dirty="0" err="1"/>
              <a:t>deposits</a:t>
            </a:r>
            <a:r>
              <a:rPr lang="de-CH" sz="1200" dirty="0"/>
              <a:t>, </a:t>
            </a:r>
            <a:r>
              <a:rPr lang="de-CH" sz="1200" dirty="0" err="1"/>
              <a:t>which</a:t>
            </a:r>
            <a:r>
              <a:rPr lang="de-CH" sz="1200" dirty="0"/>
              <a:t> </a:t>
            </a:r>
            <a:r>
              <a:rPr lang="de-CH" sz="1200" dirty="0" err="1"/>
              <a:t>requires</a:t>
            </a:r>
            <a:r>
              <a:rPr lang="de-CH" sz="1200" dirty="0"/>
              <a:t> a </a:t>
            </a:r>
            <a:r>
              <a:rPr lang="de-CH" sz="1200" dirty="0" err="1"/>
              <a:t>banking</a:t>
            </a:r>
            <a:r>
              <a:rPr lang="de-CH" sz="1200" dirty="0"/>
              <a:t> </a:t>
            </a:r>
            <a:r>
              <a:rPr lang="de-CH" sz="1200" dirty="0" err="1"/>
              <a:t>license</a:t>
            </a:r>
            <a:endParaRPr lang="de-CH" sz="1200" dirty="0"/>
          </a:p>
          <a:p>
            <a:pPr marL="342900" indent="-342900">
              <a:buAutoNum type="arabicParenR"/>
            </a:pPr>
            <a:r>
              <a:rPr lang="de-CH" sz="1200" dirty="0" err="1"/>
              <a:t>Lend</a:t>
            </a:r>
            <a:r>
              <a:rPr lang="de-CH" sz="1200" dirty="0"/>
              <a:t> Group </a:t>
            </a:r>
            <a:r>
              <a:rPr lang="de-CH" sz="1200" dirty="0" smtClean="0"/>
              <a:t>Money</a:t>
            </a:r>
          </a:p>
          <a:p>
            <a:pPr marL="342900" indent="-342900">
              <a:buAutoNum type="arabicParenR"/>
            </a:pPr>
            <a:r>
              <a:rPr lang="de-CH" sz="1200" dirty="0" smtClean="0"/>
              <a:t>NB: </a:t>
            </a:r>
            <a:r>
              <a:rPr lang="de-CH" sz="1200" dirty="0" err="1" smtClean="0"/>
              <a:t>Whatever</a:t>
            </a:r>
            <a:r>
              <a:rPr lang="de-CH" sz="1200" dirty="0" smtClean="0"/>
              <a:t> </a:t>
            </a:r>
            <a:r>
              <a:rPr lang="de-CH" sz="1200" dirty="0" err="1" smtClean="0"/>
              <a:t>implies</a:t>
            </a:r>
            <a:r>
              <a:rPr lang="de-CH" sz="1200" dirty="0" smtClean="0"/>
              <a:t> a </a:t>
            </a:r>
            <a:r>
              <a:rPr lang="de-CH" sz="1200" dirty="0" err="1" smtClean="0"/>
              <a:t>deposit</a:t>
            </a:r>
            <a:r>
              <a:rPr lang="de-CH" sz="1200" dirty="0" smtClean="0"/>
              <a:t>, </a:t>
            </a:r>
            <a:r>
              <a:rPr lang="de-CH" sz="1200" dirty="0" err="1" smtClean="0"/>
              <a:t>requires</a:t>
            </a:r>
            <a:r>
              <a:rPr lang="de-CH" sz="1200" dirty="0" smtClean="0"/>
              <a:t> a Banking </a:t>
            </a:r>
            <a:r>
              <a:rPr lang="de-CH" sz="1200" dirty="0" err="1" smtClean="0"/>
              <a:t>license</a:t>
            </a:r>
            <a:endParaRPr lang="de-CH" sz="1200" dirty="0" smtClean="0"/>
          </a:p>
          <a:p>
            <a:pPr marL="342900" indent="-342900">
              <a:buAutoNum type="arabicParenR"/>
            </a:pPr>
            <a:endParaRPr lang="de-CH" sz="1200" dirty="0" smtClean="0"/>
          </a:p>
          <a:p>
            <a:r>
              <a:rPr lang="de-CH" sz="1200" b="1" dirty="0" err="1" smtClean="0"/>
              <a:t>Commodities</a:t>
            </a:r>
            <a:r>
              <a:rPr lang="de-CH" sz="1200" b="1" dirty="0" smtClean="0"/>
              <a:t> </a:t>
            </a:r>
            <a:r>
              <a:rPr lang="de-CH" sz="1200" b="1" dirty="0" err="1" smtClean="0"/>
              <a:t>trader</a:t>
            </a:r>
            <a:r>
              <a:rPr lang="de-CH" sz="1200" b="1" dirty="0" smtClean="0"/>
              <a:t> (VTB / </a:t>
            </a:r>
            <a:r>
              <a:rPr lang="de-CH" sz="1200" b="1" dirty="0" err="1" smtClean="0"/>
              <a:t>Gunvor’s</a:t>
            </a:r>
            <a:r>
              <a:rPr lang="de-CH" sz="1200" b="1" dirty="0" smtClean="0"/>
              <a:t> / </a:t>
            </a:r>
            <a:r>
              <a:rPr lang="de-CH" sz="1200" b="1" dirty="0" err="1" smtClean="0"/>
              <a:t>Glencore’s</a:t>
            </a:r>
            <a:r>
              <a:rPr lang="de-CH" sz="1200" b="1" dirty="0" smtClean="0"/>
              <a:t> Model):</a:t>
            </a:r>
          </a:p>
          <a:p>
            <a:pPr marL="285750" indent="-285750">
              <a:buFontTx/>
              <a:buChar char="-"/>
            </a:pPr>
            <a:r>
              <a:rPr lang="de-CH" sz="1200" dirty="0" err="1" smtClean="0"/>
              <a:t>Requires</a:t>
            </a:r>
            <a:r>
              <a:rPr lang="de-CH" sz="1200" dirty="0" smtClean="0"/>
              <a:t> an SRO </a:t>
            </a:r>
            <a:r>
              <a:rPr lang="de-CH" sz="1200" dirty="0" err="1" smtClean="0"/>
              <a:t>license</a:t>
            </a:r>
            <a:endParaRPr lang="de-CH" sz="1200" dirty="0" smtClean="0"/>
          </a:p>
          <a:p>
            <a:pPr marL="285750" indent="-285750">
              <a:buFontTx/>
              <a:buChar char="-"/>
            </a:pPr>
            <a:r>
              <a:rPr lang="de-CH" sz="1200" dirty="0" err="1" smtClean="0"/>
              <a:t>Financed</a:t>
            </a:r>
            <a:r>
              <a:rPr lang="de-CH" sz="1200" dirty="0" smtClean="0"/>
              <a:t> </a:t>
            </a:r>
            <a:r>
              <a:rPr lang="de-CH" sz="1200" dirty="0" err="1" smtClean="0"/>
              <a:t>by</a:t>
            </a:r>
            <a:r>
              <a:rPr lang="de-CH" sz="1200" dirty="0" smtClean="0"/>
              <a:t> </a:t>
            </a:r>
            <a:r>
              <a:rPr lang="de-CH" sz="1200" dirty="0" err="1" smtClean="0"/>
              <a:t>the</a:t>
            </a:r>
            <a:r>
              <a:rPr lang="de-CH" sz="1200" dirty="0" smtClean="0"/>
              <a:t> </a:t>
            </a:r>
            <a:r>
              <a:rPr lang="de-CH" sz="1200" dirty="0" err="1" smtClean="0"/>
              <a:t>mother</a:t>
            </a:r>
            <a:r>
              <a:rPr lang="de-CH" sz="1200" dirty="0" smtClean="0"/>
              <a:t> </a:t>
            </a:r>
            <a:r>
              <a:rPr lang="de-CH" sz="1200" dirty="0" err="1" smtClean="0"/>
              <a:t>or</a:t>
            </a:r>
            <a:r>
              <a:rPr lang="de-CH" sz="1200" dirty="0" smtClean="0"/>
              <a:t> </a:t>
            </a:r>
            <a:r>
              <a:rPr lang="de-CH" sz="1200" dirty="0" err="1" smtClean="0"/>
              <a:t>by</a:t>
            </a:r>
            <a:r>
              <a:rPr lang="de-CH" sz="1200" dirty="0" smtClean="0"/>
              <a:t> a </a:t>
            </a:r>
            <a:r>
              <a:rPr lang="de-CH" sz="1200" dirty="0" err="1" smtClean="0"/>
              <a:t>Bank’s</a:t>
            </a:r>
            <a:r>
              <a:rPr lang="de-CH" sz="1200" dirty="0" smtClean="0"/>
              <a:t> </a:t>
            </a:r>
            <a:r>
              <a:rPr lang="de-CH" sz="1200" dirty="0" err="1" smtClean="0"/>
              <a:t>loan</a:t>
            </a:r>
            <a:endParaRPr lang="de-CH" sz="1200" dirty="0" smtClean="0"/>
          </a:p>
          <a:p>
            <a:pPr marL="285750" indent="-285750">
              <a:buFontTx/>
              <a:buChar char="-"/>
            </a:pPr>
            <a:r>
              <a:rPr lang="de-CH" sz="1200" dirty="0" smtClean="0"/>
              <a:t>The </a:t>
            </a:r>
            <a:r>
              <a:rPr lang="de-CH" sz="1200" dirty="0" err="1" smtClean="0"/>
              <a:t>structure</a:t>
            </a:r>
            <a:r>
              <a:rPr lang="de-CH" sz="1200" dirty="0" smtClean="0"/>
              <a:t> of </a:t>
            </a:r>
            <a:r>
              <a:rPr lang="de-CH" sz="1200" dirty="0" err="1" smtClean="0"/>
              <a:t>the</a:t>
            </a:r>
            <a:r>
              <a:rPr lang="de-CH" sz="1200" dirty="0" smtClean="0"/>
              <a:t> </a:t>
            </a:r>
            <a:r>
              <a:rPr lang="de-CH" sz="1200" dirty="0" err="1" smtClean="0"/>
              <a:t>transaction</a:t>
            </a:r>
            <a:r>
              <a:rPr lang="de-CH" sz="1200" dirty="0" smtClean="0"/>
              <a:t> MUST </a:t>
            </a:r>
            <a:r>
              <a:rPr lang="de-CH" sz="1200" dirty="0" err="1" smtClean="0"/>
              <a:t>be</a:t>
            </a:r>
            <a:r>
              <a:rPr lang="de-CH" sz="1200" dirty="0" smtClean="0"/>
              <a:t> different </a:t>
            </a:r>
            <a:r>
              <a:rPr lang="de-CH" sz="1200" dirty="0" err="1" smtClean="0"/>
              <a:t>than</a:t>
            </a:r>
            <a:r>
              <a:rPr lang="de-CH" sz="1200" dirty="0" smtClean="0"/>
              <a:t> </a:t>
            </a:r>
            <a:r>
              <a:rPr lang="de-CH" sz="1200" dirty="0" err="1" smtClean="0"/>
              <a:t>lending</a:t>
            </a:r>
            <a:r>
              <a:rPr lang="de-CH" sz="1200" dirty="0" smtClean="0"/>
              <a:t>, </a:t>
            </a:r>
            <a:r>
              <a:rPr lang="de-CH" sz="1200" dirty="0" err="1" smtClean="0"/>
              <a:t>because</a:t>
            </a:r>
            <a:r>
              <a:rPr lang="de-CH" sz="1200" dirty="0" smtClean="0"/>
              <a:t> </a:t>
            </a:r>
            <a:r>
              <a:rPr lang="de-CH" sz="1200" dirty="0" err="1" smtClean="0"/>
              <a:t>it</a:t>
            </a:r>
            <a:r>
              <a:rPr lang="de-CH" sz="1200" dirty="0" smtClean="0"/>
              <a:t> </a:t>
            </a:r>
            <a:r>
              <a:rPr lang="de-CH" sz="1200" dirty="0" err="1" smtClean="0"/>
              <a:t>is</a:t>
            </a:r>
            <a:r>
              <a:rPr lang="de-CH" sz="1200" dirty="0" smtClean="0"/>
              <a:t> </a:t>
            </a:r>
            <a:r>
              <a:rPr lang="de-CH" sz="1200" dirty="0" err="1" smtClean="0"/>
              <a:t>crucial</a:t>
            </a:r>
            <a:r>
              <a:rPr lang="de-CH" sz="1200" dirty="0" smtClean="0"/>
              <a:t> not </a:t>
            </a:r>
            <a:r>
              <a:rPr lang="de-CH" sz="1200" dirty="0" err="1" smtClean="0"/>
              <a:t>to</a:t>
            </a:r>
            <a:r>
              <a:rPr lang="de-CH" sz="1200" dirty="0" smtClean="0"/>
              <a:t> do </a:t>
            </a:r>
            <a:r>
              <a:rPr lang="de-CH" sz="1200" dirty="0" err="1" smtClean="0"/>
              <a:t>lending</a:t>
            </a:r>
            <a:endParaRPr lang="de-CH" sz="1200" dirty="0" smtClean="0"/>
          </a:p>
          <a:p>
            <a:pPr marL="285750" indent="-285750">
              <a:buFontTx/>
              <a:buChar char="-"/>
            </a:pPr>
            <a:r>
              <a:rPr lang="de-CH" sz="1200" dirty="0" err="1" smtClean="0"/>
              <a:t>You</a:t>
            </a:r>
            <a:r>
              <a:rPr lang="de-CH" sz="1200" dirty="0" smtClean="0"/>
              <a:t> </a:t>
            </a:r>
            <a:r>
              <a:rPr lang="de-CH" sz="1200" dirty="0" err="1" smtClean="0"/>
              <a:t>can</a:t>
            </a:r>
            <a:r>
              <a:rPr lang="de-CH" sz="1200" dirty="0" smtClean="0"/>
              <a:t> </a:t>
            </a:r>
            <a:r>
              <a:rPr lang="de-CH" sz="1200" dirty="0" err="1" smtClean="0"/>
              <a:t>purchase</a:t>
            </a:r>
            <a:r>
              <a:rPr lang="de-CH" sz="1200" dirty="0" smtClean="0"/>
              <a:t> </a:t>
            </a:r>
            <a:r>
              <a:rPr lang="de-CH" sz="1200" dirty="0" err="1" smtClean="0"/>
              <a:t>commodities</a:t>
            </a:r>
            <a:r>
              <a:rPr lang="de-CH" sz="1200" dirty="0" smtClean="0"/>
              <a:t>, </a:t>
            </a:r>
            <a:r>
              <a:rPr lang="de-CH" sz="1200" dirty="0" err="1" smtClean="0"/>
              <a:t>pre-funding</a:t>
            </a:r>
            <a:r>
              <a:rPr lang="de-CH" sz="1200" dirty="0" smtClean="0"/>
              <a:t> </a:t>
            </a:r>
            <a:r>
              <a:rPr lang="de-CH" sz="1200" dirty="0" err="1" smtClean="0"/>
              <a:t>the</a:t>
            </a:r>
            <a:r>
              <a:rPr lang="de-CH" sz="1200" dirty="0" smtClean="0"/>
              <a:t> </a:t>
            </a:r>
            <a:r>
              <a:rPr lang="de-CH" sz="1200" dirty="0" err="1" smtClean="0"/>
              <a:t>purchase</a:t>
            </a:r>
            <a:r>
              <a:rPr lang="de-CH" sz="1200" dirty="0" smtClean="0"/>
              <a:t> (</a:t>
            </a:r>
            <a:r>
              <a:rPr lang="de-CH" sz="1200" dirty="0" err="1" smtClean="0"/>
              <a:t>similar</a:t>
            </a:r>
            <a:r>
              <a:rPr lang="de-CH" sz="1200" dirty="0" smtClean="0"/>
              <a:t> </a:t>
            </a:r>
            <a:r>
              <a:rPr lang="de-CH" sz="1200" dirty="0" err="1" smtClean="0"/>
              <a:t>to</a:t>
            </a:r>
            <a:r>
              <a:rPr lang="de-CH" sz="1200" dirty="0" smtClean="0"/>
              <a:t> </a:t>
            </a:r>
            <a:r>
              <a:rPr lang="de-CH" sz="1200" dirty="0" err="1" smtClean="0"/>
              <a:t>lending</a:t>
            </a:r>
            <a:r>
              <a:rPr lang="de-CH" sz="1200" dirty="0" smtClean="0"/>
              <a:t>, but not </a:t>
            </a:r>
            <a:r>
              <a:rPr lang="de-CH" sz="1200" dirty="0" err="1" smtClean="0"/>
              <a:t>the</a:t>
            </a:r>
            <a:r>
              <a:rPr lang="de-CH" sz="1200" dirty="0" smtClean="0"/>
              <a:t> same)</a:t>
            </a:r>
          </a:p>
          <a:p>
            <a:pPr marL="285750" indent="-285750">
              <a:buFontTx/>
              <a:buChar char="-"/>
            </a:pPr>
            <a:r>
              <a:rPr lang="de-CH" sz="1200" dirty="0" smtClean="0"/>
              <a:t>Can </a:t>
            </a:r>
            <a:r>
              <a:rPr lang="de-CH" sz="1200" dirty="0" err="1" smtClean="0"/>
              <a:t>we</a:t>
            </a:r>
            <a:r>
              <a:rPr lang="de-CH" sz="1200" dirty="0" smtClean="0"/>
              <a:t> </a:t>
            </a:r>
            <a:r>
              <a:rPr lang="de-CH" sz="1200" dirty="0" err="1" smtClean="0"/>
              <a:t>boy</a:t>
            </a:r>
            <a:r>
              <a:rPr lang="de-CH" sz="1200" dirty="0" smtClean="0"/>
              <a:t> </a:t>
            </a:r>
            <a:r>
              <a:rPr lang="de-CH" sz="1200" dirty="0" err="1" smtClean="0"/>
              <a:t>receivable</a:t>
            </a:r>
            <a:r>
              <a:rPr lang="de-CH" sz="1200" dirty="0" smtClean="0"/>
              <a:t>? (invoice </a:t>
            </a:r>
            <a:r>
              <a:rPr lang="de-CH" sz="1200" dirty="0" err="1" smtClean="0"/>
              <a:t>discount</a:t>
            </a:r>
            <a:r>
              <a:rPr lang="de-CH" sz="1200" dirty="0" smtClean="0"/>
              <a:t>, </a:t>
            </a:r>
            <a:r>
              <a:rPr lang="de-CH" sz="1200" dirty="0" err="1" smtClean="0"/>
              <a:t>or</a:t>
            </a:r>
            <a:r>
              <a:rPr lang="de-CH" sz="1200" dirty="0" smtClean="0"/>
              <a:t> </a:t>
            </a:r>
            <a:r>
              <a:rPr lang="de-CH" sz="1200" dirty="0" err="1" smtClean="0"/>
              <a:t>factoring</a:t>
            </a:r>
            <a:r>
              <a:rPr lang="de-CH" sz="12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de-CH" sz="1200" dirty="0" smtClean="0"/>
              <a:t>AML </a:t>
            </a:r>
            <a:r>
              <a:rPr lang="de-CH" sz="1200" dirty="0" err="1" smtClean="0"/>
              <a:t>law</a:t>
            </a:r>
            <a:r>
              <a:rPr lang="de-CH" sz="1200" dirty="0" smtClean="0"/>
              <a:t> </a:t>
            </a:r>
            <a:r>
              <a:rPr lang="de-CH" sz="1200" dirty="0" err="1" smtClean="0"/>
              <a:t>is</a:t>
            </a:r>
            <a:r>
              <a:rPr lang="de-CH" sz="1200" dirty="0" smtClean="0"/>
              <a:t> a </a:t>
            </a:r>
            <a:r>
              <a:rPr lang="de-CH" sz="1200" dirty="0" err="1" smtClean="0"/>
              <a:t>limitation</a:t>
            </a:r>
            <a:r>
              <a:rPr lang="de-CH" sz="1200" dirty="0" smtClean="0"/>
              <a:t>/Challenge</a:t>
            </a:r>
          </a:p>
          <a:p>
            <a:pPr marL="285750" indent="-285750">
              <a:buFontTx/>
              <a:buChar char="-"/>
            </a:pPr>
            <a:r>
              <a:rPr lang="de-CH" sz="1200" dirty="0" smtClean="0"/>
              <a:t>RISK: </a:t>
            </a:r>
            <a:r>
              <a:rPr lang="de-CH" sz="1200" dirty="0" err="1" smtClean="0"/>
              <a:t>very</a:t>
            </a:r>
            <a:r>
              <a:rPr lang="de-CH" sz="1200" dirty="0" smtClean="0"/>
              <a:t> high </a:t>
            </a:r>
            <a:r>
              <a:rPr lang="de-CH" sz="1200" dirty="0" err="1" smtClean="0"/>
              <a:t>that</a:t>
            </a:r>
            <a:r>
              <a:rPr lang="de-CH" sz="1200" dirty="0" smtClean="0"/>
              <a:t> </a:t>
            </a:r>
            <a:r>
              <a:rPr lang="de-CH" sz="1200" dirty="0" err="1" smtClean="0"/>
              <a:t>the</a:t>
            </a:r>
            <a:r>
              <a:rPr lang="de-CH" sz="1200" dirty="0" smtClean="0"/>
              <a:t> AML </a:t>
            </a:r>
            <a:r>
              <a:rPr lang="de-CH" sz="1200" dirty="0" err="1" smtClean="0"/>
              <a:t>law</a:t>
            </a:r>
            <a:r>
              <a:rPr lang="de-CH" sz="1200" dirty="0" smtClean="0"/>
              <a:t> will </a:t>
            </a:r>
            <a:r>
              <a:rPr lang="de-CH" sz="1200" dirty="0" err="1" smtClean="0"/>
              <a:t>be</a:t>
            </a:r>
            <a:r>
              <a:rPr lang="de-CH" sz="1200" dirty="0" smtClean="0"/>
              <a:t> </a:t>
            </a:r>
            <a:r>
              <a:rPr lang="de-CH" sz="1200" dirty="0" err="1" smtClean="0"/>
              <a:t>extended</a:t>
            </a:r>
            <a:r>
              <a:rPr lang="de-CH" sz="1200" dirty="0" smtClean="0"/>
              <a:t>. BTW, </a:t>
            </a:r>
            <a:r>
              <a:rPr lang="de-CH" sz="1200" dirty="0" err="1" smtClean="0"/>
              <a:t>this</a:t>
            </a:r>
            <a:r>
              <a:rPr lang="de-CH" sz="1200" dirty="0" smtClean="0"/>
              <a:t> </a:t>
            </a:r>
            <a:r>
              <a:rPr lang="de-CH" sz="1200" dirty="0" err="1" smtClean="0"/>
              <a:t>is</a:t>
            </a:r>
            <a:r>
              <a:rPr lang="de-CH" sz="1200" dirty="0" smtClean="0"/>
              <a:t> not a </a:t>
            </a:r>
            <a:r>
              <a:rPr lang="de-CH" sz="1200" dirty="0" err="1" smtClean="0"/>
              <a:t>big</a:t>
            </a:r>
            <a:r>
              <a:rPr lang="de-CH" sz="1200" dirty="0" smtClean="0"/>
              <a:t> </a:t>
            </a:r>
            <a:r>
              <a:rPr lang="de-CH" sz="1200" dirty="0" err="1" smtClean="0"/>
              <a:t>issue</a:t>
            </a:r>
            <a:r>
              <a:rPr lang="de-CH" sz="1200" dirty="0" smtClean="0"/>
              <a:t> </a:t>
            </a:r>
            <a:r>
              <a:rPr lang="de-CH" sz="1200" dirty="0" err="1" smtClean="0"/>
              <a:t>when</a:t>
            </a:r>
            <a:r>
              <a:rPr lang="de-CH" sz="1200" dirty="0" smtClean="0"/>
              <a:t> </a:t>
            </a:r>
            <a:r>
              <a:rPr lang="de-CH" sz="1200" dirty="0" err="1" smtClean="0"/>
              <a:t>the</a:t>
            </a:r>
            <a:r>
              <a:rPr lang="de-CH" sz="1200" dirty="0" smtClean="0"/>
              <a:t> </a:t>
            </a:r>
            <a:r>
              <a:rPr lang="de-CH" sz="1200" dirty="0" err="1" smtClean="0"/>
              <a:t>company</a:t>
            </a:r>
            <a:r>
              <a:rPr lang="de-CH" sz="1200" dirty="0" smtClean="0"/>
              <a:t> </a:t>
            </a:r>
            <a:r>
              <a:rPr lang="de-CH" sz="1200" dirty="0" err="1" smtClean="0"/>
              <a:t>is</a:t>
            </a:r>
            <a:r>
              <a:rPr lang="de-CH" sz="1200" dirty="0" smtClean="0"/>
              <a:t> </a:t>
            </a:r>
            <a:r>
              <a:rPr lang="de-CH" sz="1200" dirty="0" err="1" smtClean="0"/>
              <a:t>already</a:t>
            </a:r>
            <a:r>
              <a:rPr lang="de-CH" sz="1200" dirty="0" smtClean="0"/>
              <a:t> </a:t>
            </a:r>
            <a:r>
              <a:rPr lang="de-CH" sz="1200" dirty="0" err="1" smtClean="0"/>
              <a:t>complying</a:t>
            </a:r>
            <a:r>
              <a:rPr lang="de-CH" sz="1200" dirty="0" smtClean="0"/>
              <a:t> </a:t>
            </a:r>
            <a:r>
              <a:rPr lang="de-CH" sz="1200" dirty="0" err="1" smtClean="0"/>
              <a:t>with</a:t>
            </a:r>
            <a:r>
              <a:rPr lang="de-CH" sz="1200" dirty="0" smtClean="0"/>
              <a:t> AML</a:t>
            </a:r>
          </a:p>
          <a:p>
            <a:pPr marL="285750" indent="-285750">
              <a:buFontTx/>
              <a:buChar char="-"/>
            </a:pPr>
            <a:endParaRPr lang="de-CH" sz="1200" dirty="0"/>
          </a:p>
          <a:p>
            <a:r>
              <a:rPr lang="de-CH" sz="1200" dirty="0" smtClean="0"/>
              <a:t>Notes:</a:t>
            </a:r>
          </a:p>
          <a:p>
            <a:r>
              <a:rPr lang="de-CH" sz="1200" dirty="0" smtClean="0"/>
              <a:t>- </a:t>
            </a:r>
            <a:r>
              <a:rPr lang="de-CH" sz="1200" dirty="0" err="1" smtClean="0"/>
              <a:t>If</a:t>
            </a:r>
            <a:r>
              <a:rPr lang="de-CH" sz="1200" dirty="0" smtClean="0"/>
              <a:t> FINMA </a:t>
            </a:r>
            <a:r>
              <a:rPr lang="de-CH" sz="1200" dirty="0" err="1" smtClean="0"/>
              <a:t>realizes</a:t>
            </a:r>
            <a:r>
              <a:rPr lang="de-CH" sz="1200" dirty="0" smtClean="0"/>
              <a:t> </a:t>
            </a:r>
            <a:r>
              <a:rPr lang="de-CH" sz="1200" dirty="0" err="1" smtClean="0"/>
              <a:t>that</a:t>
            </a:r>
            <a:r>
              <a:rPr lang="de-CH" sz="1200" dirty="0" smtClean="0"/>
              <a:t> </a:t>
            </a:r>
            <a:r>
              <a:rPr lang="de-CH" sz="1200" dirty="0" err="1" smtClean="0"/>
              <a:t>the</a:t>
            </a:r>
            <a:r>
              <a:rPr lang="de-CH" sz="1200" dirty="0" smtClean="0"/>
              <a:t> </a:t>
            </a:r>
            <a:r>
              <a:rPr lang="de-CH" sz="1200" dirty="0" err="1" smtClean="0"/>
              <a:t>old</a:t>
            </a:r>
            <a:r>
              <a:rPr lang="de-CH" sz="1200" dirty="0" smtClean="0"/>
              <a:t> Bank </a:t>
            </a:r>
            <a:r>
              <a:rPr lang="de-CH" sz="1200" dirty="0" err="1" smtClean="0"/>
              <a:t>now</a:t>
            </a:r>
            <a:r>
              <a:rPr lang="de-CH" sz="1200" dirty="0" smtClean="0"/>
              <a:t> </a:t>
            </a:r>
            <a:r>
              <a:rPr lang="de-CH" sz="1200" dirty="0" err="1" smtClean="0"/>
              <a:t>acts</a:t>
            </a:r>
            <a:r>
              <a:rPr lang="de-CH" sz="1200" dirty="0" smtClean="0"/>
              <a:t> </a:t>
            </a:r>
            <a:r>
              <a:rPr lang="de-CH" sz="1200" dirty="0" err="1" smtClean="0"/>
              <a:t>as</a:t>
            </a:r>
            <a:r>
              <a:rPr lang="de-CH" sz="1200" dirty="0" smtClean="0"/>
              <a:t> a different </a:t>
            </a:r>
            <a:r>
              <a:rPr lang="de-CH" sz="1200" dirty="0" err="1" smtClean="0"/>
              <a:t>company</a:t>
            </a:r>
            <a:r>
              <a:rPr lang="de-CH" sz="1200" dirty="0" smtClean="0"/>
              <a:t>, </a:t>
            </a:r>
            <a:r>
              <a:rPr lang="de-CH" sz="1200" dirty="0" err="1" smtClean="0"/>
              <a:t>we</a:t>
            </a:r>
            <a:r>
              <a:rPr lang="de-CH" sz="1200" dirty="0" smtClean="0"/>
              <a:t> </a:t>
            </a:r>
            <a:r>
              <a:rPr lang="de-CH" sz="1200" dirty="0" err="1" smtClean="0"/>
              <a:t>can</a:t>
            </a:r>
            <a:r>
              <a:rPr lang="de-CH" sz="1200" dirty="0" smtClean="0"/>
              <a:t> </a:t>
            </a:r>
            <a:r>
              <a:rPr lang="de-CH" sz="1200" dirty="0" err="1" smtClean="0"/>
              <a:t>expect</a:t>
            </a:r>
            <a:r>
              <a:rPr lang="de-CH" sz="1200" dirty="0" smtClean="0"/>
              <a:t> </a:t>
            </a:r>
            <a:r>
              <a:rPr lang="de-CH" sz="1200" dirty="0" err="1" smtClean="0"/>
              <a:t>that</a:t>
            </a:r>
            <a:r>
              <a:rPr lang="de-CH" sz="1200" dirty="0" smtClean="0"/>
              <a:t> a </a:t>
            </a:r>
            <a:r>
              <a:rPr lang="de-CH" sz="1200" dirty="0" err="1" smtClean="0"/>
              <a:t>questionnaire</a:t>
            </a:r>
            <a:r>
              <a:rPr lang="de-CH" sz="1200" dirty="0" smtClean="0"/>
              <a:t> will </a:t>
            </a:r>
            <a:r>
              <a:rPr lang="de-CH" sz="1200" dirty="0" err="1" smtClean="0"/>
              <a:t>come</a:t>
            </a:r>
            <a:r>
              <a:rPr lang="de-CH" sz="1200" dirty="0" smtClean="0"/>
              <a:t> and </a:t>
            </a:r>
            <a:r>
              <a:rPr lang="de-CH" sz="1200" dirty="0" err="1" smtClean="0"/>
              <a:t>if</a:t>
            </a:r>
            <a:r>
              <a:rPr lang="de-CH" sz="1200" dirty="0" smtClean="0"/>
              <a:t> not </a:t>
            </a:r>
            <a:r>
              <a:rPr lang="de-CH" sz="1200" dirty="0" err="1" smtClean="0"/>
              <a:t>replied</a:t>
            </a:r>
            <a:r>
              <a:rPr lang="de-CH" sz="1200" dirty="0" smtClean="0"/>
              <a:t> </a:t>
            </a:r>
            <a:r>
              <a:rPr lang="de-CH" sz="1200" dirty="0" err="1" smtClean="0"/>
              <a:t>timely</a:t>
            </a:r>
            <a:r>
              <a:rPr lang="de-CH" sz="1200" dirty="0" smtClean="0"/>
              <a:t>, an </a:t>
            </a:r>
            <a:r>
              <a:rPr lang="de-CH" sz="1200" dirty="0" err="1" smtClean="0"/>
              <a:t>enforcement</a:t>
            </a:r>
            <a:r>
              <a:rPr lang="de-CH" sz="1200" dirty="0" smtClean="0"/>
              <a:t> will </a:t>
            </a:r>
            <a:r>
              <a:rPr lang="de-CH" sz="1200" dirty="0" err="1" smtClean="0"/>
              <a:t>come</a:t>
            </a:r>
            <a:r>
              <a:rPr lang="de-CH" sz="1200" dirty="0" smtClean="0"/>
              <a:t> </a:t>
            </a:r>
            <a:endParaRPr lang="en-US" sz="1200" dirty="0"/>
          </a:p>
        </p:txBody>
      </p:sp>
      <p:sp>
        <p:nvSpPr>
          <p:cNvPr id="5" name="Title 14"/>
          <p:cNvSpPr txBox="1">
            <a:spLocks/>
          </p:cNvSpPr>
          <p:nvPr/>
        </p:nvSpPr>
        <p:spPr>
          <a:xfrm>
            <a:off x="952601" y="374650"/>
            <a:ext cx="8676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Calibri"/>
                <a:cs typeface="Calibri"/>
              </a:rPr>
              <a:t>Notes:</a:t>
            </a:r>
            <a:endParaRPr lang="de-CH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420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714"/>
              </a:lnSpc>
            </a:pPr>
            <a:fld id="{81D60167-4931-47E6-BA6A-407CBD079E47}" type="slidenum">
              <a:rPr lang="en-US" spc="-25" smtClean="0"/>
              <a:t>14</a:t>
            </a:fld>
            <a:endParaRPr lang="en-US" spc="-25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8382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err="1" smtClean="0"/>
              <a:t>About</a:t>
            </a:r>
            <a:r>
              <a:rPr lang="de-CH" sz="1200" b="1" dirty="0" smtClean="0"/>
              <a:t> Crypto:</a:t>
            </a:r>
          </a:p>
          <a:p>
            <a:pPr marL="171450" indent="-171450">
              <a:buFontTx/>
              <a:buChar char="-"/>
            </a:pPr>
            <a:r>
              <a:rPr lang="de-CH" sz="1200" dirty="0" smtClean="0"/>
              <a:t>Not </a:t>
            </a:r>
            <a:r>
              <a:rPr lang="de-CH" sz="1200" dirty="0" err="1" smtClean="0"/>
              <a:t>having</a:t>
            </a:r>
            <a:r>
              <a:rPr lang="de-CH" sz="1200" dirty="0" smtClean="0"/>
              <a:t> </a:t>
            </a:r>
            <a:r>
              <a:rPr lang="de-CH" sz="1200" dirty="0" err="1" smtClean="0"/>
              <a:t>the</a:t>
            </a:r>
            <a:r>
              <a:rPr lang="de-CH" sz="1200" dirty="0" smtClean="0"/>
              <a:t> Banking </a:t>
            </a:r>
            <a:r>
              <a:rPr lang="de-CH" sz="1200" dirty="0" err="1" smtClean="0"/>
              <a:t>license</a:t>
            </a:r>
            <a:r>
              <a:rPr lang="de-CH" sz="1200" dirty="0" smtClean="0"/>
              <a:t> </a:t>
            </a:r>
            <a:r>
              <a:rPr lang="de-CH" sz="1200" dirty="0" err="1" smtClean="0"/>
              <a:t>is</a:t>
            </a:r>
            <a:r>
              <a:rPr lang="de-CH" sz="1200" dirty="0" smtClean="0"/>
              <a:t> a BIG </a:t>
            </a:r>
            <a:r>
              <a:rPr lang="de-CH" sz="1200" dirty="0" err="1" smtClean="0"/>
              <a:t>loss</a:t>
            </a:r>
            <a:r>
              <a:rPr lang="de-CH" sz="1200" dirty="0" smtClean="0"/>
              <a:t>, so </a:t>
            </a:r>
            <a:r>
              <a:rPr lang="de-CH" sz="1200" dirty="0" err="1" smtClean="0"/>
              <a:t>the</a:t>
            </a:r>
            <a:r>
              <a:rPr lang="de-CH" sz="1200" dirty="0" smtClean="0"/>
              <a:t> same </a:t>
            </a:r>
            <a:r>
              <a:rPr lang="de-CH" sz="1200" dirty="0" err="1" smtClean="0"/>
              <a:t>business</a:t>
            </a:r>
            <a:r>
              <a:rPr lang="de-CH" sz="1200" dirty="0" smtClean="0"/>
              <a:t> </a:t>
            </a:r>
            <a:r>
              <a:rPr lang="de-CH" sz="1200" dirty="0" err="1" smtClean="0"/>
              <a:t>model</a:t>
            </a:r>
            <a:r>
              <a:rPr lang="de-CH" sz="1200" dirty="0" smtClean="0"/>
              <a:t> </a:t>
            </a:r>
            <a:r>
              <a:rPr lang="de-CH" sz="1200" dirty="0" err="1" smtClean="0"/>
              <a:t>cannot</a:t>
            </a:r>
            <a:r>
              <a:rPr lang="de-CH" sz="1200" dirty="0" smtClean="0"/>
              <a:t> </a:t>
            </a:r>
            <a:r>
              <a:rPr lang="de-CH" sz="1200" dirty="0" err="1" smtClean="0"/>
              <a:t>be</a:t>
            </a:r>
            <a:r>
              <a:rPr lang="de-CH" sz="1200" dirty="0" smtClean="0"/>
              <a:t> </a:t>
            </a:r>
            <a:r>
              <a:rPr lang="de-CH" sz="1200" dirty="0" err="1" smtClean="0"/>
              <a:t>implemented</a:t>
            </a:r>
            <a:endParaRPr lang="de-CH" sz="1200" dirty="0" smtClean="0"/>
          </a:p>
          <a:p>
            <a:pPr marL="171450" indent="-171450">
              <a:buFontTx/>
              <a:buChar char="-"/>
            </a:pPr>
            <a:r>
              <a:rPr lang="de-CH" sz="1200" dirty="0" err="1" smtClean="0"/>
              <a:t>Without</a:t>
            </a:r>
            <a:r>
              <a:rPr lang="de-CH" sz="1200" dirty="0" smtClean="0"/>
              <a:t> </a:t>
            </a:r>
            <a:r>
              <a:rPr lang="de-CH" sz="1200" dirty="0" err="1" smtClean="0"/>
              <a:t>banking</a:t>
            </a:r>
            <a:r>
              <a:rPr lang="de-CH" sz="1200" dirty="0" smtClean="0"/>
              <a:t> </a:t>
            </a:r>
            <a:r>
              <a:rPr lang="de-CH" sz="1200" dirty="0" err="1" smtClean="0"/>
              <a:t>license</a:t>
            </a:r>
            <a:r>
              <a:rPr lang="de-CH" sz="1200" dirty="0" smtClean="0"/>
              <a:t>, </a:t>
            </a:r>
            <a:r>
              <a:rPr lang="de-CH" sz="1200" dirty="0" err="1" smtClean="0"/>
              <a:t>there</a:t>
            </a:r>
            <a:r>
              <a:rPr lang="de-CH" sz="1200" dirty="0" smtClean="0"/>
              <a:t> </a:t>
            </a:r>
            <a:r>
              <a:rPr lang="de-CH" sz="1200" dirty="0" err="1" smtClean="0"/>
              <a:t>are</a:t>
            </a:r>
            <a:r>
              <a:rPr lang="de-CH" sz="1200" dirty="0" smtClean="0"/>
              <a:t> </a:t>
            </a:r>
            <a:r>
              <a:rPr lang="de-CH" sz="1200" dirty="0" err="1" smtClean="0"/>
              <a:t>possibilities</a:t>
            </a:r>
            <a:r>
              <a:rPr lang="de-CH" sz="1200" dirty="0" smtClean="0"/>
              <a:t> in </a:t>
            </a:r>
            <a:r>
              <a:rPr lang="de-CH" sz="1200" dirty="0" err="1" smtClean="0"/>
              <a:t>the</a:t>
            </a:r>
            <a:r>
              <a:rPr lang="de-CH" sz="1200" dirty="0" smtClean="0"/>
              <a:t> Trading. But:</a:t>
            </a:r>
          </a:p>
          <a:p>
            <a:pPr marL="171450" lvl="4" indent="-171450">
              <a:buFontTx/>
              <a:buChar char="-"/>
            </a:pPr>
            <a:r>
              <a:rPr lang="de-CH" sz="1200" dirty="0" err="1" smtClean="0"/>
              <a:t>Payments</a:t>
            </a:r>
            <a:r>
              <a:rPr lang="de-CH" sz="1200" dirty="0" smtClean="0"/>
              <a:t> </a:t>
            </a:r>
            <a:r>
              <a:rPr lang="de-CH" sz="1200" dirty="0" err="1" smtClean="0"/>
              <a:t>tokens</a:t>
            </a:r>
            <a:r>
              <a:rPr lang="de-CH" sz="1200" dirty="0" smtClean="0"/>
              <a:t> </a:t>
            </a:r>
            <a:r>
              <a:rPr lang="de-CH" sz="1200" dirty="0" err="1" smtClean="0"/>
              <a:t>require</a:t>
            </a:r>
            <a:r>
              <a:rPr lang="de-CH" sz="1200" dirty="0" smtClean="0"/>
              <a:t> SRO</a:t>
            </a:r>
          </a:p>
          <a:p>
            <a:pPr marL="171450" lvl="3" indent="-171450">
              <a:buFontTx/>
              <a:buChar char="-"/>
            </a:pPr>
            <a:r>
              <a:rPr lang="de-CH" sz="1200" dirty="0" smtClean="0"/>
              <a:t>Securities </a:t>
            </a:r>
            <a:r>
              <a:rPr lang="de-CH" sz="1200" dirty="0" err="1" smtClean="0"/>
              <a:t>tokens</a:t>
            </a:r>
            <a:r>
              <a:rPr lang="de-CH" sz="1200" dirty="0" smtClean="0"/>
              <a:t> </a:t>
            </a:r>
            <a:r>
              <a:rPr lang="de-CH" sz="1200" dirty="0" err="1" smtClean="0"/>
              <a:t>requires</a:t>
            </a:r>
            <a:r>
              <a:rPr lang="de-CH" sz="1200" dirty="0" smtClean="0"/>
              <a:t> a </a:t>
            </a:r>
            <a:r>
              <a:rPr lang="de-CH" sz="1200" dirty="0" err="1" smtClean="0"/>
              <a:t>broker</a:t>
            </a:r>
            <a:r>
              <a:rPr lang="de-CH" sz="1200" dirty="0" smtClean="0"/>
              <a:t> </a:t>
            </a:r>
            <a:r>
              <a:rPr lang="de-CH" sz="1200" dirty="0" err="1" smtClean="0"/>
              <a:t>license</a:t>
            </a:r>
            <a:r>
              <a:rPr lang="de-CH" sz="1200" dirty="0" smtClean="0"/>
              <a:t> </a:t>
            </a:r>
            <a:r>
              <a:rPr lang="de-CH" sz="1200" dirty="0" err="1" smtClean="0"/>
              <a:t>issued</a:t>
            </a:r>
            <a:r>
              <a:rPr lang="de-CH" sz="1200" dirty="0" smtClean="0"/>
              <a:t> </a:t>
            </a:r>
            <a:r>
              <a:rPr lang="de-CH" sz="1200" dirty="0" err="1" smtClean="0"/>
              <a:t>by</a:t>
            </a:r>
            <a:r>
              <a:rPr lang="de-CH" sz="1200" dirty="0" smtClean="0"/>
              <a:t> FINMA</a:t>
            </a:r>
          </a:p>
          <a:p>
            <a:pPr marL="171450" indent="-171450">
              <a:buFontTx/>
              <a:buChar char="-"/>
            </a:pPr>
            <a:endParaRPr lang="de-CH" sz="1200" dirty="0" smtClean="0"/>
          </a:p>
          <a:p>
            <a:pPr marL="171450" indent="-171450">
              <a:buFontTx/>
              <a:buChar char="-"/>
            </a:pPr>
            <a:r>
              <a:rPr lang="de-CH" sz="1200" dirty="0" err="1" smtClean="0"/>
              <a:t>Doing</a:t>
            </a:r>
            <a:r>
              <a:rPr lang="de-CH" sz="1200" dirty="0" smtClean="0"/>
              <a:t> </a:t>
            </a:r>
            <a:r>
              <a:rPr lang="de-CH" sz="1200" dirty="0" err="1" smtClean="0"/>
              <a:t>custody</a:t>
            </a:r>
            <a:r>
              <a:rPr lang="de-CH" sz="1200" dirty="0" smtClean="0"/>
              <a:t> (</a:t>
            </a:r>
            <a:r>
              <a:rPr lang="de-CH" sz="1200" dirty="0" err="1" smtClean="0"/>
              <a:t>each</a:t>
            </a:r>
            <a:r>
              <a:rPr lang="de-CH" sz="1200" dirty="0" smtClean="0"/>
              <a:t> </a:t>
            </a:r>
            <a:r>
              <a:rPr lang="de-CH" sz="1200" dirty="0" err="1" smtClean="0"/>
              <a:t>client</a:t>
            </a:r>
            <a:r>
              <a:rPr lang="de-CH" sz="1200" dirty="0" smtClean="0"/>
              <a:t> </a:t>
            </a:r>
            <a:r>
              <a:rPr lang="de-CH" sz="1200" dirty="0" err="1" smtClean="0"/>
              <a:t>has</a:t>
            </a:r>
            <a:r>
              <a:rPr lang="de-CH" sz="1200" dirty="0" smtClean="0"/>
              <a:t> </a:t>
            </a:r>
            <a:r>
              <a:rPr lang="de-CH" sz="1200" dirty="0" err="1" smtClean="0"/>
              <a:t>own</a:t>
            </a:r>
            <a:r>
              <a:rPr lang="de-CH" sz="1200" dirty="0" smtClean="0"/>
              <a:t> wallet), </a:t>
            </a:r>
            <a:r>
              <a:rPr lang="de-CH" sz="1200" dirty="0" err="1" smtClean="0"/>
              <a:t>there</a:t>
            </a:r>
            <a:r>
              <a:rPr lang="de-CH" sz="1200" dirty="0" smtClean="0"/>
              <a:t> </a:t>
            </a:r>
            <a:r>
              <a:rPr lang="de-CH" sz="1200" dirty="0" err="1" smtClean="0"/>
              <a:t>is</a:t>
            </a:r>
            <a:r>
              <a:rPr lang="de-CH" sz="1200" dirty="0" smtClean="0"/>
              <a:t> </a:t>
            </a:r>
            <a:r>
              <a:rPr lang="de-CH" sz="1200" dirty="0" err="1" smtClean="0"/>
              <a:t>space</a:t>
            </a:r>
            <a:r>
              <a:rPr lang="de-CH" sz="1200" dirty="0" smtClean="0"/>
              <a:t> </a:t>
            </a:r>
            <a:r>
              <a:rPr lang="de-CH" sz="1200" dirty="0" err="1" smtClean="0"/>
              <a:t>to</a:t>
            </a:r>
            <a:r>
              <a:rPr lang="de-CH" sz="1200" dirty="0" smtClean="0"/>
              <a:t> </a:t>
            </a:r>
            <a:r>
              <a:rPr lang="de-CH" sz="1200" dirty="0" err="1" smtClean="0"/>
              <a:t>develop</a:t>
            </a:r>
            <a:r>
              <a:rPr lang="de-CH" sz="1200" dirty="0" smtClean="0"/>
              <a:t> on top</a:t>
            </a:r>
          </a:p>
          <a:p>
            <a:pPr marL="171450" indent="-171450">
              <a:buFontTx/>
              <a:buChar char="-"/>
            </a:pPr>
            <a:endParaRPr lang="de-CH" sz="1200" dirty="0"/>
          </a:p>
          <a:p>
            <a:pPr marL="171450" indent="-171450">
              <a:buFontTx/>
              <a:buChar char="-"/>
            </a:pPr>
            <a:endParaRPr lang="de-CH" sz="1200" dirty="0" smtClean="0"/>
          </a:p>
          <a:p>
            <a:r>
              <a:rPr lang="de-CH" sz="1200" dirty="0" smtClean="0"/>
              <a:t>Securities Agent:</a:t>
            </a:r>
          </a:p>
          <a:p>
            <a:pPr marL="171450" indent="-171450">
              <a:buFontTx/>
              <a:buChar char="-"/>
            </a:pPr>
            <a:r>
              <a:rPr lang="de-CH" sz="1200" dirty="0" err="1" smtClean="0"/>
              <a:t>Does</a:t>
            </a:r>
            <a:r>
              <a:rPr lang="de-CH" sz="1200" dirty="0" smtClean="0"/>
              <a:t> not </a:t>
            </a:r>
            <a:r>
              <a:rPr lang="de-CH" sz="1200" dirty="0" err="1" smtClean="0"/>
              <a:t>require</a:t>
            </a:r>
            <a:r>
              <a:rPr lang="de-CH" sz="1200" dirty="0" smtClean="0"/>
              <a:t> an SRO </a:t>
            </a:r>
            <a:r>
              <a:rPr lang="de-CH" sz="1200" dirty="0" err="1" smtClean="0"/>
              <a:t>license</a:t>
            </a:r>
            <a:endParaRPr lang="de-CH" sz="1200" dirty="0" smtClean="0"/>
          </a:p>
          <a:p>
            <a:pPr marL="171450" indent="-171450">
              <a:buFontTx/>
              <a:buChar char="-"/>
            </a:pPr>
            <a:endParaRPr lang="de-CH" sz="1200" dirty="0" smtClean="0"/>
          </a:p>
          <a:p>
            <a:r>
              <a:rPr lang="de-CH" sz="1200" dirty="0" smtClean="0"/>
              <a:t>Payment </a:t>
            </a:r>
            <a:r>
              <a:rPr lang="de-CH" sz="1200" dirty="0" err="1" smtClean="0"/>
              <a:t>system</a:t>
            </a:r>
            <a:r>
              <a:rPr lang="de-CH" sz="1200" dirty="0" smtClean="0"/>
              <a:t>: </a:t>
            </a:r>
          </a:p>
          <a:p>
            <a:r>
              <a:rPr lang="de-CH" sz="1200" dirty="0" smtClean="0"/>
              <a:t>- </a:t>
            </a:r>
          </a:p>
          <a:p>
            <a:r>
              <a:rPr lang="de-CH" sz="1200" dirty="0" err="1" smtClean="0"/>
              <a:t>Precious</a:t>
            </a:r>
            <a:r>
              <a:rPr lang="de-CH" sz="1200" dirty="0" smtClean="0"/>
              <a:t> </a:t>
            </a:r>
            <a:r>
              <a:rPr lang="de-CH" sz="1200" dirty="0" err="1" smtClean="0"/>
              <a:t>metals</a:t>
            </a:r>
            <a:r>
              <a:rPr lang="de-CH" sz="1200" dirty="0" smtClean="0"/>
              <a:t> and </a:t>
            </a:r>
          </a:p>
          <a:p>
            <a:pPr marL="171450" indent="-171450">
              <a:buFontTx/>
              <a:buChar char="-"/>
            </a:pPr>
            <a:r>
              <a:rPr lang="de-CH" sz="1200" dirty="0" err="1" smtClean="0"/>
              <a:t>If</a:t>
            </a:r>
            <a:r>
              <a:rPr lang="de-CH" sz="1200" dirty="0" smtClean="0"/>
              <a:t> </a:t>
            </a:r>
            <a:r>
              <a:rPr lang="de-CH" sz="1200" dirty="0" err="1" smtClean="0"/>
              <a:t>done</a:t>
            </a:r>
            <a:r>
              <a:rPr lang="de-CH" sz="1200" dirty="0" smtClean="0"/>
              <a:t> for </a:t>
            </a:r>
            <a:r>
              <a:rPr lang="de-CH" sz="1200" dirty="0" err="1" smtClean="0"/>
              <a:t>your</a:t>
            </a:r>
            <a:r>
              <a:rPr lang="de-CH" sz="1200" dirty="0" smtClean="0"/>
              <a:t> </a:t>
            </a:r>
            <a:r>
              <a:rPr lang="de-CH" sz="1200" dirty="0" err="1" smtClean="0"/>
              <a:t>own</a:t>
            </a:r>
            <a:r>
              <a:rPr lang="de-CH" sz="1200" dirty="0" smtClean="0"/>
              <a:t>, </a:t>
            </a:r>
            <a:r>
              <a:rPr lang="de-CH" sz="1200" dirty="0" err="1" smtClean="0"/>
              <a:t>does</a:t>
            </a:r>
            <a:r>
              <a:rPr lang="de-CH" sz="1200" dirty="0" smtClean="0"/>
              <a:t> not </a:t>
            </a:r>
            <a:r>
              <a:rPr lang="de-CH" sz="1200" dirty="0" err="1" smtClean="0"/>
              <a:t>require</a:t>
            </a:r>
            <a:r>
              <a:rPr lang="de-CH" sz="1200" dirty="0" smtClean="0"/>
              <a:t> a </a:t>
            </a:r>
            <a:r>
              <a:rPr lang="de-CH" sz="1200" dirty="0" err="1" smtClean="0"/>
              <a:t>banking</a:t>
            </a:r>
            <a:r>
              <a:rPr lang="de-CH" sz="1200" dirty="0" smtClean="0"/>
              <a:t> </a:t>
            </a:r>
            <a:r>
              <a:rPr lang="de-CH" sz="1200" dirty="0" err="1" smtClean="0"/>
              <a:t>license</a:t>
            </a:r>
            <a:r>
              <a:rPr lang="de-CH" sz="1200" dirty="0" smtClean="0"/>
              <a:t> and AML </a:t>
            </a:r>
            <a:r>
              <a:rPr lang="de-CH" sz="1200" dirty="0" err="1" smtClean="0"/>
              <a:t>license</a:t>
            </a:r>
            <a:endParaRPr lang="de-CH" sz="1200" dirty="0" smtClean="0"/>
          </a:p>
          <a:p>
            <a:pPr marL="171450" indent="-171450">
              <a:buFontTx/>
              <a:buChar char="-"/>
            </a:pPr>
            <a:r>
              <a:rPr lang="de-CH" sz="1200" dirty="0" err="1" smtClean="0"/>
              <a:t>If</a:t>
            </a:r>
            <a:r>
              <a:rPr lang="de-CH" sz="1200" dirty="0" smtClean="0"/>
              <a:t> </a:t>
            </a:r>
            <a:r>
              <a:rPr lang="de-CH" sz="1200" dirty="0" err="1" smtClean="0"/>
              <a:t>you</a:t>
            </a:r>
            <a:r>
              <a:rPr lang="de-CH" sz="1200" dirty="0" smtClean="0"/>
              <a:t> </a:t>
            </a:r>
            <a:r>
              <a:rPr lang="de-CH" sz="1200" dirty="0" err="1" smtClean="0"/>
              <a:t>limit</a:t>
            </a:r>
            <a:r>
              <a:rPr lang="de-CH" sz="1200" dirty="0" smtClean="0"/>
              <a:t> </a:t>
            </a:r>
            <a:r>
              <a:rPr lang="de-CH" sz="1200" dirty="0" err="1" smtClean="0"/>
              <a:t>ot</a:t>
            </a:r>
            <a:r>
              <a:rPr lang="de-CH" sz="1200" dirty="0" smtClean="0"/>
              <a:t> </a:t>
            </a:r>
            <a:r>
              <a:rPr lang="de-CH" sz="1200" dirty="0" err="1" smtClean="0"/>
              <a:t>precious</a:t>
            </a:r>
            <a:r>
              <a:rPr lang="de-CH" sz="1200" dirty="0" smtClean="0"/>
              <a:t>, </a:t>
            </a:r>
            <a:r>
              <a:rPr lang="de-CH" sz="1200" dirty="0" err="1" smtClean="0"/>
              <a:t>you</a:t>
            </a:r>
            <a:r>
              <a:rPr lang="de-CH" sz="1200" dirty="0" smtClean="0"/>
              <a:t> </a:t>
            </a:r>
            <a:r>
              <a:rPr lang="de-CH" sz="1200" dirty="0" err="1" smtClean="0"/>
              <a:t>need</a:t>
            </a:r>
            <a:r>
              <a:rPr lang="de-CH" sz="1200" dirty="0" smtClean="0"/>
              <a:t> an AML </a:t>
            </a:r>
            <a:r>
              <a:rPr lang="de-CH" sz="1200" dirty="0" err="1" smtClean="0"/>
              <a:t>license</a:t>
            </a:r>
            <a:endParaRPr lang="de-CH" sz="1200" dirty="0" smtClean="0"/>
          </a:p>
          <a:p>
            <a:pPr marL="171450" indent="-171450">
              <a:buFontTx/>
              <a:buChar char="-"/>
            </a:pPr>
            <a:r>
              <a:rPr lang="de-CH" sz="1200" dirty="0" err="1" smtClean="0"/>
              <a:t>Buy</a:t>
            </a:r>
            <a:r>
              <a:rPr lang="de-CH" sz="1200" dirty="0"/>
              <a:t> </a:t>
            </a:r>
            <a:r>
              <a:rPr lang="de-CH" sz="1200" dirty="0" err="1" smtClean="0"/>
              <a:t>precious</a:t>
            </a:r>
            <a:r>
              <a:rPr lang="de-CH" sz="1200" dirty="0" smtClean="0"/>
              <a:t> </a:t>
            </a:r>
            <a:r>
              <a:rPr lang="de-CH" sz="1200" dirty="0" err="1" smtClean="0"/>
              <a:t>metals</a:t>
            </a:r>
            <a:r>
              <a:rPr lang="de-CH" sz="1200" dirty="0" smtClean="0"/>
              <a:t> for </a:t>
            </a:r>
            <a:r>
              <a:rPr lang="de-CH" sz="1200" dirty="0" err="1" smtClean="0"/>
              <a:t>clients</a:t>
            </a:r>
            <a:r>
              <a:rPr lang="de-CH" sz="1200" dirty="0" smtClean="0"/>
              <a:t> </a:t>
            </a:r>
            <a:r>
              <a:rPr lang="de-CH" sz="1200" dirty="0" err="1" smtClean="0"/>
              <a:t>possible</a:t>
            </a:r>
            <a:r>
              <a:rPr lang="de-CH" sz="1200" dirty="0" smtClean="0"/>
              <a:t> </a:t>
            </a:r>
            <a:r>
              <a:rPr lang="de-CH" sz="1200" dirty="0" err="1" smtClean="0"/>
              <a:t>with</a:t>
            </a:r>
            <a:r>
              <a:rPr lang="de-CH" sz="1200" dirty="0" smtClean="0"/>
              <a:t> AML and CRO</a:t>
            </a:r>
          </a:p>
          <a:p>
            <a:r>
              <a:rPr lang="de-CH" sz="1200" dirty="0" smtClean="0"/>
              <a:t>Virtual </a:t>
            </a:r>
            <a:r>
              <a:rPr lang="de-CH" sz="1200" dirty="0" err="1" smtClean="0"/>
              <a:t>assets</a:t>
            </a:r>
            <a:r>
              <a:rPr lang="de-CH" sz="120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de-CH" sz="1200" dirty="0" err="1" smtClean="0"/>
              <a:t>Depends</a:t>
            </a:r>
            <a:r>
              <a:rPr lang="de-CH" sz="1200" dirty="0" smtClean="0"/>
              <a:t> on </a:t>
            </a:r>
            <a:r>
              <a:rPr lang="de-CH" sz="1200" dirty="0" err="1" smtClean="0"/>
              <a:t>the</a:t>
            </a:r>
            <a:r>
              <a:rPr lang="de-CH" sz="1200" dirty="0" smtClean="0"/>
              <a:t> type of </a:t>
            </a:r>
            <a:r>
              <a:rPr lang="de-CH" sz="1200" dirty="0" err="1" smtClean="0"/>
              <a:t>asset</a:t>
            </a:r>
            <a:r>
              <a:rPr lang="de-CH" sz="1200" dirty="0" smtClean="0"/>
              <a:t> (</a:t>
            </a:r>
            <a:r>
              <a:rPr lang="de-CH" sz="1200" dirty="0" err="1" smtClean="0"/>
              <a:t>securities</a:t>
            </a:r>
            <a:r>
              <a:rPr lang="de-CH" sz="1200" dirty="0" smtClean="0"/>
              <a:t> / ^</a:t>
            </a:r>
            <a:r>
              <a:rPr lang="de-CH" sz="1200" dirty="0" err="1" smtClean="0"/>
              <a:t>payment</a:t>
            </a:r>
            <a:r>
              <a:rPr lang="de-CH" sz="1200" dirty="0" smtClean="0"/>
              <a:t> / … </a:t>
            </a:r>
            <a:r>
              <a:rPr lang="de-CH" sz="1200" dirty="0" err="1" smtClean="0"/>
              <a:t>tokens</a:t>
            </a:r>
            <a:r>
              <a:rPr lang="de-CH" sz="1200" dirty="0" smtClean="0"/>
              <a:t>)</a:t>
            </a:r>
            <a:endParaRPr lang="de-CH" sz="1200" dirty="0"/>
          </a:p>
          <a:p>
            <a:pPr marL="171450" indent="-171450">
              <a:buFontTx/>
              <a:buChar char="-"/>
            </a:pPr>
            <a:endParaRPr lang="de-CH" sz="1200" dirty="0" smtClean="0"/>
          </a:p>
          <a:p>
            <a:r>
              <a:rPr lang="de-CH" sz="1200" dirty="0" err="1" smtClean="0"/>
              <a:t>Funding</a:t>
            </a:r>
            <a:r>
              <a:rPr lang="de-CH" sz="120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de-CH" sz="1200" dirty="0" err="1" smtClean="0"/>
              <a:t>Forwarding</a:t>
            </a:r>
            <a:r>
              <a:rPr lang="de-CH" sz="1200" dirty="0" smtClean="0"/>
              <a:t> </a:t>
            </a:r>
            <a:r>
              <a:rPr lang="de-CH" sz="1200" dirty="0" err="1" smtClean="0"/>
              <a:t>payments</a:t>
            </a:r>
            <a:r>
              <a:rPr lang="de-CH" sz="1200" dirty="0" smtClean="0"/>
              <a:t> (</a:t>
            </a:r>
            <a:r>
              <a:rPr lang="de-CH" sz="1200" dirty="0" err="1" smtClean="0"/>
              <a:t>if</a:t>
            </a:r>
            <a:r>
              <a:rPr lang="de-CH" sz="1200" dirty="0" smtClean="0"/>
              <a:t> </a:t>
            </a:r>
            <a:r>
              <a:rPr lang="de-CH" sz="1200" dirty="0" err="1" smtClean="0"/>
              <a:t>done</a:t>
            </a:r>
            <a:r>
              <a:rPr lang="de-CH" sz="1200" dirty="0" smtClean="0"/>
              <a:t> </a:t>
            </a:r>
            <a:r>
              <a:rPr lang="de-CH" sz="1200" dirty="0" err="1" smtClean="0"/>
              <a:t>without</a:t>
            </a:r>
            <a:r>
              <a:rPr lang="de-CH" sz="1200" dirty="0" smtClean="0"/>
              <a:t> </a:t>
            </a:r>
            <a:r>
              <a:rPr lang="de-CH" sz="1200" dirty="0" err="1" smtClean="0"/>
              <a:t>deposit</a:t>
            </a:r>
            <a:r>
              <a:rPr lang="de-CH" sz="1200" dirty="0" smtClean="0"/>
              <a:t> </a:t>
            </a:r>
            <a:r>
              <a:rPr lang="de-CH" sz="1200" dirty="0" err="1" smtClean="0"/>
              <a:t>accounts</a:t>
            </a:r>
            <a:r>
              <a:rPr lang="de-CH" sz="1200" dirty="0" smtClean="0"/>
              <a:t>, </a:t>
            </a:r>
            <a:r>
              <a:rPr lang="de-CH" sz="1200" dirty="0" err="1" smtClean="0"/>
              <a:t>then</a:t>
            </a:r>
            <a:r>
              <a:rPr lang="de-CH" sz="1200" dirty="0" smtClean="0"/>
              <a:t> </a:t>
            </a:r>
            <a:r>
              <a:rPr lang="de-CH" sz="1200" dirty="0" err="1" smtClean="0"/>
              <a:t>requires</a:t>
            </a:r>
            <a:r>
              <a:rPr lang="de-CH" sz="1200" dirty="0" smtClean="0"/>
              <a:t> AML </a:t>
            </a:r>
            <a:r>
              <a:rPr lang="de-CH" sz="1200" dirty="0" err="1" smtClean="0"/>
              <a:t>license</a:t>
            </a:r>
            <a:r>
              <a:rPr lang="de-CH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CH" sz="1200" dirty="0" err="1" smtClean="0"/>
              <a:t>Crown</a:t>
            </a:r>
            <a:r>
              <a:rPr lang="de-CH" sz="1200" dirty="0" smtClean="0"/>
              <a:t> </a:t>
            </a:r>
            <a:r>
              <a:rPr lang="de-CH" sz="1200" dirty="0" err="1" smtClean="0"/>
              <a:t>Funding</a:t>
            </a:r>
            <a:endParaRPr lang="de-CH" sz="1200" dirty="0" smtClean="0"/>
          </a:p>
          <a:p>
            <a:pPr marL="171450" indent="-171450">
              <a:buFontTx/>
              <a:buChar char="-"/>
            </a:pPr>
            <a:endParaRPr lang="de-CH" sz="1200" dirty="0" smtClean="0"/>
          </a:p>
          <a:p>
            <a:endParaRPr lang="en-US" sz="1200" dirty="0"/>
          </a:p>
        </p:txBody>
      </p:sp>
      <p:sp>
        <p:nvSpPr>
          <p:cNvPr id="5" name="Title 14"/>
          <p:cNvSpPr txBox="1">
            <a:spLocks/>
          </p:cNvSpPr>
          <p:nvPr/>
        </p:nvSpPr>
        <p:spPr>
          <a:xfrm>
            <a:off x="952601" y="374650"/>
            <a:ext cx="8676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Calibri"/>
                <a:cs typeface="Calibri"/>
              </a:rPr>
              <a:t>Notes:</a:t>
            </a:r>
            <a:endParaRPr lang="de-CH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133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714"/>
              </a:lnSpc>
            </a:pPr>
            <a:fld id="{81D60167-4931-47E6-BA6A-407CBD079E47}" type="slidenum">
              <a:rPr lang="de-CH" spc="-25" smtClean="0"/>
              <a:t>2</a:t>
            </a:fld>
            <a:endParaRPr lang="de-CH" spc="-25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52601" y="374650"/>
            <a:ext cx="8676640" cy="276999"/>
          </a:xfrm>
        </p:spPr>
        <p:txBody>
          <a:bodyPr wrap="square" lIns="0" tIns="0" rIns="0" bIns="0">
            <a:spAutoFit/>
          </a:bodyPr>
          <a:lstStyle/>
          <a:p>
            <a:r>
              <a:rPr lang="en-US" sz="1800" b="1" dirty="0" smtClean="0">
                <a:latin typeface="Calibri"/>
                <a:cs typeface="Calibri"/>
              </a:rPr>
              <a:t>Table of Contents:</a:t>
            </a:r>
            <a:endParaRPr lang="de-CH" sz="1800" b="1" dirty="0">
              <a:latin typeface="Calibri"/>
              <a:cs typeface="Calibri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97905"/>
              </p:ext>
            </p:extLst>
          </p:nvPr>
        </p:nvGraphicFramePr>
        <p:xfrm>
          <a:off x="979050" y="1143000"/>
          <a:ext cx="8407075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7075">
                  <a:extLst>
                    <a:ext uri="{9D8B030D-6E8A-4147-A177-3AD203B41FA5}">
                      <a16:colId xmlns:a16="http://schemas.microsoft.com/office/drawing/2014/main" val="4062746211"/>
                    </a:ext>
                  </a:extLst>
                </a:gridCol>
              </a:tblGrid>
              <a:tr h="208292">
                <a:tc>
                  <a:txBody>
                    <a:bodyPr/>
                    <a:lstStyle/>
                    <a:p>
                      <a:pPr marL="19050" indent="0" algn="just">
                        <a:lnSpc>
                          <a:spcPct val="200000"/>
                        </a:lnSpc>
                        <a:buNone/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libri"/>
                        </a:rPr>
                        <a:t>1. Types</a:t>
                      </a:r>
                      <a:r>
                        <a:rPr lang="en-US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libri"/>
                        </a:rPr>
                        <a:t> of FINMA Authorizations for Financial Intermediaries</a:t>
                      </a:r>
                      <a:endParaRPr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69097076"/>
                  </a:ext>
                </a:extLst>
              </a:tr>
              <a:tr h="278616">
                <a:tc>
                  <a:txBody>
                    <a:bodyPr/>
                    <a:lstStyle/>
                    <a:p>
                      <a:pPr marL="19050" algn="just">
                        <a:lnSpc>
                          <a:spcPct val="200000"/>
                        </a:lnSpc>
                      </a:pPr>
                      <a:r>
                        <a:rPr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libri"/>
                        </a:rPr>
                        <a:t>2</a:t>
                      </a:r>
                      <a:r>
                        <a:rPr lang="en-US" sz="1400" b="1" spc="-15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libri"/>
                        </a:rPr>
                        <a:t>.</a:t>
                      </a:r>
                      <a:r>
                        <a:rPr lang="en-US" sz="1400" b="1" spc="-15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de-CH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libri"/>
                        </a:rPr>
                        <a:t>Financial</a:t>
                      </a:r>
                      <a:r>
                        <a:rPr lang="de-CH" sz="1400" b="1" spc="-35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de-CH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libri"/>
                        </a:rPr>
                        <a:t>Intermediaries Definition</a:t>
                      </a:r>
                      <a:endParaRPr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40788881"/>
                  </a:ext>
                </a:extLst>
              </a:tr>
              <a:tr h="278616">
                <a:tc>
                  <a:txBody>
                    <a:bodyPr/>
                    <a:lstStyle/>
                    <a:p>
                      <a:pPr marL="19050" algn="just">
                        <a:lnSpc>
                          <a:spcPct val="200000"/>
                        </a:lnSpc>
                      </a:pPr>
                      <a:r>
                        <a:rPr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libri"/>
                        </a:rPr>
                        <a:t>3</a:t>
                      </a:r>
                      <a:r>
                        <a:rPr sz="1400" b="1" spc="-1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libri"/>
                        </a:rPr>
                        <a:t>.</a:t>
                      </a:r>
                      <a:r>
                        <a:rPr lang="en-US" sz="1400" b="1" spc="-1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de-CH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libri"/>
                        </a:rPr>
                        <a:t>Other</a:t>
                      </a:r>
                      <a:r>
                        <a:rPr lang="de-CH" sz="1400" b="1" spc="-5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de-CH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libri"/>
                        </a:rPr>
                        <a:t>Financial </a:t>
                      </a:r>
                      <a:r>
                        <a:rPr lang="de-CH" sz="1400" b="1" spc="-1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libri"/>
                        </a:rPr>
                        <a:t>Intermediaries</a:t>
                      </a:r>
                      <a:r>
                        <a:rPr lang="de-CH" sz="1400" b="1" spc="5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libri"/>
                        </a:rPr>
                        <a:t> Definition</a:t>
                      </a:r>
                      <a:endParaRPr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88493758"/>
                  </a:ext>
                </a:extLst>
              </a:tr>
              <a:tr h="541980">
                <a:tc>
                  <a:txBody>
                    <a:bodyPr/>
                    <a:lstStyle/>
                    <a:p>
                      <a:pPr marL="19050" algn="just">
                        <a:lnSpc>
                          <a:spcPct val="200000"/>
                        </a:lnSpc>
                      </a:pPr>
                      <a:r>
                        <a:rPr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libri"/>
                        </a:rPr>
                        <a:t>4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libri"/>
                        </a:rPr>
                        <a:t>.</a:t>
                      </a:r>
                      <a:r>
                        <a:rPr lang="en-US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libri"/>
                        </a:rPr>
                        <a:t> Definition of “NOT – Financial Intermediaries”</a:t>
                      </a:r>
                    </a:p>
                    <a:p>
                      <a:pPr marL="19050" algn="just">
                        <a:lnSpc>
                          <a:spcPct val="200000"/>
                        </a:lnSpc>
                      </a:pPr>
                      <a:r>
                        <a:rPr lang="en-US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libri"/>
                        </a:rPr>
                        <a:t>5. 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Table:</a:t>
                      </a:r>
                      <a:r>
                        <a:rPr lang="en-US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licensing requirements for Financial Services in Switzerland</a:t>
                      </a:r>
                      <a:endParaRPr lang="en-US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alibri"/>
                      </a:endParaRPr>
                    </a:p>
                    <a:p>
                      <a:pPr marL="19050" algn="just">
                        <a:lnSpc>
                          <a:spcPct val="20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libri"/>
                        </a:rPr>
                        <a:t>6. List of information sources</a:t>
                      </a:r>
                      <a:endParaRPr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7449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6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85781"/>
              </p:ext>
            </p:extLst>
          </p:nvPr>
        </p:nvGraphicFramePr>
        <p:xfrm>
          <a:off x="838200" y="914400"/>
          <a:ext cx="8496800" cy="3332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524">
                <a:tc>
                  <a:txBody>
                    <a:bodyPr/>
                    <a:lstStyle/>
                    <a:p>
                      <a:pPr marL="19050">
                        <a:lnSpc>
                          <a:spcPct val="2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Types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FINMA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Authorizations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(licenses)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 err="1" smtClean="0">
                          <a:latin typeface="Calibri"/>
                          <a:cs typeface="Calibri"/>
                        </a:rPr>
                        <a:t>Interm</a:t>
                      </a:r>
                      <a:r>
                        <a:rPr lang="ru-RU" sz="1200" b="1" spc="-10" dirty="0" smtClean="0">
                          <a:latin typeface="Calibri"/>
                          <a:cs typeface="Calibri"/>
                        </a:rPr>
                        <a:t>е</a:t>
                      </a:r>
                      <a:r>
                        <a:rPr sz="1200" b="1" spc="-10" dirty="0" smtClean="0">
                          <a:latin typeface="Calibri"/>
                          <a:cs typeface="Calibri"/>
                        </a:rPr>
                        <a:t>diaries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: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366">
                <a:tc>
                  <a:txBody>
                    <a:bodyPr/>
                    <a:lstStyle/>
                    <a:p>
                      <a:pPr marL="19050" indent="0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sz="1200" spc="-10" dirty="0" smtClean="0">
                          <a:latin typeface="Calibri"/>
                          <a:cs typeface="Calibri"/>
                        </a:rPr>
                        <a:t>1. </a:t>
                      </a:r>
                      <a:r>
                        <a:rPr sz="1200" spc="-10" dirty="0" smtClean="0">
                          <a:latin typeface="Calibri"/>
                          <a:cs typeface="Calibri"/>
                        </a:rPr>
                        <a:t>Authorization</a:t>
                      </a:r>
                      <a:r>
                        <a:rPr sz="1200" spc="-2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operate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00B0F0"/>
                          </a:solidFill>
                          <a:latin typeface="Calibri"/>
                          <a:cs typeface="Calibri"/>
                        </a:rPr>
                        <a:t>bank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within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meaning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Bank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also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authorises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entity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operate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securities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firm,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manager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collective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assets,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portfolio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manager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trustee.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659">
                <a:tc>
                  <a:txBody>
                    <a:bodyPr/>
                    <a:lstStyle/>
                    <a:p>
                      <a:pPr marL="19050" indent="0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sz="1200" spc="-1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2. </a:t>
                      </a:r>
                      <a:r>
                        <a:rPr sz="1200" spc="-1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Authorization </a:t>
                      </a:r>
                      <a:r>
                        <a:rPr sz="1200" spc="-1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to operate as a </a:t>
                      </a:r>
                      <a:r>
                        <a:rPr sz="1200" b="1" dirty="0">
                          <a:solidFill>
                            <a:srgbClr val="00B0F0"/>
                          </a:solidFill>
                          <a:latin typeface="Calibri"/>
                          <a:ea typeface="+mn-ea"/>
                          <a:cs typeface="Calibri"/>
                        </a:rPr>
                        <a:t>securities firm </a:t>
                      </a:r>
                      <a:r>
                        <a:rPr sz="1200" spc="-1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under Article 41 a FinIA also authorises an entity to operate as a manager of collective assets, a portfolio manager and a trustee.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200">
                <a:tc>
                  <a:txBody>
                    <a:bodyPr/>
                    <a:lstStyle/>
                    <a:p>
                      <a:pPr marL="19050">
                        <a:lnSpc>
                          <a:spcPct val="200000"/>
                        </a:lnSpc>
                      </a:pPr>
                      <a:r>
                        <a:rPr sz="1200" dirty="0" smtClean="0">
                          <a:latin typeface="Calibri"/>
                          <a:cs typeface="Calibri"/>
                        </a:rPr>
                        <a:t>3</a:t>
                      </a:r>
                      <a:r>
                        <a:rPr lang="en-US" sz="1200" spc="-15" dirty="0" smtClean="0">
                          <a:latin typeface="Calibri"/>
                          <a:cs typeface="Calibri"/>
                        </a:rPr>
                        <a:t>.</a:t>
                      </a:r>
                      <a:r>
                        <a:rPr lang="en-US" sz="1200" spc="-15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 smtClean="0">
                          <a:latin typeface="Calibri"/>
                          <a:cs typeface="Calibri"/>
                        </a:rPr>
                        <a:t>Authorization</a:t>
                      </a:r>
                      <a:r>
                        <a:rPr sz="1200" spc="-1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operate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00B0F0"/>
                          </a:solidFill>
                          <a:latin typeface="Calibri"/>
                          <a:ea typeface="+mn-ea"/>
                          <a:cs typeface="Calibri"/>
                        </a:rPr>
                        <a:t>fund management company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also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authorises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entity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operate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manager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collective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assets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portfolio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manager.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651">
                <a:tc>
                  <a:txBody>
                    <a:bodyPr/>
                    <a:lstStyle/>
                    <a:p>
                      <a:pPr marL="19050">
                        <a:lnSpc>
                          <a:spcPct val="200000"/>
                        </a:lnSpc>
                      </a:pPr>
                      <a:r>
                        <a:rPr sz="1200" dirty="0" smtClean="0">
                          <a:latin typeface="Calibri"/>
                          <a:cs typeface="Calibri"/>
                        </a:rPr>
                        <a:t>4</a:t>
                      </a:r>
                      <a:r>
                        <a:rPr lang="en-US" sz="1200" spc="-15" dirty="0" smtClean="0">
                          <a:latin typeface="Calibri"/>
                          <a:cs typeface="Calibri"/>
                        </a:rPr>
                        <a:t>.</a:t>
                      </a:r>
                      <a:r>
                        <a:rPr lang="en-US" sz="1200" spc="-15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 smtClean="0">
                          <a:latin typeface="Calibri"/>
                          <a:cs typeface="Calibri"/>
                        </a:rPr>
                        <a:t>Authorization</a:t>
                      </a:r>
                      <a:r>
                        <a:rPr sz="1200" spc="-1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operate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00B0F0"/>
                          </a:solidFill>
                          <a:latin typeface="Calibri"/>
                          <a:ea typeface="+mn-ea"/>
                          <a:cs typeface="Calibri"/>
                        </a:rPr>
                        <a:t>manager of collective assets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also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authorises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entity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operate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portfolio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manager</a:t>
                      </a:r>
                      <a:r>
                        <a:rPr sz="1200" spc="-10" dirty="0" smtClean="0">
                          <a:latin typeface="Calibri"/>
                          <a:cs typeface="Calibri"/>
                        </a:rPr>
                        <a:t>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714"/>
              </a:lnSpc>
            </a:pPr>
            <a:fld id="{81D60167-4931-47E6-BA6A-407CBD079E47}" type="slidenum">
              <a:rPr lang="de-CH" spc="-25" smtClean="0"/>
              <a:t>3</a:t>
            </a:fld>
            <a:endParaRPr lang="de-CH" spc="-25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52601" y="374650"/>
            <a:ext cx="8676640" cy="276999"/>
          </a:xfrm>
        </p:spPr>
        <p:txBody>
          <a:bodyPr wrap="square" lIns="0" tIns="0" rIns="0" bIns="0">
            <a:spAutoFit/>
          </a:bodyPr>
          <a:lstStyle/>
          <a:p>
            <a:r>
              <a:rPr lang="en-US" sz="1800" b="1" dirty="0" smtClean="0">
                <a:latin typeface="Calibri"/>
                <a:cs typeface="Calibri"/>
              </a:rPr>
              <a:t>1. Types </a:t>
            </a:r>
            <a:r>
              <a:rPr lang="en-US" sz="1800" b="1" dirty="0">
                <a:latin typeface="Calibri"/>
                <a:cs typeface="Calibri"/>
              </a:rPr>
              <a:t>of FINMA Authorizations </a:t>
            </a:r>
            <a:r>
              <a:rPr lang="en-US" sz="1800" b="1" dirty="0" smtClean="0">
                <a:latin typeface="Calibri"/>
                <a:cs typeface="Calibri"/>
              </a:rPr>
              <a:t>for </a:t>
            </a:r>
            <a:r>
              <a:rPr lang="en-US" sz="1800" b="1" dirty="0">
                <a:latin typeface="Calibri"/>
                <a:cs typeface="Calibri"/>
              </a:rPr>
              <a:t>Financial </a:t>
            </a:r>
            <a:r>
              <a:rPr lang="en-US" sz="1800" b="1" dirty="0" smtClean="0">
                <a:latin typeface="Calibri"/>
                <a:cs typeface="Calibri"/>
              </a:rPr>
              <a:t>Intermediaries</a:t>
            </a:r>
            <a:endParaRPr lang="de-CH" sz="18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352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714"/>
              </a:lnSpc>
            </a:pPr>
            <a:fld id="{81D60167-4931-47E6-BA6A-407CBD079E47}" type="slidenum">
              <a:rPr lang="de-CH" spc="-25" smtClean="0"/>
              <a:t>4</a:t>
            </a:fld>
            <a:endParaRPr lang="de-CH" spc="-25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52601" y="374650"/>
            <a:ext cx="8676640" cy="276999"/>
          </a:xfrm>
        </p:spPr>
        <p:txBody>
          <a:bodyPr wrap="square" lIns="0" tIns="0" rIns="0" bIns="0">
            <a:spAutoFit/>
          </a:bodyPr>
          <a:lstStyle/>
          <a:p>
            <a:r>
              <a:rPr lang="en-US" sz="1800" b="1" dirty="0">
                <a:latin typeface="Calibri"/>
                <a:cs typeface="Calibri"/>
              </a:rPr>
              <a:t>2</a:t>
            </a:r>
            <a:r>
              <a:rPr lang="en-US" sz="1800" b="1" dirty="0" smtClean="0">
                <a:latin typeface="Calibri"/>
                <a:cs typeface="Calibri"/>
              </a:rPr>
              <a:t>. Financial Intermediaries Definition</a:t>
            </a:r>
            <a:endParaRPr lang="de-CH" sz="1800" b="1" dirty="0">
              <a:latin typeface="Calibri"/>
              <a:cs typeface="Calibri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52242"/>
              </p:ext>
            </p:extLst>
          </p:nvPr>
        </p:nvGraphicFramePr>
        <p:xfrm>
          <a:off x="838200" y="990600"/>
          <a:ext cx="8496800" cy="5331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6800">
                  <a:extLst>
                    <a:ext uri="{9D8B030D-6E8A-4147-A177-3AD203B41FA5}">
                      <a16:colId xmlns:a16="http://schemas.microsoft.com/office/drawing/2014/main" val="3887110833"/>
                    </a:ext>
                  </a:extLst>
                </a:gridCol>
              </a:tblGrid>
              <a:tr h="153773">
                <a:tc>
                  <a:txBody>
                    <a:bodyPr/>
                    <a:lstStyle/>
                    <a:p>
                      <a:pPr marL="19050">
                        <a:lnSpc>
                          <a:spcPct val="150000"/>
                        </a:lnSpc>
                        <a:spcBef>
                          <a:spcPts val="65"/>
                        </a:spcBef>
                      </a:pPr>
                      <a:r>
                        <a:rPr sz="1200" b="1" dirty="0" smtClean="0">
                          <a:latin typeface="Calibri"/>
                          <a:cs typeface="Calibri"/>
                        </a:rPr>
                        <a:t>"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Intermediaries"</a:t>
                      </a:r>
                      <a:r>
                        <a:rPr sz="1200" b="1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(FINMA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lisence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obligatory):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5319" marB="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861662"/>
                  </a:ext>
                </a:extLst>
              </a:tr>
              <a:tr h="1879812">
                <a:tc>
                  <a:txBody>
                    <a:bodyPr/>
                    <a:lstStyle/>
                    <a:p>
                      <a:pPr marL="18414" indent="0">
                        <a:lnSpc>
                          <a:spcPct val="150000"/>
                        </a:lnSpc>
                        <a:buNone/>
                        <a:tabLst>
                          <a:tab pos="12065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"Financial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intermediaries" subject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special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statutory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supervision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FINMA</a:t>
                      </a:r>
                      <a:r>
                        <a:rPr sz="12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are: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247015" indent="-228600">
                        <a:lnSpc>
                          <a:spcPct val="150000"/>
                        </a:lnSpc>
                        <a:spcBef>
                          <a:spcPts val="100"/>
                        </a:spcBef>
                        <a:buFont typeface="+mj-lt"/>
                        <a:buAutoNum type="arabicPeriod"/>
                        <a:tabLst>
                          <a:tab pos="156845" algn="l"/>
                        </a:tabLst>
                      </a:pPr>
                      <a:r>
                        <a:rPr lang="en-US" sz="1200" dirty="0" smtClean="0">
                          <a:latin typeface="Calibri"/>
                          <a:cs typeface="Calibri"/>
                        </a:rPr>
                        <a:t>B</a:t>
                      </a:r>
                      <a:r>
                        <a:rPr sz="1200" dirty="0" smtClean="0">
                          <a:latin typeface="Calibri"/>
                          <a:cs typeface="Calibri"/>
                        </a:rPr>
                        <a:t>anks</a:t>
                      </a:r>
                      <a:r>
                        <a:rPr sz="1200" spc="-2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defined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Banking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Act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November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19349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(BankA)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persons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defined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1b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BankA;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247650" marR="213360" indent="-228600">
                        <a:lnSpc>
                          <a:spcPct val="150000"/>
                        </a:lnSpc>
                        <a:buFont typeface="+mj-lt"/>
                        <a:buAutoNum type="arabicPeriod"/>
                        <a:tabLst>
                          <a:tab pos="156845" algn="l"/>
                        </a:tabLst>
                      </a:pPr>
                      <a:r>
                        <a:rPr lang="en-US" sz="1200" spc="-10" dirty="0" smtClean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10" dirty="0" smtClean="0">
                          <a:latin typeface="Calibri"/>
                          <a:cs typeface="Calibri"/>
                        </a:rPr>
                        <a:t>ortfolio</a:t>
                      </a:r>
                      <a:r>
                        <a:rPr sz="1200" spc="-2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managers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trustees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defined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paragraph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letters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1200" dirty="0" smtClean="0">
                          <a:latin typeface="Calibri"/>
                          <a:cs typeface="Calibri"/>
                        </a:rPr>
                        <a:t>)</a:t>
                      </a:r>
                      <a:r>
                        <a:rPr sz="1200" spc="-2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 smtClean="0"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1200" dirty="0" smtClean="0">
                          <a:latin typeface="Calibri"/>
                          <a:cs typeface="Calibri"/>
                        </a:rPr>
                        <a:t>)</a:t>
                      </a:r>
                      <a:r>
                        <a:rPr sz="1200" spc="-2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Financial Institutions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Act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June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201811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(FinIA),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trade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assayers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defined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42bis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Precious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Metals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Act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20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June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193312;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247015" indent="-228600">
                        <a:lnSpc>
                          <a:spcPct val="150000"/>
                        </a:lnSpc>
                        <a:spcBef>
                          <a:spcPts val="100"/>
                        </a:spcBef>
                        <a:buFont typeface="+mj-lt"/>
                        <a:buAutoNum type="arabicPeriod"/>
                        <a:tabLst>
                          <a:tab pos="156845" algn="l"/>
                        </a:tabLst>
                      </a:pPr>
                      <a:r>
                        <a:rPr lang="en-US" sz="1200" dirty="0" smtClean="0">
                          <a:latin typeface="Calibri"/>
                          <a:cs typeface="Calibri"/>
                        </a:rPr>
                        <a:t>F</a:t>
                      </a:r>
                      <a:r>
                        <a:rPr sz="1200" dirty="0" smtClean="0">
                          <a:latin typeface="Calibri"/>
                          <a:cs typeface="Calibri"/>
                        </a:rPr>
                        <a:t>und</a:t>
                      </a:r>
                      <a:r>
                        <a:rPr sz="12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management companies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defined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paragraph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letter d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FinIA;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247650" marR="163195" indent="-228600">
                        <a:lnSpc>
                          <a:spcPct val="150000"/>
                        </a:lnSpc>
                        <a:spcBef>
                          <a:spcPts val="65"/>
                        </a:spcBef>
                        <a:buFont typeface="+mj-lt"/>
                        <a:buAutoNum type="arabicPeriod"/>
                        <a:tabLst>
                          <a:tab pos="156845" algn="l"/>
                        </a:tabLst>
                      </a:pPr>
                      <a:r>
                        <a:rPr lang="en-US" sz="1200" spc="-10" dirty="0" smtClean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-10" dirty="0" smtClean="0">
                          <a:latin typeface="Calibri"/>
                          <a:cs typeface="Calibri"/>
                        </a:rPr>
                        <a:t>nvestment</a:t>
                      </a:r>
                      <a:r>
                        <a:rPr sz="1200" spc="-2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companies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capital,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partnerships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collective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investment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investment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companies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fixed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capital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accordance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Collective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Investment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Schemes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Act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23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June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200615,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well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managers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collective assets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accordance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paragraph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letter c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FinIA;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247015" indent="-228600">
                        <a:lnSpc>
                          <a:spcPct val="150000"/>
                        </a:lnSpc>
                        <a:spcBef>
                          <a:spcPts val="35"/>
                        </a:spcBef>
                        <a:buFont typeface="+mj-lt"/>
                        <a:buAutoNum type="arabicPeriod"/>
                        <a:tabLst>
                          <a:tab pos="156845" algn="l"/>
                        </a:tabLst>
                      </a:pPr>
                      <a:r>
                        <a:rPr lang="en-US" sz="1200" spc="-10" dirty="0" smtClean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-10" dirty="0" smtClean="0">
                          <a:latin typeface="Calibri"/>
                          <a:cs typeface="Calibri"/>
                        </a:rPr>
                        <a:t>nsurance</a:t>
                      </a:r>
                      <a:r>
                        <a:rPr sz="1200" spc="-1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institutions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defined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Insurance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Supervision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Act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17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December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200417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deal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direct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life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insurance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or offer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distribute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shares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collective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investment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schemes;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247015" indent="-228600">
                        <a:lnSpc>
                          <a:spcPct val="150000"/>
                        </a:lnSpc>
                        <a:spcBef>
                          <a:spcPts val="100"/>
                        </a:spcBef>
                        <a:buFont typeface="+mj-lt"/>
                        <a:buAutoNum type="arabicPeriod"/>
                        <a:tabLst>
                          <a:tab pos="156845" algn="l"/>
                        </a:tabLst>
                      </a:pPr>
                      <a:r>
                        <a:rPr lang="en-US" sz="1200" spc="-1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spc="-10" dirty="0" smtClean="0">
                          <a:latin typeface="Calibri"/>
                          <a:cs typeface="Calibri"/>
                        </a:rPr>
                        <a:t>ecurities</a:t>
                      </a:r>
                      <a:r>
                        <a:rPr sz="1200" spc="-2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firms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accordance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paragraph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letter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FinIA;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247015" indent="-228600">
                        <a:lnSpc>
                          <a:spcPct val="150000"/>
                        </a:lnSpc>
                        <a:spcBef>
                          <a:spcPts val="100"/>
                        </a:spcBef>
                        <a:buFont typeface="+mj-lt"/>
                        <a:buAutoNum type="arabicPeriod"/>
                        <a:tabLst>
                          <a:tab pos="156845" algn="l"/>
                        </a:tabLst>
                      </a:pPr>
                      <a:r>
                        <a:rPr lang="en-US" sz="1200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 smtClean="0">
                          <a:latin typeface="Calibri"/>
                          <a:cs typeface="Calibri"/>
                        </a:rPr>
                        <a:t>entral</a:t>
                      </a:r>
                      <a:r>
                        <a:rPr sz="1200" spc="-1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counterparties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central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securities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depositories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accordance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Market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Infrastructure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Act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19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June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201520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(FinMIA);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247015" indent="-228600">
                        <a:lnSpc>
                          <a:spcPct val="150000"/>
                        </a:lnSpc>
                        <a:spcBef>
                          <a:spcPts val="100"/>
                        </a:spcBef>
                        <a:buFont typeface="+mj-lt"/>
                        <a:buAutoNum type="arabicPeriod"/>
                        <a:tabLst>
                          <a:tab pos="156845" algn="l"/>
                        </a:tabLst>
                      </a:pPr>
                      <a:r>
                        <a:rPr lang="en-US" sz="1200" spc="-10" dirty="0" smtClean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10" dirty="0" smtClean="0">
                          <a:latin typeface="Calibri"/>
                          <a:cs typeface="Calibri"/>
                        </a:rPr>
                        <a:t>ayment</a:t>
                      </a:r>
                      <a:r>
                        <a:rPr sz="1200" spc="-1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systems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require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authorisation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Swiss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Financial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Market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Supervisory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Authority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(FINMA)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accordance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paragraph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FinMIA;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247015" indent="-228600">
                        <a:lnSpc>
                          <a:spcPct val="150000"/>
                        </a:lnSpc>
                        <a:spcBef>
                          <a:spcPts val="100"/>
                        </a:spcBef>
                        <a:buFont typeface="+mj-lt"/>
                        <a:buAutoNum type="arabicPeriod"/>
                        <a:tabLst>
                          <a:tab pos="156845" algn="l"/>
                        </a:tabLst>
                      </a:pPr>
                      <a:r>
                        <a:rPr lang="en-US" sz="1200" dirty="0" smtClean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 smtClean="0">
                          <a:latin typeface="Calibri"/>
                          <a:cs typeface="Calibri"/>
                        </a:rPr>
                        <a:t>rading</a:t>
                      </a:r>
                      <a:r>
                        <a:rPr sz="1200" spc="-3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facilities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DLT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securities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accordance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73a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FinMIA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(DLT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trading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facilities);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247014" indent="-228600">
                        <a:lnSpc>
                          <a:spcPct val="150000"/>
                        </a:lnSpc>
                        <a:spcBef>
                          <a:spcPts val="100"/>
                        </a:spcBef>
                        <a:buFont typeface="+mj-lt"/>
                        <a:buAutoNum type="arabicPeriod"/>
                        <a:tabLst>
                          <a:tab pos="227965" algn="l"/>
                        </a:tabLst>
                      </a:pPr>
                      <a:r>
                        <a:rPr lang="en-US" sz="1200" spc="-10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spc="-10" dirty="0" smtClean="0">
                          <a:latin typeface="Calibri"/>
                          <a:cs typeface="Calibri"/>
                        </a:rPr>
                        <a:t>asinos</a:t>
                      </a:r>
                      <a:r>
                        <a:rPr sz="1200" spc="-2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defined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Gambling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Act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29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September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201724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(GamblA);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247014" indent="-228600">
                        <a:lnSpc>
                          <a:spcPct val="150000"/>
                        </a:lnSpc>
                        <a:spcBef>
                          <a:spcPts val="100"/>
                        </a:spcBef>
                        <a:buFont typeface="+mj-lt"/>
                        <a:buAutoNum type="arabicPeriod"/>
                        <a:tabLst>
                          <a:tab pos="227965" algn="l"/>
                        </a:tabLst>
                      </a:pPr>
                      <a:r>
                        <a:rPr lang="en-US" sz="1200" spc="-10" dirty="0" smtClean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10" dirty="0" smtClean="0">
                          <a:latin typeface="Calibri"/>
                          <a:cs typeface="Calibri"/>
                        </a:rPr>
                        <a:t>romoters</a:t>
                      </a:r>
                      <a:r>
                        <a:rPr sz="1200" spc="-3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large-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scale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games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under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GamblA.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05716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5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91158"/>
              </p:ext>
            </p:extLst>
          </p:nvPr>
        </p:nvGraphicFramePr>
        <p:xfrm>
          <a:off x="815898" y="1516021"/>
          <a:ext cx="8496800" cy="4346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485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b="1" dirty="0">
                          <a:latin typeface="+mn-lt"/>
                          <a:cs typeface="Calibri"/>
                        </a:rPr>
                        <a:t>Other</a:t>
                      </a:r>
                      <a:r>
                        <a:rPr sz="1000" b="1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+mn-lt"/>
                          <a:cs typeface="Calibri"/>
                        </a:rPr>
                        <a:t>Financial </a:t>
                      </a:r>
                      <a:r>
                        <a:rPr sz="1000" b="1" spc="-10" dirty="0">
                          <a:latin typeface="+mn-lt"/>
                          <a:cs typeface="Calibri"/>
                        </a:rPr>
                        <a:t>Intermediaries</a:t>
                      </a:r>
                      <a:r>
                        <a:rPr sz="1000" b="1" spc="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latin typeface="+mn-lt"/>
                          <a:cs typeface="Calibri"/>
                        </a:rPr>
                        <a:t>are:</a:t>
                      </a:r>
                      <a:endParaRPr sz="1000" dirty="0">
                        <a:latin typeface="+mn-lt"/>
                        <a:cs typeface="Calibri"/>
                      </a:endParaRPr>
                    </a:p>
                  </a:txBody>
                  <a:tcPr marL="0" marR="0" marT="9411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444">
                <a:tc>
                  <a:txBody>
                    <a:bodyPr/>
                    <a:lstStyle/>
                    <a:p>
                      <a:pPr marL="19050">
                        <a:lnSpc>
                          <a:spcPts val="1300"/>
                        </a:lnSpc>
                      </a:pPr>
                      <a:r>
                        <a:rPr sz="1000" dirty="0" smtClean="0">
                          <a:latin typeface="+mn-lt"/>
                          <a:cs typeface="Calibri"/>
                        </a:rPr>
                        <a:t>Active</a:t>
                      </a:r>
                      <a:r>
                        <a:rPr sz="1000" spc="-1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in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rest</a:t>
                      </a:r>
                      <a:r>
                        <a:rPr sz="10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of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financial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sector</a:t>
                      </a:r>
                      <a:r>
                        <a:rPr sz="10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 smtClean="0">
                          <a:latin typeface="+mn-lt"/>
                          <a:cs typeface="Calibri"/>
                        </a:rPr>
                        <a:t>(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see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Art.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2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Para.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3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AMLA)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are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Persons</a:t>
                      </a:r>
                      <a:r>
                        <a:rPr sz="1000" spc="-3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who,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on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a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Calibri"/>
                        </a:rPr>
                        <a:t>professional</a:t>
                      </a:r>
                      <a:r>
                        <a:rPr sz="1000" b="1" u="none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Calibri"/>
                        </a:rPr>
                        <a:t>*</a:t>
                      </a:r>
                      <a:r>
                        <a:rPr sz="1000" u="none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basis,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accept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or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keep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000" spc="-3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assets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of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others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or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help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to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invest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or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transfer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 smtClean="0">
                          <a:latin typeface="+mn-lt"/>
                          <a:cs typeface="Calibri"/>
                        </a:rPr>
                        <a:t>them</a:t>
                      </a:r>
                      <a:r>
                        <a:rPr lang="en-US" sz="1000" dirty="0" smtClean="0">
                          <a:latin typeface="+mn-lt"/>
                          <a:cs typeface="Calibri"/>
                        </a:rPr>
                        <a:t>.</a:t>
                      </a:r>
                      <a:r>
                        <a:rPr sz="1000" spc="-2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000" spc="-25" dirty="0" smtClean="0">
                          <a:latin typeface="+mn-lt"/>
                          <a:cs typeface="Calibri"/>
                        </a:rPr>
                        <a:t>I</a:t>
                      </a:r>
                      <a:r>
                        <a:rPr sz="1000" dirty="0" smtClean="0">
                          <a:latin typeface="+mn-lt"/>
                          <a:cs typeface="Calibri"/>
                        </a:rPr>
                        <a:t>n</a:t>
                      </a:r>
                      <a:r>
                        <a:rPr sz="1000" spc="-2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particular,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persons</a:t>
                      </a:r>
                      <a:r>
                        <a:rPr sz="1000" spc="-3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who:</a:t>
                      </a:r>
                      <a:endParaRPr sz="1000" dirty="0">
                        <a:latin typeface="+mn-lt"/>
                        <a:cs typeface="Calibri"/>
                      </a:endParaRPr>
                    </a:p>
                    <a:p>
                      <a:pPr marL="704215" lvl="1" indent="-228600">
                        <a:lnSpc>
                          <a:spcPct val="100000"/>
                        </a:lnSpc>
                        <a:spcBef>
                          <a:spcPts val="100"/>
                        </a:spcBef>
                        <a:buFont typeface="+mj-lt"/>
                        <a:buAutoNum type="alphaLcPeriod"/>
                        <a:tabLst>
                          <a:tab pos="152400" algn="l"/>
                        </a:tabLst>
                      </a:pPr>
                      <a:r>
                        <a:rPr sz="1200" b="0" dirty="0">
                          <a:solidFill>
                            <a:srgbClr val="FFC000"/>
                          </a:solidFill>
                          <a:latin typeface="Calibri"/>
                          <a:ea typeface="+mn-ea"/>
                          <a:cs typeface="Calibri"/>
                        </a:rPr>
                        <a:t>engage in lending </a:t>
                      </a:r>
                      <a:r>
                        <a:rPr sz="1200" b="0" dirty="0" smtClean="0">
                          <a:solidFill>
                            <a:srgbClr val="FFC000"/>
                          </a:solidFill>
                          <a:latin typeface="Calibri"/>
                          <a:ea typeface="+mn-ea"/>
                          <a:cs typeface="Calibri"/>
                        </a:rPr>
                        <a:t>business</a:t>
                      </a:r>
                      <a:r>
                        <a:rPr lang="en-US" sz="1200" b="0" dirty="0" smtClean="0">
                          <a:solidFill>
                            <a:srgbClr val="FFC000"/>
                          </a:solidFill>
                          <a:latin typeface="Calibri"/>
                          <a:ea typeface="+mn-ea"/>
                          <a:cs typeface="Calibri"/>
                        </a:rPr>
                        <a:t>, </a:t>
                      </a:r>
                      <a:r>
                        <a:rPr sz="1200" b="0" dirty="0" smtClean="0">
                          <a:solidFill>
                            <a:srgbClr val="FFC000"/>
                          </a:solidFill>
                          <a:latin typeface="Calibri"/>
                          <a:ea typeface="+mn-ea"/>
                          <a:cs typeface="Calibri"/>
                        </a:rPr>
                        <a:t>including </a:t>
                      </a:r>
                      <a:r>
                        <a:rPr sz="1200" b="0" dirty="0">
                          <a:solidFill>
                            <a:srgbClr val="FFC000"/>
                          </a:solidFill>
                          <a:latin typeface="Calibri"/>
                          <a:ea typeface="+mn-ea"/>
                          <a:cs typeface="Calibri"/>
                        </a:rPr>
                        <a:t>through </a:t>
                      </a:r>
                      <a:r>
                        <a:rPr sz="1200" b="0" dirty="0" smtClean="0">
                          <a:solidFill>
                            <a:srgbClr val="FFC000"/>
                          </a:solidFill>
                          <a:latin typeface="Calibri"/>
                          <a:ea typeface="+mn-ea"/>
                          <a:cs typeface="Calibri"/>
                        </a:rPr>
                        <a:t>consumer</a:t>
                      </a:r>
                      <a:r>
                        <a:rPr lang="en-US" sz="1200" b="0" dirty="0" smtClean="0">
                          <a:solidFill>
                            <a:srgbClr val="FFC000"/>
                          </a:solidFill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endParaRPr lang="en-US" sz="1200" b="0" dirty="0" smtClean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704215" lvl="1" indent="-228600">
                        <a:lnSpc>
                          <a:spcPct val="100000"/>
                        </a:lnSpc>
                        <a:spcBef>
                          <a:spcPts val="100"/>
                        </a:spcBef>
                        <a:buFont typeface="+mj-lt"/>
                        <a:buAutoNum type="alphaLcPeriod"/>
                        <a:tabLst>
                          <a:tab pos="152400" algn="l"/>
                        </a:tabLst>
                      </a:pPr>
                      <a:r>
                        <a:rPr sz="1200" b="0" dirty="0" smtClean="0">
                          <a:solidFill>
                            <a:srgbClr val="FFC000"/>
                          </a:solidFill>
                          <a:latin typeface="Calibri"/>
                          <a:ea typeface="+mn-ea"/>
                          <a:cs typeface="Calibri"/>
                        </a:rPr>
                        <a:t> or </a:t>
                      </a:r>
                      <a:r>
                        <a:rPr sz="1200" b="0" dirty="0">
                          <a:solidFill>
                            <a:srgbClr val="FFC000"/>
                          </a:solidFill>
                          <a:latin typeface="Calibri"/>
                          <a:ea typeface="+mn-ea"/>
                          <a:cs typeface="Calibri"/>
                        </a:rPr>
                        <a:t>mortgage lending, factoring, trade finance or finance </a:t>
                      </a:r>
                      <a:r>
                        <a:rPr sz="1200" b="0" dirty="0" smtClean="0">
                          <a:solidFill>
                            <a:srgbClr val="FFC000"/>
                          </a:solidFill>
                          <a:latin typeface="Calibri"/>
                          <a:ea typeface="+mn-ea"/>
                          <a:cs typeface="Calibri"/>
                        </a:rPr>
                        <a:t>leasing;</a:t>
                      </a:r>
                      <a:endParaRPr sz="1200" b="0" dirty="0">
                        <a:solidFill>
                          <a:srgbClr val="FFC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704215" lvl="1" indent="-228600">
                        <a:lnSpc>
                          <a:spcPct val="100000"/>
                        </a:lnSpc>
                        <a:spcBef>
                          <a:spcPts val="100"/>
                        </a:spcBef>
                        <a:buFont typeface="+mj-lt"/>
                        <a:buAutoNum type="alphaLcPeriod"/>
                        <a:tabLst>
                          <a:tab pos="158750" algn="l"/>
                        </a:tabLst>
                      </a:pPr>
                      <a:r>
                        <a:rPr sz="1200" b="0" dirty="0">
                          <a:solidFill>
                            <a:srgbClr val="FFC000"/>
                          </a:solidFill>
                          <a:latin typeface="Calibri"/>
                          <a:ea typeface="+mn-ea"/>
                          <a:cs typeface="Calibri"/>
                        </a:rPr>
                        <a:t>provide services for payment transactions, namely making electronic transfers for third parties or issuing or managing means of payment such as credit cards and traveler's checks;</a:t>
                      </a:r>
                    </a:p>
                    <a:p>
                      <a:pPr marL="704215" lvl="1" indent="-228600">
                        <a:lnSpc>
                          <a:spcPct val="100000"/>
                        </a:lnSpc>
                        <a:spcBef>
                          <a:spcPts val="100"/>
                        </a:spcBef>
                        <a:buFont typeface="+mj-lt"/>
                        <a:buAutoNum type="alphaLcPeriod"/>
                        <a:tabLst>
                          <a:tab pos="144145" algn="l"/>
                        </a:tabLst>
                      </a:pPr>
                      <a:r>
                        <a:rPr sz="1000" dirty="0">
                          <a:latin typeface="+mn-lt"/>
                          <a:cs typeface="Calibri"/>
                        </a:rPr>
                        <a:t>for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own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or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third-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party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account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trade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with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banknotes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and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coins,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money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market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instruments,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foreign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exchange,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precious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metals,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commodities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and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securities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(securities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and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book-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entry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rights)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and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their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 derivatives;</a:t>
                      </a:r>
                      <a:endParaRPr sz="1000" dirty="0">
                        <a:latin typeface="+mn-lt"/>
                        <a:cs typeface="Calibri"/>
                      </a:endParaRPr>
                    </a:p>
                    <a:p>
                      <a:pPr marL="704215" lvl="1" indent="-228600">
                        <a:lnSpc>
                          <a:spcPct val="100000"/>
                        </a:lnSpc>
                        <a:spcBef>
                          <a:spcPts val="100"/>
                        </a:spcBef>
                        <a:buFont typeface="+mj-lt"/>
                        <a:buAutoNum type="alphaLcPeriod"/>
                        <a:tabLst>
                          <a:tab pos="158750" algn="l"/>
                        </a:tabLst>
                      </a:pPr>
                      <a:r>
                        <a:rPr sz="1000" dirty="0">
                          <a:latin typeface="+mn-lt"/>
                          <a:cs typeface="Calibri"/>
                        </a:rPr>
                        <a:t>manage</a:t>
                      </a:r>
                      <a:r>
                        <a:rPr sz="1000" spc="-5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assets;</a:t>
                      </a:r>
                      <a:endParaRPr sz="1000" dirty="0">
                        <a:latin typeface="+mn-lt"/>
                        <a:cs typeface="Calibri"/>
                      </a:endParaRPr>
                    </a:p>
                    <a:p>
                      <a:pPr marL="704215" lvl="1" indent="-228600">
                        <a:lnSpc>
                          <a:spcPct val="100000"/>
                        </a:lnSpc>
                        <a:spcBef>
                          <a:spcPts val="100"/>
                        </a:spcBef>
                        <a:buFont typeface="+mj-lt"/>
                        <a:buAutoNum type="alphaLcPeriod"/>
                        <a:tabLst>
                          <a:tab pos="154940" algn="l"/>
                        </a:tabLst>
                      </a:pPr>
                      <a:r>
                        <a:rPr sz="1000" dirty="0">
                          <a:latin typeface="+mn-lt"/>
                          <a:cs typeface="Calibri"/>
                        </a:rPr>
                        <a:t>make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investments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as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an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 investment adviser;</a:t>
                      </a:r>
                      <a:endParaRPr sz="1000" dirty="0">
                        <a:latin typeface="+mn-lt"/>
                        <a:cs typeface="Calibri"/>
                      </a:endParaRPr>
                    </a:p>
                    <a:p>
                      <a:pPr marL="704215" lvl="1" indent="-228600">
                        <a:lnSpc>
                          <a:spcPct val="100000"/>
                        </a:lnSpc>
                        <a:spcBef>
                          <a:spcPts val="100"/>
                        </a:spcBef>
                        <a:buFont typeface="+mj-lt"/>
                        <a:buAutoNum type="alphaLcPeriod"/>
                        <a:tabLst>
                          <a:tab pos="128905" algn="l"/>
                        </a:tabLst>
                      </a:pPr>
                      <a:r>
                        <a:rPr sz="1000" dirty="0">
                          <a:latin typeface="+mn-lt"/>
                          <a:cs typeface="Calibri"/>
                        </a:rPr>
                        <a:t>store</a:t>
                      </a:r>
                      <a:r>
                        <a:rPr sz="1000" spc="-4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or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manage</a:t>
                      </a:r>
                      <a:r>
                        <a:rPr sz="1000" spc="-3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securities</a:t>
                      </a:r>
                      <a:r>
                        <a:rPr sz="1000" spc="-10" dirty="0" smtClean="0">
                          <a:latin typeface="+mn-lt"/>
                          <a:cs typeface="Calibri"/>
                        </a:rPr>
                        <a:t>.</a:t>
                      </a:r>
                      <a:endParaRPr lang="en-US" sz="1000" spc="-10" dirty="0" smtClean="0">
                        <a:latin typeface="+mn-lt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 dirty="0">
                        <a:latin typeface="+mn-lt"/>
                        <a:cs typeface="Times New Roman"/>
                      </a:endParaRPr>
                    </a:p>
                    <a:p>
                      <a:pPr marL="19050" marR="216535">
                        <a:lnSpc>
                          <a:spcPct val="107500"/>
                        </a:lnSpc>
                      </a:pPr>
                      <a:r>
                        <a:rPr sz="1000" b="1" dirty="0" smtClean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*</a:t>
                      </a:r>
                      <a:r>
                        <a:rPr sz="1000" spc="-2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 smtClean="0">
                          <a:latin typeface="+mn-lt"/>
                          <a:cs typeface="Calibri"/>
                        </a:rPr>
                        <a:t>Whether</a:t>
                      </a:r>
                      <a:r>
                        <a:rPr sz="1000" i="1" spc="-1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latin typeface="+mn-lt"/>
                          <a:cs typeface="Calibri"/>
                        </a:rPr>
                        <a:t>a</a:t>
                      </a:r>
                      <a:r>
                        <a:rPr sz="1000" i="1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spc="-10" dirty="0">
                          <a:latin typeface="+mn-lt"/>
                          <a:cs typeface="Calibri"/>
                        </a:rPr>
                        <a:t>financial</a:t>
                      </a:r>
                      <a:r>
                        <a:rPr sz="1000" i="1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spc="-10" dirty="0">
                          <a:latin typeface="+mn-lt"/>
                          <a:cs typeface="Calibri"/>
                        </a:rPr>
                        <a:t>intermediary</a:t>
                      </a:r>
                      <a:r>
                        <a:rPr sz="1000" i="1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latin typeface="+mn-lt"/>
                          <a:cs typeface="Calibri"/>
                        </a:rPr>
                        <a:t>activity</a:t>
                      </a:r>
                      <a:r>
                        <a:rPr sz="1000" i="1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latin typeface="+mn-lt"/>
                          <a:cs typeface="Calibri"/>
                        </a:rPr>
                        <a:t>is</a:t>
                      </a:r>
                      <a:r>
                        <a:rPr sz="1000" i="1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latin typeface="+mn-lt"/>
                          <a:cs typeface="Calibri"/>
                        </a:rPr>
                        <a:t>carried</a:t>
                      </a:r>
                      <a:r>
                        <a:rPr sz="1000" i="1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latin typeface="+mn-lt"/>
                          <a:cs typeface="Calibri"/>
                        </a:rPr>
                        <a:t>out</a:t>
                      </a:r>
                      <a:r>
                        <a:rPr sz="1000" i="1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spc="-10" dirty="0">
                          <a:latin typeface="+mn-lt"/>
                          <a:cs typeface="Calibri"/>
                        </a:rPr>
                        <a:t>professionally</a:t>
                      </a:r>
                      <a:r>
                        <a:rPr sz="1000" i="1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spc="-10" dirty="0">
                          <a:latin typeface="+mn-lt"/>
                          <a:cs typeface="Calibri"/>
                        </a:rPr>
                        <a:t>depends</a:t>
                      </a:r>
                      <a:r>
                        <a:rPr sz="1000" i="1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latin typeface="+mn-lt"/>
                          <a:cs typeface="Calibri"/>
                        </a:rPr>
                        <a:t>on</a:t>
                      </a:r>
                      <a:r>
                        <a:rPr sz="1000" i="1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000" i="1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latin typeface="+mn-lt"/>
                          <a:cs typeface="Calibri"/>
                        </a:rPr>
                        <a:t>criteria</a:t>
                      </a:r>
                      <a:r>
                        <a:rPr sz="1000" i="1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latin typeface="+mn-lt"/>
                          <a:cs typeface="Calibri"/>
                        </a:rPr>
                        <a:t>for</a:t>
                      </a:r>
                      <a:r>
                        <a:rPr sz="1000" i="1" spc="-10" dirty="0">
                          <a:latin typeface="+mn-lt"/>
                          <a:cs typeface="Calibri"/>
                        </a:rPr>
                        <a:t> "</a:t>
                      </a:r>
                      <a:r>
                        <a:rPr sz="1000" b="1" i="1" spc="-10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professional</a:t>
                      </a:r>
                      <a:r>
                        <a:rPr sz="1000" i="1" spc="-10" dirty="0">
                          <a:latin typeface="+mn-lt"/>
                          <a:cs typeface="Calibri"/>
                        </a:rPr>
                        <a:t>"</a:t>
                      </a:r>
                      <a:r>
                        <a:rPr sz="1000" i="1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latin typeface="+mn-lt"/>
                          <a:cs typeface="Calibri"/>
                        </a:rPr>
                        <a:t>(both</a:t>
                      </a:r>
                      <a:r>
                        <a:rPr sz="1000" i="1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latin typeface="+mn-lt"/>
                          <a:cs typeface="Calibri"/>
                        </a:rPr>
                        <a:t>General</a:t>
                      </a:r>
                      <a:r>
                        <a:rPr sz="1000" i="1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latin typeface="+mn-lt"/>
                          <a:cs typeface="Calibri"/>
                        </a:rPr>
                        <a:t>and</a:t>
                      </a:r>
                      <a:r>
                        <a:rPr sz="1000" i="1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latin typeface="+mn-lt"/>
                          <a:cs typeface="Calibri"/>
                        </a:rPr>
                        <a:t>Activity</a:t>
                      </a:r>
                      <a:r>
                        <a:rPr sz="1000" i="1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spc="-10" dirty="0">
                          <a:latin typeface="+mn-lt"/>
                          <a:cs typeface="Calibri"/>
                        </a:rPr>
                        <a:t>specific) </a:t>
                      </a:r>
                      <a:r>
                        <a:rPr sz="1000" i="1" dirty="0">
                          <a:latin typeface="+mn-lt"/>
                          <a:cs typeface="Calibri"/>
                        </a:rPr>
                        <a:t>and</a:t>
                      </a:r>
                      <a:r>
                        <a:rPr sz="1000" i="1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000" i="1" spc="-20" dirty="0" smtClean="0">
                          <a:latin typeface="+mn-lt"/>
                          <a:cs typeface="Calibri"/>
                        </a:rPr>
                        <a:t>on the </a:t>
                      </a:r>
                      <a:r>
                        <a:rPr sz="1000" i="1" spc="-10" dirty="0" smtClean="0">
                          <a:latin typeface="+mn-lt"/>
                          <a:cs typeface="Calibri"/>
                        </a:rPr>
                        <a:t>thresholds</a:t>
                      </a:r>
                      <a:r>
                        <a:rPr sz="1000" i="1" spc="-2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latin typeface="+mn-lt"/>
                          <a:cs typeface="Calibri"/>
                        </a:rPr>
                        <a:t>set</a:t>
                      </a:r>
                      <a:r>
                        <a:rPr sz="1000" i="1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latin typeface="+mn-lt"/>
                          <a:cs typeface="Calibri"/>
                        </a:rPr>
                        <a:t>out</a:t>
                      </a:r>
                      <a:r>
                        <a:rPr sz="1000" i="1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latin typeface="+mn-lt"/>
                          <a:cs typeface="Calibri"/>
                        </a:rPr>
                        <a:t>in</a:t>
                      </a:r>
                      <a:r>
                        <a:rPr sz="1000" i="1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000" i="1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spc="-10" dirty="0">
                          <a:latin typeface="+mn-lt"/>
                          <a:cs typeface="Calibri"/>
                        </a:rPr>
                        <a:t>"Ordinance</a:t>
                      </a:r>
                      <a:r>
                        <a:rPr sz="1000" i="1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latin typeface="+mn-lt"/>
                          <a:cs typeface="Calibri"/>
                        </a:rPr>
                        <a:t>on</a:t>
                      </a:r>
                      <a:r>
                        <a:rPr sz="1000" i="1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latin typeface="+mn-lt"/>
                          <a:cs typeface="Calibri"/>
                        </a:rPr>
                        <a:t>Combating</a:t>
                      </a:r>
                      <a:r>
                        <a:rPr sz="1000" i="1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latin typeface="+mn-lt"/>
                          <a:cs typeface="Calibri"/>
                        </a:rPr>
                        <a:t>Money</a:t>
                      </a:r>
                      <a:r>
                        <a:rPr sz="1000" i="1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spc="-10" dirty="0">
                          <a:latin typeface="+mn-lt"/>
                          <a:cs typeface="Calibri"/>
                        </a:rPr>
                        <a:t>Laundering</a:t>
                      </a:r>
                      <a:r>
                        <a:rPr sz="1000" i="1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spc="-25" dirty="0">
                          <a:latin typeface="+mn-lt"/>
                          <a:cs typeface="Calibri"/>
                        </a:rPr>
                        <a:t>and </a:t>
                      </a:r>
                      <a:r>
                        <a:rPr sz="1000" i="1" dirty="0">
                          <a:latin typeface="+mn-lt"/>
                          <a:cs typeface="Calibri"/>
                        </a:rPr>
                        <a:t>Terrorist</a:t>
                      </a:r>
                      <a:r>
                        <a:rPr sz="1000" i="1" spc="-3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spc="-10" dirty="0">
                          <a:latin typeface="+mn-lt"/>
                          <a:cs typeface="Calibri"/>
                        </a:rPr>
                        <a:t>Financing</a:t>
                      </a:r>
                      <a:r>
                        <a:rPr sz="1000" i="1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latin typeface="+mn-lt"/>
                          <a:cs typeface="Calibri"/>
                        </a:rPr>
                        <a:t>(AMLO</a:t>
                      </a:r>
                      <a:r>
                        <a:rPr sz="1000" i="1" dirty="0" smtClean="0">
                          <a:latin typeface="+mn-lt"/>
                          <a:cs typeface="Calibri"/>
                        </a:rPr>
                        <a:t>)"</a:t>
                      </a:r>
                      <a:r>
                        <a:rPr lang="en-US" sz="1000" i="1" dirty="0" smtClean="0">
                          <a:latin typeface="+mn-lt"/>
                          <a:cs typeface="Calibri"/>
                        </a:rPr>
                        <a:t>. </a:t>
                      </a:r>
                      <a:r>
                        <a:rPr sz="1000" i="1" dirty="0" smtClean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A</a:t>
                      </a:r>
                      <a:r>
                        <a:rPr sz="1000" i="1" spc="-5" dirty="0" smtClean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spc="-10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financial</a:t>
                      </a:r>
                      <a:r>
                        <a:rPr sz="1000" i="1" spc="-5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spc="-10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intermediary</a:t>
                      </a:r>
                      <a:r>
                        <a:rPr sz="1000" i="1" spc="-15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carries</a:t>
                      </a:r>
                      <a:r>
                        <a:rPr sz="1000" i="1" spc="-15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out</a:t>
                      </a:r>
                      <a:r>
                        <a:rPr sz="1000" i="1" spc="-5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its</a:t>
                      </a:r>
                      <a:r>
                        <a:rPr sz="1000" i="1" spc="-15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activity</a:t>
                      </a:r>
                      <a:r>
                        <a:rPr sz="1000" i="1" spc="-10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 professionally</a:t>
                      </a:r>
                      <a:r>
                        <a:rPr sz="1000" i="1" spc="-15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if</a:t>
                      </a:r>
                      <a:r>
                        <a:rPr sz="1000" i="1" spc="-5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000" i="1" spc="-25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it</a:t>
                      </a:r>
                      <a:r>
                        <a:rPr sz="1000" i="1" spc="-25" dirty="0">
                          <a:latin typeface="+mn-lt"/>
                          <a:cs typeface="Calibri"/>
                        </a:rPr>
                        <a:t>:</a:t>
                      </a:r>
                      <a:endParaRPr sz="1000" i="1" dirty="0">
                        <a:latin typeface="+mn-lt"/>
                        <a:cs typeface="Calibri"/>
                      </a:endParaRPr>
                    </a:p>
                    <a:p>
                      <a:pPr marL="647065" lvl="1" indent="-171450">
                        <a:lnSpc>
                          <a:spcPct val="100000"/>
                        </a:lnSpc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  <a:tabLst>
                          <a:tab pos="152400" algn="l"/>
                        </a:tabLst>
                      </a:pPr>
                      <a:r>
                        <a:rPr sz="1000" dirty="0">
                          <a:latin typeface="+mn-lt"/>
                          <a:cs typeface="Calibri"/>
                        </a:rPr>
                        <a:t>thus</a:t>
                      </a:r>
                      <a:r>
                        <a:rPr sz="1000" spc="-3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achieves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gross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revenue</a:t>
                      </a:r>
                      <a:r>
                        <a:rPr sz="1000" spc="-25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of</a:t>
                      </a:r>
                      <a:r>
                        <a:rPr sz="1000" spc="-15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more</a:t>
                      </a:r>
                      <a:r>
                        <a:rPr sz="1000" spc="-25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than</a:t>
                      </a:r>
                      <a:r>
                        <a:rPr sz="1000" spc="-25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CHF</a:t>
                      </a:r>
                      <a:r>
                        <a:rPr sz="1000" spc="-20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50,000</a:t>
                      </a:r>
                      <a:r>
                        <a:rPr sz="1000" spc="-20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francs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per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calendar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year;</a:t>
                      </a:r>
                      <a:endParaRPr sz="1000" dirty="0">
                        <a:latin typeface="+mn-lt"/>
                        <a:cs typeface="Calibri"/>
                      </a:endParaRPr>
                    </a:p>
                    <a:p>
                      <a:pPr marL="647065" lvl="1" indent="-171450">
                        <a:lnSpc>
                          <a:spcPct val="100000"/>
                        </a:lnSpc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  <a:tabLst>
                          <a:tab pos="158750" algn="l"/>
                        </a:tabLst>
                      </a:pPr>
                      <a:r>
                        <a:rPr sz="1000" dirty="0">
                          <a:latin typeface="+mn-lt"/>
                          <a:cs typeface="Calibri"/>
                        </a:rPr>
                        <a:t>enters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into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business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Calibri"/>
                        </a:rPr>
                        <a:t>relationships with more than 20 contracting parties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per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 calendar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year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that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are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not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limited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to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a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one-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off</a:t>
                      </a:r>
                      <a:r>
                        <a:rPr sz="10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activity,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or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Calibri"/>
                        </a:rPr>
                        <a:t>maintains at least 20 such relationships per calendar year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;</a:t>
                      </a:r>
                      <a:endParaRPr sz="1000" dirty="0">
                        <a:latin typeface="+mn-lt"/>
                        <a:cs typeface="Calibri"/>
                      </a:endParaRPr>
                    </a:p>
                    <a:p>
                      <a:pPr marL="647065" lvl="1" indent="-171450">
                        <a:lnSpc>
                          <a:spcPct val="100000"/>
                        </a:lnSpc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  <a:tabLst>
                          <a:tab pos="144145" algn="l"/>
                        </a:tabLst>
                      </a:pPr>
                      <a:r>
                        <a:rPr sz="1000" dirty="0">
                          <a:latin typeface="+mn-lt"/>
                          <a:cs typeface="Calibri"/>
                        </a:rPr>
                        <a:t>has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Calibri"/>
                        </a:rPr>
                        <a:t>unlimited power of disposal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over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third-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party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assets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that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exceed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CHF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5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million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at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any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point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of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time;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or</a:t>
                      </a:r>
                      <a:endParaRPr sz="1000" dirty="0">
                        <a:latin typeface="+mn-lt"/>
                        <a:cs typeface="Calibri"/>
                      </a:endParaRPr>
                    </a:p>
                    <a:p>
                      <a:pPr marL="647065" lvl="1" indent="-171450">
                        <a:lnSpc>
                          <a:spcPct val="100000"/>
                        </a:lnSpc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  <a:tabLst>
                          <a:tab pos="158750" algn="l"/>
                        </a:tabLst>
                      </a:pPr>
                      <a:r>
                        <a:rPr sz="1000" dirty="0">
                          <a:latin typeface="+mn-lt"/>
                          <a:cs typeface="Calibri"/>
                        </a:rPr>
                        <a:t>carries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out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Calibri"/>
                        </a:rPr>
                        <a:t>transactions total volume of which exceeds CHF 2 million per calendar </a:t>
                      </a:r>
                      <a:r>
                        <a:rPr sz="1000" spc="-1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Calibri"/>
                        </a:rPr>
                        <a:t>year</a:t>
                      </a:r>
                      <a:r>
                        <a:rPr sz="1000" spc="-10" dirty="0" smtClean="0">
                          <a:latin typeface="+mn-lt"/>
                          <a:cs typeface="Calibri"/>
                        </a:rPr>
                        <a:t>.</a:t>
                      </a:r>
                      <a:endParaRPr lang="en-US" sz="1000" spc="0" dirty="0" smtClean="0">
                        <a:latin typeface="+mn-lt"/>
                        <a:cs typeface="Calibri"/>
                      </a:endParaRPr>
                    </a:p>
                    <a:p>
                      <a:pPr marL="647065" lvl="1" indent="-171450">
                        <a:lnSpc>
                          <a:spcPct val="100000"/>
                        </a:lnSpc>
                        <a:spcBef>
                          <a:spcPts val="100"/>
                        </a:spcBef>
                        <a:buFont typeface="Arial" panose="020B0604020202020204" pitchFamily="34" charset="0"/>
                        <a:buChar char="•"/>
                        <a:tabLst>
                          <a:tab pos="158750" algn="l"/>
                        </a:tabLst>
                      </a:pPr>
                      <a:r>
                        <a:rPr sz="1000" spc="-10" dirty="0" smtClean="0">
                          <a:latin typeface="+mn-lt"/>
                          <a:cs typeface="Calibri"/>
                        </a:rPr>
                        <a:t>Deposits</a:t>
                      </a:r>
                      <a:r>
                        <a:rPr sz="1000" spc="-2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from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public</a:t>
                      </a:r>
                      <a:r>
                        <a:rPr sz="1000" spc="-3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up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to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an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amount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of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CHF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1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million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are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no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longer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 considered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commercial/professional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activity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under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certain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conditions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and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are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therefore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also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possible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without</a:t>
                      </a:r>
                      <a:r>
                        <a:rPr sz="10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a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bank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 license</a:t>
                      </a:r>
                      <a:r>
                        <a:rPr sz="10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(so-</a:t>
                      </a:r>
                      <a:r>
                        <a:rPr sz="1000" dirty="0">
                          <a:latin typeface="+mn-lt"/>
                          <a:cs typeface="Calibri"/>
                        </a:rPr>
                        <a:t>called</a:t>
                      </a:r>
                      <a:r>
                        <a:rPr sz="10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+mn-lt"/>
                          <a:cs typeface="Calibri"/>
                        </a:rPr>
                        <a:t>sandbox</a:t>
                      </a:r>
                      <a:r>
                        <a:rPr sz="1000" spc="-10" dirty="0" smtClean="0">
                          <a:latin typeface="+mn-lt"/>
                          <a:cs typeface="Calibri"/>
                        </a:rPr>
                        <a:t>);</a:t>
                      </a:r>
                      <a:endParaRPr lang="en-US" sz="1000" spc="-10" dirty="0" smtClean="0">
                        <a:latin typeface="+mn-lt"/>
                        <a:cs typeface="Calibri"/>
                      </a:endParaRPr>
                    </a:p>
                    <a:p>
                      <a:pPr marL="19050" marR="0" lvl="0" indent="0" defTabSz="914400" eaLnBrk="1" fontAlgn="auto" latinLnBrk="0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CH" sz="1000" dirty="0" smtClean="0">
                          <a:latin typeface="+mn-lt"/>
                          <a:hlinkClick r:id="rId2"/>
                        </a:rPr>
                        <a:t>SR 955.01 - Verordnung vom 11. November 2015 über die Bekämpfung der Geldwäscherei und der Terrorismusfinanzierung (Geldwäschereiverordnung, </a:t>
                      </a:r>
                      <a:r>
                        <a:rPr lang="de-CH" sz="1000" dirty="0" err="1" smtClean="0">
                          <a:latin typeface="+mn-lt"/>
                          <a:hlinkClick r:id="rId2"/>
                        </a:rPr>
                        <a:t>GwV</a:t>
                      </a:r>
                      <a:r>
                        <a:rPr lang="de-CH" sz="1000" dirty="0" smtClean="0">
                          <a:latin typeface="+mn-lt"/>
                          <a:hlinkClick r:id="rId2"/>
                        </a:rPr>
                        <a:t>) (admin.ch)</a:t>
                      </a:r>
                      <a:r>
                        <a:rPr lang="de-CH" sz="1000" spc="-10" dirty="0" smtClean="0">
                          <a:latin typeface="+mn-lt"/>
                          <a:cs typeface="Calibri"/>
                          <a:hlinkClick r:id="rId3"/>
                        </a:rPr>
                        <a:t>.</a:t>
                      </a:r>
                      <a:endParaRPr lang="de-CH" sz="1000" dirty="0" smtClean="0">
                        <a:latin typeface="+mn-lt"/>
                        <a:cs typeface="Calibri"/>
                      </a:endParaRPr>
                    </a:p>
                    <a:p>
                      <a:pPr marL="19050" indent="0">
                        <a:lnSpc>
                          <a:spcPts val="1275"/>
                        </a:lnSpc>
                        <a:buFont typeface="Arial" panose="020B0604020202020204" pitchFamily="34" charset="0"/>
                        <a:buNone/>
                      </a:pPr>
                      <a:endParaRPr sz="1000" dirty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itle 11"/>
          <p:cNvSpPr txBox="1">
            <a:spLocks/>
          </p:cNvSpPr>
          <p:nvPr/>
        </p:nvSpPr>
        <p:spPr>
          <a:xfrm>
            <a:off x="952601" y="374650"/>
            <a:ext cx="8676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1C496F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smtClean="0"/>
              <a:t>3. Other Financial </a:t>
            </a:r>
            <a:r>
              <a:rPr lang="en-US" dirty="0" err="1"/>
              <a:t>Interm</a:t>
            </a:r>
            <a:r>
              <a:rPr lang="ru-RU" dirty="0"/>
              <a:t>е</a:t>
            </a:r>
            <a:r>
              <a:rPr lang="en-US" dirty="0" smtClean="0"/>
              <a:t>diaries Definition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714"/>
              </a:lnSpc>
            </a:pPr>
            <a:fld id="{81D60167-4931-47E6-BA6A-407CBD079E47}" type="slidenum">
              <a:rPr lang="de-CH" spc="-25" smtClean="0"/>
              <a:t>5</a:t>
            </a:fld>
            <a:endParaRPr lang="de-CH" spc="-25" dirty="0"/>
          </a:p>
        </p:txBody>
      </p:sp>
      <p:sp>
        <p:nvSpPr>
          <p:cNvPr id="8" name="Rectangle 7"/>
          <p:cNvSpPr/>
          <p:nvPr/>
        </p:nvSpPr>
        <p:spPr>
          <a:xfrm>
            <a:off x="706042" y="915857"/>
            <a:ext cx="862895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">
              <a:spcBef>
                <a:spcPts val="100"/>
              </a:spcBef>
            </a:pPr>
            <a:r>
              <a:rPr lang="en-US" sz="1100" spc="-10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In contrast to the </a:t>
            </a:r>
            <a:r>
              <a:rPr lang="en-US" sz="1100" spc="-1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Financial Intermediaries (S.2) </a:t>
            </a:r>
            <a:r>
              <a:rPr lang="en-US" sz="1100" spc="-10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subject to special statutory supervision (Art. 2 para. 2 AMLA), the other financial intermediaries (Art. 2 para. 3 AMLA; so-called "other financial sector" or "</a:t>
            </a:r>
            <a:r>
              <a:rPr lang="en-US" sz="1200" b="1" dirty="0" err="1">
                <a:solidFill>
                  <a:srgbClr val="00B0F0"/>
                </a:solidFill>
                <a:latin typeface="Calibri"/>
                <a:ea typeface="+mn-ea"/>
                <a:cs typeface="Calibri"/>
              </a:rPr>
              <a:t>parabanking</a:t>
            </a:r>
            <a:r>
              <a:rPr lang="en-US" sz="1200" b="1" dirty="0">
                <a:solidFill>
                  <a:srgbClr val="00B0F0"/>
                </a:solidFill>
                <a:latin typeface="Calibri"/>
                <a:ea typeface="+mn-ea"/>
                <a:cs typeface="Calibri"/>
              </a:rPr>
              <a:t> sector</a:t>
            </a:r>
            <a:r>
              <a:rPr lang="en-US" sz="1100" spc="-10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") </a:t>
            </a:r>
            <a:r>
              <a:rPr lang="en-US" sz="1200" b="1" dirty="0">
                <a:solidFill>
                  <a:srgbClr val="00B0F0"/>
                </a:solidFill>
                <a:latin typeface="Calibri"/>
                <a:ea typeface="+mn-ea"/>
                <a:cs typeface="Calibri"/>
              </a:rPr>
              <a:t>can choose whether to submit an application for authorization to FINMA directly or whether they want to join a self-regulatory organization officially recognized by FINMA</a:t>
            </a:r>
            <a:r>
              <a:rPr lang="en-US" sz="1100" spc="-10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. </a:t>
            </a:r>
            <a:endParaRPr lang="de-CH" sz="1100" spc="-10" dirty="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0694" y="5670422"/>
            <a:ext cx="8399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pc="-10" dirty="0" smtClean="0">
                <a:solidFill>
                  <a:srgbClr val="FF0000"/>
                </a:solidFill>
                <a:latin typeface="+mn-lt"/>
                <a:ea typeface="+mn-ea"/>
                <a:cs typeface="Calibri"/>
              </a:rPr>
              <a:t>** </a:t>
            </a:r>
            <a:r>
              <a:rPr lang="en-US" sz="1000" spc="-10" dirty="0" smtClean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Consumer </a:t>
            </a:r>
            <a:r>
              <a:rPr lang="en-US" sz="1000" spc="-1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loan provision requires special cantonal license, which is provided by the Canton of Zurich under the following </a:t>
            </a:r>
            <a:r>
              <a:rPr lang="en-US" sz="1000" spc="-10" dirty="0" smtClean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conditions: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spc="-10" dirty="0" smtClean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good reputation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spc="-10" dirty="0" smtClean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Basic </a:t>
            </a:r>
            <a:r>
              <a:rPr lang="en-US" sz="1000" spc="-1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commercial training in accordance with the Vocational Training Act or equivalent </a:t>
            </a:r>
            <a:r>
              <a:rPr lang="en-US" sz="1000" spc="-10" dirty="0" smtClean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training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spc="-10" dirty="0" smtClean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Sufficient </a:t>
            </a:r>
            <a:r>
              <a:rPr lang="en-US" sz="1000" spc="-1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knowledge to practice the trade (at least three years of professional experience in the field of financial </a:t>
            </a:r>
            <a:r>
              <a:rPr lang="en-US" sz="1000" spc="-10" dirty="0" smtClean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services)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000" spc="-1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Proof of sufficient security of CHF 500,000 (blocked account or professional liability </a:t>
            </a:r>
            <a:r>
              <a:rPr lang="en-US" sz="1000" spc="-10" dirty="0" smtClean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insurance)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000" spc="-10" dirty="0" smtClean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Adequate </a:t>
            </a:r>
            <a:r>
              <a:rPr lang="en-US" sz="1000" spc="-1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own funds of the lenders--Entry in the Swiss commercial </a:t>
            </a:r>
            <a:r>
              <a:rPr lang="en-US" sz="1000" spc="-10" dirty="0" smtClean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register fees </a:t>
            </a:r>
            <a:r>
              <a:rPr lang="en-US" sz="1000" spc="-1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CHF </a:t>
            </a:r>
            <a:r>
              <a:rPr lang="en-US" sz="1000" spc="-10" dirty="0" smtClean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1'450 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+mn-lt"/>
              </a:rPr>
              <a:t>	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8988" y="5415773"/>
            <a:ext cx="45028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pc="-10" dirty="0">
                <a:solidFill>
                  <a:schemeClr val="tx1"/>
                </a:solidFill>
                <a:latin typeface="Calibri"/>
                <a:cs typeface="Calibri"/>
                <a:hlinkClick r:id="rId4"/>
              </a:rPr>
              <a:t>https://</a:t>
            </a:r>
            <a:r>
              <a:rPr lang="en-US" sz="800" spc="-10" dirty="0" smtClean="0">
                <a:solidFill>
                  <a:schemeClr val="tx1"/>
                </a:solidFill>
                <a:latin typeface="Calibri"/>
                <a:cs typeface="Calibri"/>
                <a:hlinkClick r:id="rId4"/>
              </a:rPr>
              <a:t>www.zh.ch/de/wirtschaft-arbeit/gewerbe-betriebsbewilligungen/bewilligung-konsumkredite.html</a:t>
            </a:r>
            <a:r>
              <a:rPr lang="en-US" sz="800" spc="-10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endParaRPr lang="de-CH" dirty="0"/>
          </a:p>
        </p:txBody>
      </p:sp>
      <p:sp>
        <p:nvSpPr>
          <p:cNvPr id="2" name="TextBox 1"/>
          <p:cNvSpPr txBox="1"/>
          <p:nvPr/>
        </p:nvSpPr>
        <p:spPr>
          <a:xfrm>
            <a:off x="5410200" y="2971800"/>
            <a:ext cx="3505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crypto</a:t>
            </a:r>
            <a:r>
              <a:rPr lang="de-CH" dirty="0" smtClean="0"/>
              <a:t> </a:t>
            </a:r>
            <a:r>
              <a:rPr lang="de-CH" dirty="0" err="1" smtClean="0"/>
              <a:t>considered</a:t>
            </a:r>
            <a:r>
              <a:rPr lang="de-CH" dirty="0" smtClean="0"/>
              <a:t> </a:t>
            </a:r>
            <a:r>
              <a:rPr lang="de-CH" dirty="0" err="1" smtClean="0"/>
              <a:t>too</a:t>
            </a:r>
            <a:r>
              <a:rPr lang="de-CH" dirty="0" smtClean="0"/>
              <a:t>?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0" y="3689124"/>
            <a:ext cx="21336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CH" dirty="0" err="1" smtClean="0"/>
              <a:t>Alltogether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at least </a:t>
            </a:r>
            <a:r>
              <a:rPr lang="de-CH" dirty="0" err="1" smtClean="0"/>
              <a:t>one</a:t>
            </a:r>
            <a:r>
              <a:rPr lang="de-CH" dirty="0" smtClean="0"/>
              <a:t> of </a:t>
            </a:r>
            <a:r>
              <a:rPr lang="de-CH" dirty="0" err="1" smtClean="0"/>
              <a:t>these</a:t>
            </a:r>
            <a:r>
              <a:rPr lang="de-CH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1"/>
          <p:cNvSpPr txBox="1">
            <a:spLocks/>
          </p:cNvSpPr>
          <p:nvPr/>
        </p:nvSpPr>
        <p:spPr>
          <a:xfrm>
            <a:off x="952601" y="374650"/>
            <a:ext cx="8676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1C496F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smtClean="0"/>
              <a:t>4. Definition of </a:t>
            </a:r>
            <a:r>
              <a:rPr lang="en-US" u="sng" dirty="0" smtClean="0">
                <a:uFill>
                  <a:solidFill>
                    <a:srgbClr val="000000"/>
                  </a:solidFill>
                </a:uFill>
              </a:rPr>
              <a:t>NOT</a:t>
            </a:r>
            <a:r>
              <a:rPr lang="en-US" spc="-20" dirty="0" smtClean="0"/>
              <a:t> </a:t>
            </a:r>
            <a:r>
              <a:rPr lang="en-US" dirty="0"/>
              <a:t>Financial</a:t>
            </a:r>
            <a:r>
              <a:rPr lang="en-US" spc="-25" dirty="0"/>
              <a:t> </a:t>
            </a:r>
            <a:r>
              <a:rPr lang="en-US" dirty="0"/>
              <a:t>Intermediaries</a:t>
            </a:r>
            <a:r>
              <a:rPr lang="en-US" spc="195" dirty="0"/>
              <a:t> 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714"/>
              </a:lnSpc>
            </a:pPr>
            <a:fld id="{81D60167-4931-47E6-BA6A-407CBD079E47}" type="slidenum">
              <a:rPr lang="de-CH" spc="-25" smtClean="0"/>
              <a:t>6</a:t>
            </a:fld>
            <a:endParaRPr lang="de-CH" spc="-25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016128"/>
              </p:ext>
            </p:extLst>
          </p:nvPr>
        </p:nvGraphicFramePr>
        <p:xfrm>
          <a:off x="838200" y="914400"/>
          <a:ext cx="8496800" cy="495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6800">
                  <a:extLst>
                    <a:ext uri="{9D8B030D-6E8A-4147-A177-3AD203B41FA5}">
                      <a16:colId xmlns:a16="http://schemas.microsoft.com/office/drawing/2014/main" val="231362034"/>
                    </a:ext>
                  </a:extLst>
                </a:gridCol>
              </a:tblGrid>
              <a:tr h="117437">
                <a:tc>
                  <a:txBody>
                    <a:bodyPr/>
                    <a:lstStyle/>
                    <a:p>
                      <a:pPr marL="50800">
                        <a:lnSpc>
                          <a:spcPts val="1300"/>
                        </a:lnSpc>
                      </a:pPr>
                      <a:r>
                        <a:rPr sz="1200" b="1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b="1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+mn-lt"/>
                          <a:cs typeface="Calibri"/>
                        </a:rPr>
                        <a:t>following</a:t>
                      </a:r>
                      <a:r>
                        <a:rPr sz="1200" b="1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+mn-lt"/>
                          <a:cs typeface="Calibri"/>
                        </a:rPr>
                        <a:t>are</a:t>
                      </a:r>
                      <a:r>
                        <a:rPr sz="1200" b="1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Calibri"/>
                        </a:rPr>
                        <a:t>not</a:t>
                      </a:r>
                      <a:r>
                        <a:rPr sz="1200" b="1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+mn-lt"/>
                          <a:cs typeface="Calibri"/>
                        </a:rPr>
                        <a:t>Financial</a:t>
                      </a:r>
                      <a:r>
                        <a:rPr sz="1200" b="1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+mn-lt"/>
                          <a:cs typeface="Calibri"/>
                        </a:rPr>
                        <a:t>Intermediaries</a:t>
                      </a:r>
                      <a:r>
                        <a:rPr sz="1200" b="1" spc="19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+mn-lt"/>
                          <a:cs typeface="Calibri"/>
                        </a:rPr>
                        <a:t>(neither</a:t>
                      </a:r>
                      <a:r>
                        <a:rPr sz="1200" b="1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+mn-lt"/>
                          <a:cs typeface="Calibri"/>
                        </a:rPr>
                        <a:t>SRO</a:t>
                      </a:r>
                      <a:r>
                        <a:rPr sz="1200" b="1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+mn-lt"/>
                          <a:cs typeface="Calibri"/>
                        </a:rPr>
                        <a:t>nor</a:t>
                      </a:r>
                      <a:r>
                        <a:rPr sz="1200" b="1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+mn-lt"/>
                          <a:cs typeface="Calibri"/>
                        </a:rPr>
                        <a:t>FINMA</a:t>
                      </a:r>
                      <a:r>
                        <a:rPr sz="1200" b="1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+mn-lt"/>
                          <a:cs typeface="Calibri"/>
                        </a:rPr>
                        <a:t>license</a:t>
                      </a:r>
                      <a:r>
                        <a:rPr sz="1200" b="1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+mn-lt"/>
                          <a:cs typeface="Calibri"/>
                        </a:rPr>
                        <a:t>is</a:t>
                      </a:r>
                      <a:r>
                        <a:rPr sz="1200" b="1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+mn-lt"/>
                          <a:cs typeface="Calibri"/>
                        </a:rPr>
                        <a:t>obligatory):</a:t>
                      </a:r>
                      <a:endParaRPr sz="12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888649"/>
                  </a:ext>
                </a:extLst>
              </a:tr>
              <a:tr h="2202661">
                <a:tc>
                  <a:txBody>
                    <a:bodyPr/>
                    <a:lstStyle/>
                    <a:p>
                      <a:pPr marL="18414" indent="0">
                        <a:lnSpc>
                          <a:spcPts val="1305"/>
                        </a:lnSpc>
                        <a:buNone/>
                        <a:tabLst>
                          <a:tab pos="120650" algn="l"/>
                        </a:tabLst>
                      </a:pPr>
                      <a:endParaRPr lang="en-US" sz="1200" dirty="0" smtClean="0">
                        <a:latin typeface="+mn-lt"/>
                        <a:cs typeface="Calibri"/>
                      </a:endParaRPr>
                    </a:p>
                    <a:p>
                      <a:pPr marL="18414" indent="0">
                        <a:lnSpc>
                          <a:spcPts val="1305"/>
                        </a:lnSpc>
                        <a:buNone/>
                        <a:tabLst>
                          <a:tab pos="120650" algn="l"/>
                        </a:tabLst>
                      </a:pPr>
                      <a:r>
                        <a:rPr sz="1200" dirty="0" smtClean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2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following</a:t>
                      </a:r>
                      <a:r>
                        <a:rPr sz="12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are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not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financial intermediaries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under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Article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2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Paragraph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3</a:t>
                      </a:r>
                      <a:r>
                        <a:rPr sz="12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AMLA:</a:t>
                      </a:r>
                      <a:endParaRPr sz="1200" dirty="0">
                        <a:latin typeface="+mn-lt"/>
                        <a:cs typeface="Calibri"/>
                      </a:endParaRPr>
                    </a:p>
                    <a:p>
                      <a:pPr marL="19050" indent="0">
                        <a:lnSpc>
                          <a:spcPct val="100000"/>
                        </a:lnSpc>
                        <a:spcBef>
                          <a:spcPts val="1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sz="1200" u="sng" spc="-10" dirty="0" smtClean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Calibri"/>
                        </a:rPr>
                        <a:t>Persons</a:t>
                      </a:r>
                      <a:r>
                        <a:rPr sz="1200" u="sng" spc="-25" dirty="0" smtClean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Calibri"/>
                        </a:rPr>
                        <a:t>who</a:t>
                      </a:r>
                      <a:r>
                        <a:rPr sz="120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Calibri"/>
                        </a:rPr>
                        <a:t>carry</a:t>
                      </a:r>
                      <a:r>
                        <a:rPr sz="120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Calibri"/>
                        </a:rPr>
                        <a:t>out</a:t>
                      </a:r>
                      <a:r>
                        <a:rPr sz="120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Calibri"/>
                        </a:rPr>
                        <a:t>following activities:</a:t>
                      </a:r>
                      <a:endParaRPr sz="1200" dirty="0">
                        <a:latin typeface="+mn-lt"/>
                        <a:cs typeface="Calibri"/>
                      </a:endParaRPr>
                    </a:p>
                    <a:p>
                      <a:pPr marL="247015" indent="-228600">
                        <a:lnSpc>
                          <a:spcPct val="100000"/>
                        </a:lnSpc>
                        <a:spcBef>
                          <a:spcPts val="100"/>
                        </a:spcBef>
                        <a:buFont typeface="+mj-lt"/>
                        <a:buAutoNum type="arabicPeriod"/>
                        <a:tabLst>
                          <a:tab pos="156845" algn="l"/>
                        </a:tabLst>
                      </a:pP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3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purely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physical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transport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or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3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purely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physical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storage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of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assets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subject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to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Article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6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para.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1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c,</a:t>
                      </a:r>
                      <a:endParaRPr sz="1200" dirty="0">
                        <a:latin typeface="+mn-lt"/>
                        <a:cs typeface="Calibri"/>
                      </a:endParaRPr>
                    </a:p>
                    <a:p>
                      <a:pPr marL="247015" indent="-228600">
                        <a:lnSpc>
                          <a:spcPct val="100000"/>
                        </a:lnSpc>
                        <a:spcBef>
                          <a:spcPts val="100"/>
                        </a:spcBef>
                        <a:buFont typeface="+mj-lt"/>
                        <a:buAutoNum type="arabicPeriod"/>
                        <a:tabLst>
                          <a:tab pos="156845" algn="l"/>
                        </a:tabLst>
                      </a:pP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3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collection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(inkasso)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activity,</a:t>
                      </a:r>
                      <a:endParaRPr sz="1200" dirty="0">
                        <a:latin typeface="+mn-lt"/>
                        <a:cs typeface="Calibri"/>
                      </a:endParaRPr>
                    </a:p>
                    <a:p>
                      <a:pPr marL="247015" indent="-228600">
                        <a:lnSpc>
                          <a:spcPct val="100000"/>
                        </a:lnSpc>
                        <a:spcBef>
                          <a:spcPts val="100"/>
                        </a:spcBef>
                        <a:buFont typeface="+mj-lt"/>
                        <a:buAutoNum type="arabicPeriod"/>
                        <a:tabLst>
                          <a:tab pos="156845" algn="l"/>
                        </a:tabLst>
                      </a:pP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transfer</a:t>
                      </a:r>
                      <a:r>
                        <a:rPr sz="12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of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assets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as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an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accessory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service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to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main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contractual service,</a:t>
                      </a:r>
                      <a:endParaRPr sz="1200" dirty="0">
                        <a:latin typeface="+mn-lt"/>
                        <a:cs typeface="Calibri"/>
                      </a:endParaRPr>
                    </a:p>
                    <a:p>
                      <a:pPr marL="247015" indent="-228600">
                        <a:lnSpc>
                          <a:spcPct val="100000"/>
                        </a:lnSpc>
                        <a:spcBef>
                          <a:spcPts val="95"/>
                        </a:spcBef>
                        <a:buFont typeface="+mj-lt"/>
                        <a:buAutoNum type="arabicPeriod"/>
                        <a:tabLst>
                          <a:tab pos="156845" algn="l"/>
                        </a:tabLst>
                      </a:pP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3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operation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of</a:t>
                      </a:r>
                      <a:r>
                        <a:rPr sz="12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pillar</a:t>
                      </a:r>
                      <a:r>
                        <a:rPr sz="12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3a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pension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schemes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by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bank</a:t>
                      </a:r>
                      <a:r>
                        <a:rPr sz="12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foundations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or</a:t>
                      </a:r>
                      <a:r>
                        <a:rPr sz="12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insurance companies,</a:t>
                      </a:r>
                      <a:endParaRPr sz="1200" dirty="0">
                        <a:latin typeface="+mn-lt"/>
                        <a:cs typeface="Calibri"/>
                      </a:endParaRPr>
                    </a:p>
                    <a:p>
                      <a:pPr marL="247650" marR="150495" indent="-228600">
                        <a:lnSpc>
                          <a:spcPct val="107600"/>
                        </a:lnSpc>
                        <a:buFont typeface="+mj-lt"/>
                        <a:buAutoNum type="arabicPeriod"/>
                        <a:tabLst>
                          <a:tab pos="156845" algn="l"/>
                        </a:tabLst>
                      </a:pP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3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provision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of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B050"/>
                          </a:solidFill>
                          <a:latin typeface="+mn-lt"/>
                          <a:cs typeface="Calibri"/>
                        </a:rPr>
                        <a:t>services</a:t>
                      </a:r>
                      <a:r>
                        <a:rPr sz="1200" b="1" spc="-25" dirty="0">
                          <a:solidFill>
                            <a:srgbClr val="00B05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00B050"/>
                          </a:solidFill>
                          <a:latin typeface="+mn-lt"/>
                          <a:cs typeface="Calibri"/>
                        </a:rPr>
                        <a:t>among</a:t>
                      </a:r>
                      <a:r>
                        <a:rPr sz="1200" b="1" spc="-10" dirty="0">
                          <a:solidFill>
                            <a:srgbClr val="00B05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00B050"/>
                          </a:solidFill>
                          <a:latin typeface="+mn-lt"/>
                          <a:cs typeface="Calibri"/>
                        </a:rPr>
                        <a:t>group</a:t>
                      </a:r>
                      <a:r>
                        <a:rPr sz="1200" b="1" spc="-25" dirty="0">
                          <a:solidFill>
                            <a:srgbClr val="00B05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00B050"/>
                          </a:solidFill>
                          <a:latin typeface="+mn-lt"/>
                          <a:cs typeface="Calibri"/>
                        </a:rPr>
                        <a:t>companies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;</a:t>
                      </a:r>
                      <a:r>
                        <a:rPr sz="1200" spc="2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(Activities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among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group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companies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(Art.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1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Para.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2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Letter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e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VBF)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within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scope</a:t>
                      </a:r>
                      <a:r>
                        <a:rPr sz="1200" spc="-3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of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3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GwG,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3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group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is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regarded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as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an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economic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unit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of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companies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if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one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directly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or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indirectly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holds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more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than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half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of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votes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or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capital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in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other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involved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or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otherwise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controls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it.</a:t>
                      </a:r>
                      <a:r>
                        <a:rPr sz="1200" spc="2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group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company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that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performs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cash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management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or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treasuring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within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an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industrial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or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commercial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group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is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not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financial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 smtClean="0">
                          <a:latin typeface="+mn-lt"/>
                          <a:cs typeface="Calibri"/>
                        </a:rPr>
                        <a:t>intermediary</a:t>
                      </a:r>
                      <a:r>
                        <a:rPr lang="en-US" sz="1200" spc="-10" baseline="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 smtClean="0">
                          <a:latin typeface="+mn-lt"/>
                          <a:cs typeface="Calibri"/>
                        </a:rPr>
                        <a:t>within</a:t>
                      </a:r>
                      <a:r>
                        <a:rPr sz="1200" spc="-2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meaning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of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AMLA.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On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other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hand,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financial</a:t>
                      </a:r>
                      <a:r>
                        <a:rPr sz="1200" spc="-20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transactions</a:t>
                      </a:r>
                      <a:r>
                        <a:rPr sz="1200" spc="-25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by</a:t>
                      </a:r>
                      <a:r>
                        <a:rPr sz="1200" spc="-30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one</a:t>
                      </a:r>
                      <a:r>
                        <a:rPr sz="1200" spc="-25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group</a:t>
                      </a:r>
                      <a:r>
                        <a:rPr sz="1200" spc="-25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company</a:t>
                      </a:r>
                      <a:r>
                        <a:rPr sz="1200" spc="-20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for</a:t>
                      </a:r>
                      <a:r>
                        <a:rPr sz="1200" spc="-15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25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customer</a:t>
                      </a:r>
                      <a:r>
                        <a:rPr sz="1200" spc="-15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of</a:t>
                      </a:r>
                      <a:r>
                        <a:rPr sz="1200" spc="-10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another</a:t>
                      </a:r>
                      <a:r>
                        <a:rPr sz="1200" spc="-15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group</a:t>
                      </a:r>
                      <a:r>
                        <a:rPr sz="1200" spc="-20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company</a:t>
                      </a:r>
                      <a:r>
                        <a:rPr sz="1200" spc="-25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are</a:t>
                      </a:r>
                      <a:r>
                        <a:rPr sz="1200" spc="-20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considered</a:t>
                      </a:r>
                      <a:r>
                        <a:rPr sz="1200" spc="-25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financial</a:t>
                      </a:r>
                      <a:r>
                        <a:rPr sz="1200" spc="-15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FF0000"/>
                          </a:solidFill>
                          <a:latin typeface="+mn-lt"/>
                          <a:cs typeface="Calibri"/>
                        </a:rPr>
                        <a:t>intermediation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.</a:t>
                      </a:r>
                      <a:r>
                        <a:rPr sz="1200" spc="-3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provision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of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Art.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1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para.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2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let.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e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VBF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applies analogously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to</a:t>
                      </a:r>
                      <a:r>
                        <a:rPr sz="12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structures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that are</a:t>
                      </a:r>
                      <a:r>
                        <a:rPr sz="12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headed</a:t>
                      </a:r>
                      <a:r>
                        <a:rPr sz="12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by</a:t>
                      </a:r>
                      <a:r>
                        <a:rPr sz="12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natural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person</a:t>
                      </a:r>
                      <a:r>
                        <a:rPr sz="12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instead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of</a:t>
                      </a:r>
                      <a:r>
                        <a:rPr sz="1200" spc="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</a:t>
                      </a:r>
                      <a:r>
                        <a:rPr sz="12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legal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person</a:t>
                      </a:r>
                      <a:r>
                        <a:rPr sz="1200" spc="-10" dirty="0" smtClean="0">
                          <a:latin typeface="+mn-lt"/>
                          <a:cs typeface="Calibri"/>
                        </a:rPr>
                        <a:t>.</a:t>
                      </a:r>
                      <a:r>
                        <a:rPr sz="1200" spc="-1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de-CH" sz="1200" dirty="0" smtClean="0">
                          <a:hlinkClick r:id="rId2"/>
                        </a:rPr>
                        <a:t>finma-rs-2011-01-01-01-2017.pdf</a:t>
                      </a:r>
                      <a:endParaRPr lang="de-CH" sz="1200" dirty="0" smtClean="0"/>
                    </a:p>
                    <a:p>
                      <a:pPr marL="19050" marR="150495">
                        <a:lnSpc>
                          <a:spcPct val="107600"/>
                        </a:lnSpc>
                        <a:buAutoNum type="arabicPeriod"/>
                        <a:tabLst>
                          <a:tab pos="156845" algn="l"/>
                        </a:tabLst>
                      </a:pPr>
                      <a:endParaRPr sz="1200" dirty="0">
                        <a:latin typeface="+mn-lt"/>
                        <a:cs typeface="Times New Roman"/>
                      </a:endParaRPr>
                    </a:p>
                    <a:p>
                      <a:pPr marL="1905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1200" u="sng" dirty="0" smtClean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Calibri"/>
                        </a:rPr>
                        <a:t>Auxiliaries</a:t>
                      </a:r>
                      <a:r>
                        <a:rPr sz="1200" u="sng" spc="-20" dirty="0" smtClean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Calibri"/>
                        </a:rPr>
                        <a:t> </a:t>
                      </a:r>
                      <a:r>
                        <a:rPr sz="12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Calibri"/>
                        </a:rPr>
                        <a:t>of</a:t>
                      </a:r>
                      <a:r>
                        <a:rPr sz="12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Calibri"/>
                        </a:rPr>
                        <a:t> financial intermediaries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who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have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license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for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their</a:t>
                      </a:r>
                      <a:r>
                        <a:rPr sz="12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activity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in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Switzerland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or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who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are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registered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with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self-regulatory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organization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(</a:t>
                      </a:r>
                      <a:r>
                        <a:rPr sz="1200" b="1" dirty="0">
                          <a:solidFill>
                            <a:srgbClr val="00B0F0"/>
                          </a:solidFill>
                          <a:latin typeface="+mn-lt"/>
                          <a:cs typeface="Calibri"/>
                        </a:rPr>
                        <a:t>SRO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),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provided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that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they:</a:t>
                      </a:r>
                      <a:endParaRPr sz="1200" dirty="0">
                        <a:latin typeface="+mn-lt"/>
                        <a:cs typeface="Calibri"/>
                      </a:endParaRPr>
                    </a:p>
                    <a:p>
                      <a:pPr marL="247015" indent="-228600">
                        <a:lnSpc>
                          <a:spcPct val="100000"/>
                        </a:lnSpc>
                        <a:spcBef>
                          <a:spcPts val="100"/>
                        </a:spcBef>
                        <a:buFont typeface="+mj-lt"/>
                        <a:buAutoNum type="arabicPeriod"/>
                        <a:tabLst>
                          <a:tab pos="156845" algn="l"/>
                        </a:tabLst>
                      </a:pPr>
                      <a:r>
                        <a:rPr sz="1200" dirty="0">
                          <a:latin typeface="+mn-lt"/>
                          <a:cs typeface="Calibri"/>
                        </a:rPr>
                        <a:t>are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carefully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selected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by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financial intermediary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and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are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subject</a:t>
                      </a:r>
                      <a:r>
                        <a:rPr sz="12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to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their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instructions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and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control,</a:t>
                      </a:r>
                      <a:endParaRPr sz="1200" dirty="0">
                        <a:latin typeface="+mn-lt"/>
                        <a:cs typeface="Calibri"/>
                      </a:endParaRPr>
                    </a:p>
                    <a:p>
                      <a:pPr marL="247016" indent="-228600">
                        <a:lnSpc>
                          <a:spcPct val="100000"/>
                        </a:lnSpc>
                        <a:spcBef>
                          <a:spcPts val="100"/>
                        </a:spcBef>
                        <a:buFont typeface="+mj-lt"/>
                        <a:buAutoNum type="arabicPeriod"/>
                        <a:tabLst>
                          <a:tab pos="126364" algn="l"/>
                        </a:tabLst>
                      </a:pPr>
                      <a:r>
                        <a:rPr sz="1200" dirty="0">
                          <a:latin typeface="+mn-lt"/>
                          <a:cs typeface="Calibri"/>
                        </a:rPr>
                        <a:t>are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included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in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organizational measures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of</a:t>
                      </a:r>
                      <a:r>
                        <a:rPr sz="12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financial intermediary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to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prevent</a:t>
                      </a:r>
                      <a:r>
                        <a:rPr sz="12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money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laundering</a:t>
                      </a:r>
                      <a:r>
                        <a:rPr sz="12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and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terrorist</a:t>
                      </a:r>
                      <a:r>
                        <a:rPr sz="12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financing</a:t>
                      </a:r>
                      <a:r>
                        <a:rPr sz="12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in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accordance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with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Article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8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GwG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and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receive appropriate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training</a:t>
                      </a:r>
                      <a:r>
                        <a:rPr sz="12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and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further</a:t>
                      </a:r>
                      <a:r>
                        <a:rPr sz="1200" spc="-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training,</a:t>
                      </a:r>
                      <a:endParaRPr sz="1200" dirty="0">
                        <a:latin typeface="+mn-lt"/>
                        <a:cs typeface="Calibri"/>
                      </a:endParaRPr>
                    </a:p>
                    <a:p>
                      <a:pPr marL="247016" indent="-228600">
                        <a:lnSpc>
                          <a:spcPct val="100000"/>
                        </a:lnSpc>
                        <a:spcBef>
                          <a:spcPts val="100"/>
                        </a:spcBef>
                        <a:buFont typeface="+mj-lt"/>
                        <a:buAutoNum type="arabicPeriod"/>
                        <a:tabLst>
                          <a:tab pos="126364" algn="l"/>
                        </a:tabLst>
                      </a:pPr>
                      <a:r>
                        <a:rPr sz="1200" dirty="0">
                          <a:latin typeface="+mn-lt"/>
                          <a:cs typeface="Calibri"/>
                        </a:rPr>
                        <a:t>act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exclusively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in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name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of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on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account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of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financial intermediary,</a:t>
                      </a:r>
                      <a:endParaRPr sz="1200" dirty="0">
                        <a:latin typeface="+mn-lt"/>
                        <a:cs typeface="Calibri"/>
                      </a:endParaRPr>
                    </a:p>
                    <a:p>
                      <a:pPr marL="247016" indent="-228600">
                        <a:lnSpc>
                          <a:spcPct val="100000"/>
                        </a:lnSpc>
                        <a:spcBef>
                          <a:spcPts val="100"/>
                        </a:spcBef>
                        <a:buFont typeface="+mj-lt"/>
                        <a:buAutoNum type="arabicPeriod"/>
                        <a:tabLst>
                          <a:tab pos="126364" algn="l"/>
                        </a:tabLst>
                      </a:pPr>
                      <a:r>
                        <a:rPr sz="1200" dirty="0">
                          <a:latin typeface="+mn-lt"/>
                          <a:cs typeface="Calibri"/>
                        </a:rPr>
                        <a:t>are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compensated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by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financial intermediary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and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not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by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end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customer,</a:t>
                      </a:r>
                      <a:endParaRPr sz="1200" dirty="0">
                        <a:latin typeface="+mn-lt"/>
                        <a:cs typeface="Calibri"/>
                      </a:endParaRPr>
                    </a:p>
                    <a:p>
                      <a:pPr marL="247016" indent="-228600">
                        <a:lnSpc>
                          <a:spcPct val="100000"/>
                        </a:lnSpc>
                        <a:spcBef>
                          <a:spcPts val="100"/>
                        </a:spcBef>
                        <a:buFont typeface="+mj-lt"/>
                        <a:buAutoNum type="arabicPeriod"/>
                        <a:tabLst>
                          <a:tab pos="126364" algn="l"/>
                        </a:tabLst>
                      </a:pPr>
                      <a:r>
                        <a:rPr sz="1200" dirty="0">
                          <a:latin typeface="+mn-lt"/>
                          <a:cs typeface="Calibri"/>
                        </a:rPr>
                        <a:t>only</a:t>
                      </a:r>
                      <a:r>
                        <a:rPr sz="1200" spc="-3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act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for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single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authorized</a:t>
                      </a:r>
                      <a:r>
                        <a:rPr sz="1200" spc="-3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financial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intermediary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or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one</a:t>
                      </a:r>
                      <a:r>
                        <a:rPr sz="1200" spc="-3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that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is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affiliated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with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an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SRO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in</a:t>
                      </a:r>
                      <a:r>
                        <a:rPr sz="1200" spc="-3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3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money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or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asset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transfer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transaction,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and</a:t>
                      </a:r>
                      <a:endParaRPr sz="1200" dirty="0">
                        <a:latin typeface="+mn-lt"/>
                        <a:cs typeface="Calibri"/>
                      </a:endParaRPr>
                    </a:p>
                    <a:p>
                      <a:pPr marL="247016" indent="-228600">
                        <a:lnSpc>
                          <a:spcPct val="100000"/>
                        </a:lnSpc>
                        <a:spcBef>
                          <a:spcPts val="105"/>
                        </a:spcBef>
                        <a:buFont typeface="+mj-lt"/>
                        <a:buAutoNum type="arabicPeriod"/>
                        <a:tabLst>
                          <a:tab pos="126364" algn="l"/>
                        </a:tabLst>
                      </a:pPr>
                      <a:r>
                        <a:rPr sz="1200" dirty="0">
                          <a:latin typeface="+mn-lt"/>
                          <a:cs typeface="Calibri"/>
                        </a:rPr>
                        <a:t>have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concluded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written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agreement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with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financial</a:t>
                      </a:r>
                      <a:r>
                        <a:rPr sz="1200" spc="-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intermediary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regarding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 compliance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with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the</a:t>
                      </a:r>
                      <a:r>
                        <a:rPr sz="1200" spc="-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+mn-lt"/>
                          <a:cs typeface="Calibri"/>
                        </a:rPr>
                        <a:t>above</a:t>
                      </a:r>
                      <a:r>
                        <a:rPr sz="1200" spc="-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+mn-lt"/>
                          <a:cs typeface="Calibri"/>
                        </a:rPr>
                        <a:t>requirements</a:t>
                      </a:r>
                      <a:r>
                        <a:rPr sz="1200" spc="-10" dirty="0" smtClean="0">
                          <a:latin typeface="+mn-lt"/>
                          <a:cs typeface="Calibri"/>
                        </a:rPr>
                        <a:t>.</a:t>
                      </a:r>
                      <a:endParaRPr sz="1200" dirty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982086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5970131"/>
            <a:ext cx="8402947" cy="25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" marR="0" lvl="0" indent="0" defTabSz="91440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sz="800" dirty="0">
                <a:latin typeface="+mn-lt"/>
                <a:hlinkClick r:id="rId3"/>
              </a:rPr>
              <a:t>SR 955.01 - Verordnung vom 11. November 2015 über die Bekämpfung der Geldwäscherei und der Terrorismusfinanzierung (Geldwäschereiverordnung, </a:t>
            </a:r>
            <a:r>
              <a:rPr lang="de-CH" sz="800" dirty="0" err="1">
                <a:latin typeface="+mn-lt"/>
                <a:hlinkClick r:id="rId3"/>
              </a:rPr>
              <a:t>GwV</a:t>
            </a:r>
            <a:r>
              <a:rPr lang="de-CH" sz="800" dirty="0">
                <a:latin typeface="+mn-lt"/>
                <a:hlinkClick r:id="rId3"/>
              </a:rPr>
              <a:t>) (admin.ch)</a:t>
            </a:r>
            <a:r>
              <a:rPr lang="de-CH" sz="800" spc="-10" dirty="0">
                <a:latin typeface="+mn-lt"/>
                <a:cs typeface="Calibri"/>
                <a:hlinkClick r:id="rId4"/>
              </a:rPr>
              <a:t>.</a:t>
            </a:r>
            <a:endParaRPr lang="de-CH" sz="80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90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069312"/>
              </p:ext>
            </p:extLst>
          </p:nvPr>
        </p:nvGraphicFramePr>
        <p:xfrm>
          <a:off x="685800" y="685800"/>
          <a:ext cx="8458200" cy="5983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4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4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7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Activity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6056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1915" indent="171450" algn="ctr">
                        <a:lnSpc>
                          <a:spcPts val="1420"/>
                        </a:lnSpc>
                        <a:spcBef>
                          <a:spcPts val="45"/>
                        </a:spcBef>
                      </a:pPr>
                      <a:endParaRPr sz="7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83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64652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64652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58">
                <a:tc rowSpan="7">
                  <a:txBody>
                    <a:bodyPr/>
                    <a:lstStyle/>
                    <a:p>
                      <a:pPr marL="635" algn="ctr">
                        <a:lnSpc>
                          <a:spcPts val="1310"/>
                        </a:lnSpc>
                      </a:pPr>
                      <a:r>
                        <a:rPr sz="700" b="1" spc="-10" dirty="0">
                          <a:latin typeface="Calibri"/>
                          <a:cs typeface="Calibri"/>
                        </a:rPr>
                        <a:t>Lending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310"/>
                        </a:lnSpc>
                      </a:pP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Refinancing</a:t>
                      </a:r>
                      <a:r>
                        <a:rPr sz="700" b="1" spc="-4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310"/>
                        </a:lnSpc>
                      </a:pP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r>
                        <a:rPr sz="700" b="1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7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Lending</a:t>
                      </a:r>
                      <a:r>
                        <a:rPr sz="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activity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310"/>
                        </a:lnSpc>
                      </a:pPr>
                      <a:r>
                        <a:rPr lang="en-US" sz="700" b="1" spc="-10" dirty="0" smtClean="0">
                          <a:solidFill>
                            <a:srgbClr val="001F5F"/>
                          </a:solidFill>
                          <a:latin typeface="Calibri"/>
                          <a:ea typeface="+mn-ea"/>
                          <a:cs typeface="Calibri"/>
                        </a:rPr>
                        <a:t>NA</a:t>
                      </a:r>
                      <a:endParaRPr sz="700" b="1" spc="-10" dirty="0">
                        <a:solidFill>
                          <a:srgbClr val="001F5F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310"/>
                        </a:lnSpc>
                      </a:pPr>
                      <a:r>
                        <a:rPr lang="en-US" sz="700" b="1" spc="-10" dirty="0" smtClean="0">
                          <a:solidFill>
                            <a:srgbClr val="001F5F"/>
                          </a:solidFill>
                          <a:latin typeface="Calibri"/>
                          <a:ea typeface="+mn-ea"/>
                          <a:cs typeface="Calibri"/>
                        </a:rPr>
                        <a:t>SRO</a:t>
                      </a:r>
                      <a:endParaRPr sz="700" b="1" spc="-10" dirty="0">
                        <a:solidFill>
                          <a:srgbClr val="001F5F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310"/>
                        </a:lnSpc>
                      </a:pPr>
                      <a:r>
                        <a:rPr lang="en-US" sz="700" b="1" spc="-10" dirty="0" smtClean="0">
                          <a:solidFill>
                            <a:srgbClr val="001F5F"/>
                          </a:solidFill>
                          <a:latin typeface="Calibri"/>
                          <a:ea typeface="+mn-ea"/>
                          <a:cs typeface="Calibri"/>
                        </a:rPr>
                        <a:t>FINMA</a:t>
                      </a:r>
                      <a:endParaRPr sz="700" b="1" spc="-10" dirty="0">
                        <a:solidFill>
                          <a:srgbClr val="001F5F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2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Own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Funds,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companies,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Bonds,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Depsoits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covered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with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bank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guarantee,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institutional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investors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 with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professional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treasury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Credit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relationships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between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related</a:t>
                      </a:r>
                      <a:r>
                        <a:rPr sz="700" b="1" spc="-10" dirty="0">
                          <a:latin typeface="Calibri"/>
                          <a:cs typeface="Calibri"/>
                        </a:rPr>
                        <a:t> parties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1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Lending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FINMA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(or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foreign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equivalent)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authorized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7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10" dirty="0">
                          <a:latin typeface="Calibri"/>
                          <a:cs typeface="Calibri"/>
                        </a:rPr>
                        <a:t>intermidiaries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provided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 marR="127635">
                        <a:lnSpc>
                          <a:spcPts val="1420"/>
                        </a:lnSpc>
                        <a:spcBef>
                          <a:spcPts val="1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70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Entity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question</a:t>
                      </a:r>
                      <a:r>
                        <a:rPr sz="70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DOES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"refinance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itself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considerable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extent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several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banks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have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significant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stake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it"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DOES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"refinance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itself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7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deposits"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Own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Funds,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companies,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Bonds,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Depsoits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covered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with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bank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guarantee,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institutional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investors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 with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professional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treasury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Lending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to: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10" dirty="0">
                          <a:latin typeface="Calibri"/>
                          <a:cs typeface="Calibri"/>
                        </a:rPr>
                        <a:t>Not-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related</a:t>
                      </a:r>
                      <a:r>
                        <a:rPr sz="7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parties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where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Revenue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generated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Lending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Activity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DOES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 marR="21590">
                        <a:lnSpc>
                          <a:spcPct val="1075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exceed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250'000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Credit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granted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volume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DOES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exceed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5'000'000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time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8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Own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Funds,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companies,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Bonds,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Depsoits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covered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with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bank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guarantee,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institutional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investors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 with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professional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treasury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Lending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to: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700" b="1" spc="-10" dirty="0">
                          <a:latin typeface="Calibri"/>
                          <a:cs typeface="Calibri"/>
                        </a:rPr>
                        <a:t>ot-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related</a:t>
                      </a:r>
                      <a:r>
                        <a:rPr sz="7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parties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where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Revenue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generated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Lending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Activity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DOES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 marR="224790">
                        <a:lnSpc>
                          <a:spcPct val="107600"/>
                        </a:lnSpc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exceed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250'000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credit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granted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volume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DOES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exceed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5'000'000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any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time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8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Own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Funds,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companies,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Bonds,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Banks,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Depsoits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584200">
                        <a:lnSpc>
                          <a:spcPct val="107600"/>
                        </a:lnSpc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covered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bank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guarantee,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institutional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investors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professional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treasury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Trade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financing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repayment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made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person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contracting party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2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Public deposits</a:t>
                      </a:r>
                      <a:r>
                        <a:rPr sz="800" b="1" u="none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944F71"/>
                            </a:solidFill>
                          </a:uFill>
                          <a:latin typeface="Calibri"/>
                          <a:cs typeface="Calibri"/>
                        </a:rPr>
                        <a:t>*</a:t>
                      </a:r>
                      <a:endParaRPr sz="800" b="1" u="none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7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LENDING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TYPES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258">
                <a:tc rowSpan="11"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sz="700" b="1" dirty="0">
                          <a:latin typeface="Calibri"/>
                          <a:cs typeface="Calibri"/>
                        </a:rPr>
                        <a:t>Asset</a:t>
                      </a:r>
                      <a:r>
                        <a:rPr sz="7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7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7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10" dirty="0">
                          <a:latin typeface="Calibri"/>
                          <a:cs typeface="Calibri"/>
                        </a:rPr>
                        <a:t>Portfolio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b="1" spc="-10" dirty="0">
                          <a:latin typeface="Calibri"/>
                          <a:cs typeface="Calibri"/>
                        </a:rPr>
                        <a:t>Management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310"/>
                        </a:lnSpc>
                      </a:pP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Funds</a:t>
                      </a:r>
                      <a:r>
                        <a:rPr sz="700" b="1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obtained</a:t>
                      </a:r>
                      <a:r>
                        <a:rPr sz="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r>
                        <a:rPr sz="7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7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Asset</a:t>
                      </a:r>
                      <a:r>
                        <a:rPr sz="7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7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Portfolio</a:t>
                      </a:r>
                      <a:r>
                        <a:rPr sz="7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310"/>
                        </a:lnSpc>
                      </a:pPr>
                      <a:r>
                        <a:rPr lang="en-US" sz="700" b="1" spc="-10" dirty="0" smtClean="0">
                          <a:solidFill>
                            <a:srgbClr val="001F5F"/>
                          </a:solidFill>
                          <a:latin typeface="Calibri"/>
                          <a:ea typeface="+mn-ea"/>
                          <a:cs typeface="Calibri"/>
                        </a:rPr>
                        <a:t>NA</a:t>
                      </a:r>
                      <a:endParaRPr sz="700" b="1" spc="-10" dirty="0">
                        <a:solidFill>
                          <a:srgbClr val="001F5F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310"/>
                        </a:lnSpc>
                      </a:pPr>
                      <a:r>
                        <a:rPr lang="en-US" sz="700" b="1" spc="-10" dirty="0" smtClean="0">
                          <a:solidFill>
                            <a:srgbClr val="001F5F"/>
                          </a:solidFill>
                          <a:latin typeface="Calibri"/>
                          <a:ea typeface="+mn-ea"/>
                          <a:cs typeface="Calibri"/>
                        </a:rPr>
                        <a:t>SRO</a:t>
                      </a:r>
                      <a:endParaRPr sz="700" b="1" spc="-10" dirty="0">
                        <a:solidFill>
                          <a:srgbClr val="001F5F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310"/>
                        </a:lnSpc>
                      </a:pPr>
                      <a:r>
                        <a:rPr lang="en-US" sz="700" b="1" spc="-10" dirty="0" smtClean="0">
                          <a:solidFill>
                            <a:srgbClr val="001F5F"/>
                          </a:solidFill>
                          <a:latin typeface="Calibri"/>
                          <a:ea typeface="+mn-ea"/>
                          <a:cs typeface="Calibri"/>
                        </a:rPr>
                        <a:t>FINMA</a:t>
                      </a:r>
                      <a:endParaRPr sz="700" b="1" spc="-10" dirty="0">
                        <a:solidFill>
                          <a:srgbClr val="001F5F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2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Own</a:t>
                      </a:r>
                      <a:r>
                        <a:rPr sz="7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Capital,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7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Capital,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(incl.</a:t>
                      </a:r>
                      <a:r>
                        <a:rPr sz="7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Bonds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(i.e.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own</a:t>
                      </a:r>
                      <a:r>
                        <a:rPr sz="7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capital))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Own</a:t>
                      </a:r>
                      <a:r>
                        <a:rPr sz="7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funds</a:t>
                      </a:r>
                      <a:r>
                        <a:rPr sz="7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management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2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company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funds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management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b="1" dirty="0">
                          <a:latin typeface="Calibri"/>
                          <a:cs typeface="Calibri"/>
                        </a:rPr>
                        <a:t>Third</a:t>
                      </a:r>
                      <a:r>
                        <a:rPr sz="7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party</a:t>
                      </a:r>
                      <a:r>
                        <a:rPr sz="7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Funds,</a:t>
                      </a:r>
                      <a:r>
                        <a:rPr sz="7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where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below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7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7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2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: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194310">
                        <a:lnSpc>
                          <a:spcPts val="1420"/>
                        </a:lnSpc>
                        <a:spcBef>
                          <a:spcPts val="60"/>
                        </a:spcBef>
                        <a:buAutoNum type="alphaLcPeriod"/>
                        <a:tabLst>
                          <a:tab pos="190500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gross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revenue</a:t>
                      </a:r>
                      <a:r>
                        <a:rPr sz="7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activity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exceeds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CHF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50'000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41275">
                        <a:lnSpc>
                          <a:spcPts val="1420"/>
                        </a:lnSpc>
                        <a:spcBef>
                          <a:spcPts val="5"/>
                        </a:spcBef>
                        <a:buAutoNum type="alphaLcPeriod"/>
                        <a:tabLst>
                          <a:tab pos="16446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enters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relationships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contracting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parties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calendar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limited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one-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activity,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maintains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least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such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relationships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 year;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148590" indent="-125095">
                        <a:lnSpc>
                          <a:spcPct val="100000"/>
                        </a:lnSpc>
                        <a:spcBef>
                          <a:spcPts val="35"/>
                        </a:spcBef>
                        <a:buAutoNum type="alphaLcPeriod"/>
                        <a:tabLst>
                          <a:tab pos="14922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unlimited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disposal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over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third-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party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assets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that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251460">
                        <a:lnSpc>
                          <a:spcPct val="107600"/>
                        </a:lnSpc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exceed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million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time;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d.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carries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out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transactions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volume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7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exceeds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million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year.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spc="-10" dirty="0" smtClean="0">
                          <a:latin typeface="Calibri"/>
                          <a:cs typeface="Calibri"/>
                        </a:rPr>
                        <a:t>acquisition</a:t>
                      </a:r>
                      <a:r>
                        <a:rPr sz="700" spc="-2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 smtClean="0">
                          <a:latin typeface="Calibri"/>
                          <a:cs typeface="Calibri"/>
                        </a:rPr>
                        <a:t>or</a:t>
                      </a:r>
                      <a:r>
                        <a:rPr sz="7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 smtClean="0">
                          <a:latin typeface="Calibri"/>
                          <a:cs typeface="Calibri"/>
                        </a:rPr>
                        <a:t>disposal </a:t>
                      </a:r>
                      <a:r>
                        <a:rPr sz="700" dirty="0" smtClean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0" dirty="0" smtClean="0">
                          <a:latin typeface="Calibri"/>
                          <a:cs typeface="Calibri"/>
                        </a:rPr>
                        <a:t> financial instruments</a:t>
                      </a:r>
                      <a:r>
                        <a:rPr sz="700" spc="-1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 smtClean="0">
                          <a:latin typeface="Calibri"/>
                          <a:cs typeface="Calibri"/>
                        </a:rPr>
                        <a:t>in</a:t>
                      </a:r>
                      <a:r>
                        <a:rPr sz="7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 smtClean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2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 smtClean="0">
                          <a:latin typeface="Calibri"/>
                          <a:cs typeface="Calibri"/>
                        </a:rPr>
                        <a:t>name</a:t>
                      </a:r>
                      <a:r>
                        <a:rPr sz="700" spc="-1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 smtClean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 smtClean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00" spc="-1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 smtClean="0">
                          <a:latin typeface="Calibri"/>
                          <a:cs typeface="Calibri"/>
                        </a:rPr>
                        <a:t>on</a:t>
                      </a:r>
                      <a:r>
                        <a:rPr sz="700" spc="-2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 smtClean="0">
                          <a:latin typeface="Calibri"/>
                          <a:cs typeface="Calibri"/>
                        </a:rPr>
                        <a:t>behalf</a:t>
                      </a:r>
                      <a:r>
                        <a:rPr sz="7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 smtClean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 smtClean="0">
                          <a:latin typeface="Calibri"/>
                          <a:cs typeface="Calibri"/>
                        </a:rPr>
                        <a:t>clients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6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smtClean="0">
                          <a:latin typeface="Calibri"/>
                          <a:cs typeface="Calibri"/>
                        </a:rPr>
                        <a:t>receipt</a:t>
                      </a:r>
                      <a:r>
                        <a:rPr sz="700" spc="-15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mtClean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00" spc="-2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smtClean="0">
                          <a:latin typeface="Calibri"/>
                          <a:cs typeface="Calibri"/>
                        </a:rPr>
                        <a:t>transmission</a:t>
                      </a:r>
                      <a:r>
                        <a:rPr sz="700" spc="-2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mtClean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5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mtClean="0">
                          <a:latin typeface="Calibri"/>
                          <a:cs typeface="Calibri"/>
                        </a:rPr>
                        <a:t>orders</a:t>
                      </a:r>
                      <a:r>
                        <a:rPr sz="700" spc="-25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mtClean="0">
                          <a:latin typeface="Calibri"/>
                          <a:cs typeface="Calibri"/>
                        </a:rPr>
                        <a:t>in</a:t>
                      </a:r>
                      <a:r>
                        <a:rPr sz="700" spc="-15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mtClean="0">
                          <a:latin typeface="Calibri"/>
                          <a:cs typeface="Calibri"/>
                        </a:rPr>
                        <a:t>relation</a:t>
                      </a:r>
                      <a:r>
                        <a:rPr sz="700" spc="-15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mtClean="0">
                          <a:latin typeface="Calibri"/>
                          <a:cs typeface="Calibri"/>
                        </a:rPr>
                        <a:t>to</a:t>
                      </a:r>
                      <a:r>
                        <a:rPr sz="700" spc="-2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smtClean="0"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700" spc="-2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smtClean="0">
                          <a:latin typeface="Calibri"/>
                          <a:cs typeface="Calibri"/>
                        </a:rPr>
                        <a:t>instruments</a:t>
                      </a:r>
                      <a:r>
                        <a:rPr sz="700" spc="-2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mtClean="0">
                          <a:latin typeface="Calibri"/>
                          <a:cs typeface="Calibri"/>
                        </a:rPr>
                        <a:t>in</a:t>
                      </a:r>
                      <a:r>
                        <a:rPr sz="700" spc="-15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mtClean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25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mtClean="0">
                          <a:latin typeface="Calibri"/>
                          <a:cs typeface="Calibri"/>
                        </a:rPr>
                        <a:t>name</a:t>
                      </a:r>
                      <a:r>
                        <a:rPr sz="700" spc="-2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mtClean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5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smtClean="0">
                          <a:latin typeface="Calibri"/>
                          <a:cs typeface="Calibri"/>
                        </a:rPr>
                        <a:t>and</a:t>
                      </a:r>
                      <a:endParaRPr sz="700" smtClean="0">
                        <a:latin typeface="Calibri"/>
                        <a:cs typeface="Calibri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smtClean="0">
                          <a:latin typeface="Calibri"/>
                          <a:cs typeface="Calibri"/>
                        </a:rPr>
                        <a:t>on</a:t>
                      </a:r>
                      <a:r>
                        <a:rPr sz="700" spc="-35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mtClean="0">
                          <a:latin typeface="Calibri"/>
                          <a:cs typeface="Calibri"/>
                        </a:rPr>
                        <a:t>behalf</a:t>
                      </a:r>
                      <a:r>
                        <a:rPr sz="700" spc="-25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mtClean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2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smtClean="0">
                          <a:latin typeface="Calibri"/>
                          <a:cs typeface="Calibri"/>
                        </a:rPr>
                        <a:t>clients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spc="-10" dirty="0" smtClean="0">
                          <a:latin typeface="Calibri"/>
                          <a:cs typeface="Calibri"/>
                        </a:rPr>
                        <a:t>administration</a:t>
                      </a:r>
                      <a:r>
                        <a:rPr sz="7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 smtClean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 smtClean="0"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70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 smtClean="0">
                          <a:latin typeface="Calibri"/>
                          <a:cs typeface="Calibri"/>
                        </a:rPr>
                        <a:t>instruments</a:t>
                      </a:r>
                      <a:r>
                        <a:rPr sz="70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 smtClean="0">
                          <a:latin typeface="Calibri"/>
                          <a:cs typeface="Calibri"/>
                        </a:rPr>
                        <a:t>(portfolio</a:t>
                      </a:r>
                      <a:r>
                        <a:rPr sz="7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 smtClean="0">
                          <a:latin typeface="Calibri"/>
                          <a:cs typeface="Calibri"/>
                        </a:rPr>
                        <a:t>management)</a:t>
                      </a:r>
                      <a:r>
                        <a:rPr sz="700" spc="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 smtClean="0">
                          <a:latin typeface="Calibri"/>
                          <a:cs typeface="Calibri"/>
                        </a:rPr>
                        <a:t>in the</a:t>
                      </a:r>
                      <a:r>
                        <a:rPr sz="7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 smtClean="0">
                          <a:latin typeface="Calibri"/>
                          <a:cs typeface="Calibri"/>
                        </a:rPr>
                        <a:t>name</a:t>
                      </a:r>
                      <a:r>
                        <a:rPr sz="7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 smtClean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 smtClean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 smtClean="0">
                          <a:latin typeface="Calibri"/>
                          <a:cs typeface="Calibri"/>
                        </a:rPr>
                        <a:t>on</a:t>
                      </a:r>
                      <a:endParaRPr sz="700" dirty="0" smtClean="0">
                        <a:latin typeface="Calibri"/>
                        <a:cs typeface="Calibri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dirty="0" smtClean="0">
                          <a:latin typeface="Calibri"/>
                          <a:cs typeface="Calibri"/>
                        </a:rPr>
                        <a:t>behalf</a:t>
                      </a:r>
                      <a:r>
                        <a:rPr sz="700" spc="-3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 smtClean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3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 smtClean="0">
                          <a:latin typeface="Calibri"/>
                          <a:cs typeface="Calibri"/>
                        </a:rPr>
                        <a:t>clients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76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provision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recommendations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transactions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instruments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(investment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advice)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6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b="1" dirty="0">
                          <a:latin typeface="Calibri"/>
                          <a:cs typeface="Calibri"/>
                        </a:rPr>
                        <a:t>Third</a:t>
                      </a:r>
                      <a:r>
                        <a:rPr sz="7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party</a:t>
                      </a:r>
                      <a:r>
                        <a:rPr sz="7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Funds,</a:t>
                      </a:r>
                      <a:r>
                        <a:rPr sz="7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where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below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7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2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: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 marR="194310">
                        <a:lnSpc>
                          <a:spcPct val="107500"/>
                        </a:lnSpc>
                        <a:buAutoNum type="alphaLcPeriod"/>
                        <a:tabLst>
                          <a:tab pos="190500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gross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revenue</a:t>
                      </a:r>
                      <a:r>
                        <a:rPr sz="7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activity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exceeds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CHF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50'000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 marR="41275">
                        <a:lnSpc>
                          <a:spcPct val="107500"/>
                        </a:lnSpc>
                        <a:buAutoNum type="alphaLcPeriod"/>
                        <a:tabLst>
                          <a:tab pos="16446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enters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relationships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contracting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parties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calendar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limited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one-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activity,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maintains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least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such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relationships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 year;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 marR="418465">
                        <a:lnSpc>
                          <a:spcPct val="107500"/>
                        </a:lnSpc>
                        <a:spcBef>
                          <a:spcPts val="5"/>
                        </a:spcBef>
                        <a:buAutoNum type="alphaLcPeriod"/>
                        <a:tabLst>
                          <a:tab pos="14922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unlimited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disposal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over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third-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party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assets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that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exceed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million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time;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 marR="306070">
                        <a:lnSpc>
                          <a:spcPct val="107600"/>
                        </a:lnSpc>
                        <a:buAutoNum type="alphaLcPeriod"/>
                        <a:tabLst>
                          <a:tab pos="16446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carries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out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transactions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volume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7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exceeds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5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 million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year.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acquisition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disposal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financial instruments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name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behalf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clients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09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1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receipt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transmission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orders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relation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instruments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name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and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behalf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clients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6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administration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instruments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(portfolio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management)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 the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name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on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behalf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clients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03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provision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recommendations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transactions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instruments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(investment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advice)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</a:p>
                  </a:txBody>
                  <a:tcPr marL="0" marR="0" marT="16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714"/>
              </a:lnSpc>
            </a:pPr>
            <a:fld id="{81D60167-4931-47E6-BA6A-407CBD079E47}" type="slidenum">
              <a:rPr lang="de-CH" spc="-25" smtClean="0"/>
              <a:t>7</a:t>
            </a:fld>
            <a:endParaRPr lang="de-CH" spc="-25" dirty="0"/>
          </a:p>
        </p:txBody>
      </p:sp>
      <p:sp>
        <p:nvSpPr>
          <p:cNvPr id="7" name="Title 11"/>
          <p:cNvSpPr txBox="1">
            <a:spLocks/>
          </p:cNvSpPr>
          <p:nvPr/>
        </p:nvSpPr>
        <p:spPr>
          <a:xfrm>
            <a:off x="957649" y="374650"/>
            <a:ext cx="867159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1C496F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smtClean="0"/>
              <a:t>5. The Table below outlines licensing requirements for Financial Services in Switzerland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363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57852"/>
              </p:ext>
            </p:extLst>
          </p:nvPr>
        </p:nvGraphicFramePr>
        <p:xfrm>
          <a:off x="762001" y="446107"/>
          <a:ext cx="8612973" cy="2833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6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8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6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3720">
                <a:tc rowSpan="6">
                  <a:txBody>
                    <a:bodyPr/>
                    <a:lstStyle/>
                    <a:p>
                      <a:pPr marL="445134">
                        <a:lnSpc>
                          <a:spcPts val="1310"/>
                        </a:lnSpc>
                      </a:pPr>
                      <a:r>
                        <a:rPr sz="700" b="1" dirty="0">
                          <a:latin typeface="Calibri"/>
                          <a:cs typeface="Calibri"/>
                        </a:rPr>
                        <a:t>Payment</a:t>
                      </a:r>
                      <a:r>
                        <a:rPr sz="7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10" dirty="0">
                          <a:latin typeface="Calibri"/>
                          <a:cs typeface="Calibri"/>
                        </a:rPr>
                        <a:t>services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1310"/>
                        </a:lnSpc>
                      </a:pP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Contract</a:t>
                      </a:r>
                      <a:r>
                        <a:rPr sz="700" b="1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r>
                        <a:rPr sz="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7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Payment</a:t>
                      </a:r>
                      <a:r>
                        <a:rPr sz="7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Activity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310"/>
                        </a:lnSpc>
                      </a:pPr>
                      <a:r>
                        <a:rPr lang="en-US" sz="700" b="1" spc="-10" dirty="0" smtClean="0">
                          <a:solidFill>
                            <a:srgbClr val="001F5F"/>
                          </a:solidFill>
                          <a:latin typeface="Calibri"/>
                          <a:ea typeface="+mn-ea"/>
                          <a:cs typeface="Calibri"/>
                        </a:rPr>
                        <a:t>NA</a:t>
                      </a:r>
                      <a:endParaRPr sz="700" b="1" spc="-10" dirty="0">
                        <a:solidFill>
                          <a:srgbClr val="001F5F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310"/>
                        </a:lnSpc>
                      </a:pPr>
                      <a:r>
                        <a:rPr lang="en-US" sz="700" b="1" spc="-10" dirty="0" smtClean="0">
                          <a:solidFill>
                            <a:srgbClr val="001F5F"/>
                          </a:solidFill>
                          <a:latin typeface="Calibri"/>
                          <a:ea typeface="+mn-ea"/>
                          <a:cs typeface="Calibri"/>
                        </a:rPr>
                        <a:t>SRO</a:t>
                      </a:r>
                      <a:endParaRPr sz="700" b="1" spc="-10" dirty="0">
                        <a:solidFill>
                          <a:srgbClr val="001F5F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310"/>
                        </a:lnSpc>
                      </a:pPr>
                      <a:r>
                        <a:rPr lang="en-US" sz="700" b="1" spc="-10" dirty="0" smtClean="0">
                          <a:solidFill>
                            <a:srgbClr val="001F5F"/>
                          </a:solidFill>
                          <a:latin typeface="Calibri"/>
                          <a:ea typeface="+mn-ea"/>
                          <a:cs typeface="Calibri"/>
                        </a:rPr>
                        <a:t>FINMA</a:t>
                      </a:r>
                      <a:endParaRPr sz="700" b="1" spc="-10" dirty="0">
                        <a:solidFill>
                          <a:srgbClr val="001F5F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7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Own</a:t>
                      </a:r>
                      <a:r>
                        <a:rPr sz="7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funds,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7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Companies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spc="-25" dirty="0">
                          <a:latin typeface="Calibri"/>
                          <a:cs typeface="Calibri"/>
                        </a:rPr>
                        <a:t>all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6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Creditor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(e.g.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crowd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funding,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debt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collection,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i.e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Payer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does</a:t>
                      </a:r>
                      <a:r>
                        <a:rPr sz="7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not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expect repayment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Entity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question),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where: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157480" indent="-133985">
                        <a:lnSpc>
                          <a:spcPct val="100000"/>
                        </a:lnSpc>
                        <a:spcBef>
                          <a:spcPts val="100"/>
                        </a:spcBef>
                        <a:buAutoNum type="alphaLcPeriod"/>
                        <a:tabLst>
                          <a:tab pos="15811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deposits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solely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customer transactions;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163830" indent="-140335">
                        <a:lnSpc>
                          <a:spcPct val="100000"/>
                        </a:lnSpc>
                        <a:spcBef>
                          <a:spcPts val="100"/>
                        </a:spcBef>
                        <a:buAutoNum type="alphaLcPeriod"/>
                        <a:tabLst>
                          <a:tab pos="16446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interest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paid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it;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and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c.settlement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(forwarding)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takes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place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within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60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days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models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forwarding character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such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crowdfunding,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money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transmitting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 marR="95885">
                        <a:lnSpc>
                          <a:spcPct val="1075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debt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collection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must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forward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deposit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within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60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days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period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Trigger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banking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license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requirement.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29654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10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Entity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question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acting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Payment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Software,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Credit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Card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software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customer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funds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deposited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companies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account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(third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party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bank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accounts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being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used)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572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78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Debtor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(money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sender,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i.e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Payer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does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expect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repayment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50" dirty="0">
                          <a:latin typeface="Calibri"/>
                          <a:cs typeface="Calibri"/>
                        </a:rPr>
                        <a:t>/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158750">
                        <a:lnSpc>
                          <a:spcPts val="1420"/>
                        </a:lnSpc>
                        <a:spcBef>
                          <a:spcPts val="6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Liabilty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towards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Payer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arrises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Entity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question).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Other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money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asset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transfer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transaction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always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considered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professional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unless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activity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related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party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gross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412115">
                        <a:lnSpc>
                          <a:spcPts val="1420"/>
                        </a:lnSpc>
                        <a:spcBef>
                          <a:spcPts val="5"/>
                        </a:spcBef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proceeds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50,000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francs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are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generated.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Customer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Funds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deposited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companies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account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time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Debtor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(money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sender,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i.e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Payer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does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expect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repayment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50" dirty="0">
                          <a:latin typeface="Calibri"/>
                          <a:cs typeface="Calibri"/>
                        </a:rPr>
                        <a:t>/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Liabilty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towards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Payer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arrises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Entity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question)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company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accepts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3'000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person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clients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explicitly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buy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services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96545" algn="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714"/>
              </a:lnSpc>
            </a:pPr>
            <a:fld id="{81D60167-4931-47E6-BA6A-407CBD079E47}" type="slidenum">
              <a:rPr lang="de-CH" spc="-25" smtClean="0"/>
              <a:t>8</a:t>
            </a:fld>
            <a:endParaRPr lang="de-CH" spc="-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3324167"/>
            <a:ext cx="8657788" cy="33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74893"/>
              </p:ext>
            </p:extLst>
          </p:nvPr>
        </p:nvGraphicFramePr>
        <p:xfrm>
          <a:off x="672773" y="936702"/>
          <a:ext cx="8471226" cy="4113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43954">
                <a:tc rowSpan="2"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700" b="1" dirty="0" smtClean="0">
                          <a:latin typeface="+mn-lt"/>
                          <a:cs typeface="Calibri"/>
                        </a:rPr>
                        <a:t>Trading,</a:t>
                      </a:r>
                      <a:r>
                        <a:rPr lang="de-CH" sz="700" b="1" spc="-5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de-CH" sz="700" b="1" dirty="0" smtClean="0">
                          <a:latin typeface="+mn-lt"/>
                          <a:cs typeface="Calibri"/>
                        </a:rPr>
                        <a:t>Securities</a:t>
                      </a:r>
                      <a:r>
                        <a:rPr lang="de-CH" sz="700" b="1" spc="-5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de-CH" sz="700" b="1" spc="-10" dirty="0" err="1" smtClean="0">
                          <a:latin typeface="+mn-lt"/>
                          <a:cs typeface="Calibri"/>
                        </a:rPr>
                        <a:t>Firms</a:t>
                      </a:r>
                      <a:r>
                        <a:rPr lang="de-CH" sz="700" b="1" spc="-10" dirty="0" smtClean="0">
                          <a:latin typeface="+mn-lt"/>
                          <a:cs typeface="Calibri"/>
                        </a:rPr>
                        <a:t> (2/4)</a:t>
                      </a:r>
                      <a:endParaRPr lang="de-CH" sz="700" dirty="0" smtClean="0">
                        <a:latin typeface="+mn-lt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endParaRPr lang="en-US" sz="700" dirty="0" smtClean="0">
                        <a:latin typeface="Calibri"/>
                        <a:cs typeface="Calibri"/>
                      </a:endParaRPr>
                    </a:p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 smtClean="0">
                          <a:latin typeface="Calibri"/>
                          <a:cs typeface="Calibri"/>
                        </a:rPr>
                        <a:t>Own</a:t>
                      </a:r>
                      <a:r>
                        <a:rPr sz="700" spc="-4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Capital,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companies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endParaRPr lang="en-US" sz="700" dirty="0" smtClean="0">
                        <a:latin typeface="Calibri"/>
                        <a:cs typeface="Calibri"/>
                      </a:endParaRPr>
                    </a:p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dirty="0" smtClean="0">
                          <a:latin typeface="Calibri"/>
                          <a:cs typeface="Calibri"/>
                        </a:rPr>
                        <a:t>Trades</a:t>
                      </a:r>
                      <a:r>
                        <a:rPr sz="700" spc="-3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securities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its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own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account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short-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term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basis,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operating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primarily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the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market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7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below</a:t>
                      </a:r>
                      <a:r>
                        <a:rPr sz="7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7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2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: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460375">
                        <a:lnSpc>
                          <a:spcPct val="107600"/>
                        </a:lnSpc>
                        <a:buAutoNum type="arabicPeriod"/>
                        <a:tabLst>
                          <a:tab pos="162560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could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thereby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jeopardise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proper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functioning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market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(i.e.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Total Transaction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Volume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above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5bn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calendar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year),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or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243840">
                        <a:lnSpc>
                          <a:spcPts val="1420"/>
                        </a:lnSpc>
                        <a:spcBef>
                          <a:spcPts val="60"/>
                        </a:spcBef>
                        <a:buAutoNum type="arabicPeriod"/>
                        <a:tabLst>
                          <a:tab pos="162560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member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trading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venue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(Trading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venues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include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regulated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markets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(stock exchange),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multilateral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trading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facilities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(MTF)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organised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trading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facilities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(OTF)),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or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668020">
                        <a:lnSpc>
                          <a:spcPts val="1420"/>
                        </a:lnSpc>
                        <a:buAutoNum type="arabicPeriod"/>
                        <a:tabLst>
                          <a:tab pos="162560" algn="l"/>
                        </a:tabLst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operates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organised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trading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facility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under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42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Market Infrastructure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Act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19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June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2015*;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or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155575">
                        <a:lnSpc>
                          <a:spcPts val="1420"/>
                        </a:lnSpc>
                        <a:spcBef>
                          <a:spcPts val="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c.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trades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securities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its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own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account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short-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term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basis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publicly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quotes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prices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individual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securities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upon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request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ongoing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basis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(market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maker).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(*An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organised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trading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facility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establishment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for: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306705">
                        <a:lnSpc>
                          <a:spcPct val="107500"/>
                        </a:lnSpc>
                        <a:buAutoNum type="alphaLcPeriod"/>
                        <a:tabLst>
                          <a:tab pos="15811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multilateral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trading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securities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instruments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whose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purpose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exchange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bids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conclusion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contracts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discretionary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rules;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163195">
                        <a:lnSpc>
                          <a:spcPct val="107600"/>
                        </a:lnSpc>
                        <a:buAutoNum type="alphaLcPeriod"/>
                        <a:tabLst>
                          <a:tab pos="16446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multilateral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trading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financial instruments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securities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whose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purpose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exchange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bids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conclusion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contracts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non-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discretionary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rules;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508000">
                        <a:lnSpc>
                          <a:spcPct val="107600"/>
                        </a:lnSpc>
                        <a:buAutoNum type="alphaLcPeriod"/>
                        <a:tabLst>
                          <a:tab pos="149225" algn="l"/>
                        </a:tabLst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bilateral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trading in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securities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or other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financial instruments whose purpose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exchange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bids.)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9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Clients*'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funds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(where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trader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accepts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funds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client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at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time)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4130" marR="19685">
                        <a:lnSpc>
                          <a:spcPct val="1076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When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evaluating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"professional"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activity,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following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 are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considered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customers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within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meaning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41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letter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FinIA: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 marR="589915">
                        <a:lnSpc>
                          <a:spcPct val="107500"/>
                        </a:lnSpc>
                        <a:buAutoNum type="alphaLcPeriod"/>
                        <a:tabLst>
                          <a:tab pos="158115" algn="l"/>
                        </a:tabLst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domestic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foreign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banks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securities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firms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other government-regulated</a:t>
                      </a:r>
                      <a:r>
                        <a:rPr sz="7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entities;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24130" marR="396875">
                        <a:lnSpc>
                          <a:spcPct val="107600"/>
                        </a:lnSpc>
                        <a:buAutoNum type="alphaLcPeriod"/>
                        <a:tabLst>
                          <a:tab pos="164465" algn="l"/>
                        </a:tabLst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Shareholders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partners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qualifying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participation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persons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whom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they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economically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family-related;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130" algn="just">
                        <a:lnSpc>
                          <a:spcPts val="1310"/>
                        </a:lnSpc>
                      </a:pPr>
                      <a:r>
                        <a:rPr sz="7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Physical</a:t>
                      </a:r>
                      <a:r>
                        <a:rPr sz="700" b="1" u="sng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precious</a:t>
                      </a:r>
                      <a:r>
                        <a:rPr sz="700" b="1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metal,</a:t>
                      </a:r>
                      <a:r>
                        <a:rPr sz="7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where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700" b="1" dirty="0" smtClean="0">
                          <a:latin typeface="Calibri"/>
                          <a:cs typeface="Calibri"/>
                        </a:rPr>
                        <a:t>all</a:t>
                      </a:r>
                      <a:r>
                        <a:rPr sz="700" b="1" spc="-4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below</a:t>
                      </a:r>
                      <a:r>
                        <a:rPr sz="7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7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7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7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50" dirty="0">
                          <a:latin typeface="Calibri"/>
                          <a:cs typeface="Calibri"/>
                        </a:rPr>
                        <a:t>: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189230" indent="-165735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buAutoNum type="alphaLcPeriod"/>
                        <a:tabLst>
                          <a:tab pos="18986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gross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profit</a:t>
                      </a:r>
                      <a:r>
                        <a:rPr sz="7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activity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exceeds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50'000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229870" algn="just">
                        <a:lnSpc>
                          <a:spcPct val="107500"/>
                        </a:lnSpc>
                        <a:buAutoNum type="alphaLcPeriod"/>
                        <a:tabLst>
                          <a:tab pos="16446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enters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relationships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contracting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parties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calendar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limited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one-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activity,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maintains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least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such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relationships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</a:t>
                      </a:r>
                      <a:r>
                        <a:rPr sz="7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year;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24130" marR="80010" algn="just">
                        <a:lnSpc>
                          <a:spcPct val="107500"/>
                        </a:lnSpc>
                        <a:buAutoNum type="alphaLcPeriod"/>
                        <a:tabLst>
                          <a:tab pos="14922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unlimited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disposal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over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third-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party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assets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 exceed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million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any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time;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  <a:p>
                      <a:pPr marL="163830" indent="-140335" algn="just">
                        <a:lnSpc>
                          <a:spcPct val="100000"/>
                        </a:lnSpc>
                        <a:spcBef>
                          <a:spcPts val="100"/>
                        </a:spcBef>
                        <a:buAutoNum type="alphaLcPeriod"/>
                        <a:tabLst>
                          <a:tab pos="164465" algn="l"/>
                        </a:tabLst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carries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out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transactions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volume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70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exceeds</a:t>
                      </a:r>
                      <a:r>
                        <a:rPr sz="7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CHF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million</a:t>
                      </a:r>
                      <a:r>
                        <a:rPr sz="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calendar</a:t>
                      </a:r>
                      <a:r>
                        <a:rPr sz="7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Calibri"/>
                          <a:cs typeface="Calibri"/>
                        </a:rPr>
                        <a:t>year.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714"/>
              </a:lnSpc>
            </a:pPr>
            <a:fld id="{81D60167-4931-47E6-BA6A-407CBD079E47}" type="slidenum">
              <a:rPr lang="de-CH" spc="-25" smtClean="0"/>
              <a:t>9</a:t>
            </a:fld>
            <a:endParaRPr lang="de-CH" spc="-25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171579"/>
              </p:ext>
            </p:extLst>
          </p:nvPr>
        </p:nvGraphicFramePr>
        <p:xfrm>
          <a:off x="1888831" y="749300"/>
          <a:ext cx="7255168" cy="16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5700">
                  <a:extLst>
                    <a:ext uri="{9D8B030D-6E8A-4147-A177-3AD203B41FA5}">
                      <a16:colId xmlns:a16="http://schemas.microsoft.com/office/drawing/2014/main" val="2660499250"/>
                    </a:ext>
                  </a:extLst>
                </a:gridCol>
                <a:gridCol w="3359864">
                  <a:extLst>
                    <a:ext uri="{9D8B030D-6E8A-4147-A177-3AD203B41FA5}">
                      <a16:colId xmlns:a16="http://schemas.microsoft.com/office/drawing/2014/main" val="3119779831"/>
                    </a:ext>
                  </a:extLst>
                </a:gridCol>
                <a:gridCol w="474271">
                  <a:extLst>
                    <a:ext uri="{9D8B030D-6E8A-4147-A177-3AD203B41FA5}">
                      <a16:colId xmlns:a16="http://schemas.microsoft.com/office/drawing/2014/main" val="525818641"/>
                    </a:ext>
                  </a:extLst>
                </a:gridCol>
                <a:gridCol w="442870">
                  <a:extLst>
                    <a:ext uri="{9D8B030D-6E8A-4147-A177-3AD203B41FA5}">
                      <a16:colId xmlns:a16="http://schemas.microsoft.com/office/drawing/2014/main" val="1843779403"/>
                    </a:ext>
                  </a:extLst>
                </a:gridCol>
                <a:gridCol w="442463">
                  <a:extLst>
                    <a:ext uri="{9D8B030D-6E8A-4147-A177-3AD203B41FA5}">
                      <a16:colId xmlns:a16="http://schemas.microsoft.com/office/drawing/2014/main" val="20549407"/>
                    </a:ext>
                  </a:extLst>
                </a:gridCol>
              </a:tblGrid>
              <a:tr h="163193">
                <a:tc>
                  <a:txBody>
                    <a:bodyPr/>
                    <a:lstStyle/>
                    <a:p>
                      <a:pPr marL="6985" algn="ctr">
                        <a:lnSpc>
                          <a:spcPts val="1310"/>
                        </a:lnSpc>
                      </a:pP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Funds</a:t>
                      </a:r>
                      <a:r>
                        <a:rPr sz="700" b="1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belonging</a:t>
                      </a:r>
                      <a:r>
                        <a:rPr sz="700" b="1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10"/>
                        </a:lnSpc>
                      </a:pP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r>
                        <a:rPr sz="700" b="1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trading</a:t>
                      </a:r>
                      <a:r>
                        <a:rPr sz="7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activity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310"/>
                        </a:lnSpc>
                      </a:pPr>
                      <a:r>
                        <a:rPr lang="en-US" sz="700" b="1" spc="-10" dirty="0" smtClean="0">
                          <a:solidFill>
                            <a:srgbClr val="001F5F"/>
                          </a:solidFill>
                          <a:latin typeface="Calibri"/>
                          <a:ea typeface="+mn-ea"/>
                          <a:cs typeface="Calibri"/>
                        </a:rPr>
                        <a:t>NA</a:t>
                      </a:r>
                      <a:endParaRPr sz="700" b="1" spc="-10" dirty="0">
                        <a:solidFill>
                          <a:srgbClr val="001F5F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310"/>
                        </a:lnSpc>
                      </a:pPr>
                      <a:r>
                        <a:rPr lang="en-US" sz="700" b="1" spc="-10" dirty="0" smtClean="0">
                          <a:solidFill>
                            <a:srgbClr val="001F5F"/>
                          </a:solidFill>
                          <a:latin typeface="Calibri"/>
                          <a:ea typeface="+mn-ea"/>
                          <a:cs typeface="Calibri"/>
                        </a:rPr>
                        <a:t>SRO</a:t>
                      </a:r>
                      <a:endParaRPr sz="700" b="1" spc="-10" dirty="0">
                        <a:solidFill>
                          <a:srgbClr val="001F5F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310"/>
                        </a:lnSpc>
                      </a:pPr>
                      <a:r>
                        <a:rPr lang="en-US" sz="700" b="1" spc="-10" dirty="0" smtClean="0">
                          <a:solidFill>
                            <a:srgbClr val="001F5F"/>
                          </a:solidFill>
                          <a:latin typeface="Calibri"/>
                          <a:ea typeface="+mn-ea"/>
                          <a:cs typeface="Calibri"/>
                        </a:rPr>
                        <a:t>FINMA</a:t>
                      </a:r>
                      <a:endParaRPr sz="700" b="1" spc="-10" dirty="0">
                        <a:solidFill>
                          <a:srgbClr val="001F5F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494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27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4200</Words>
  <Application>Microsoft Office PowerPoint</Application>
  <PresentationFormat>A4 Paper (210x297 mm)</PresentationFormat>
  <Paragraphs>437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Bahnschrift</vt:lpstr>
      <vt:lpstr>Calibri</vt:lpstr>
      <vt:lpstr>Times New Roman</vt:lpstr>
      <vt:lpstr>Office Theme</vt:lpstr>
      <vt:lpstr>PowerPoint Presentation</vt:lpstr>
      <vt:lpstr>Table of Contents:</vt:lpstr>
      <vt:lpstr>1. Types of FINMA Authorizations for Financial Intermediaries</vt:lpstr>
      <vt:lpstr>2. Financial Intermediaries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Kobzar A.</dc:creator>
  <cp:lastModifiedBy>Meyer Philippe</cp:lastModifiedBy>
  <cp:revision>65</cp:revision>
  <dcterms:created xsi:type="dcterms:W3CDTF">2022-06-24T12:40:23Z</dcterms:created>
  <dcterms:modified xsi:type="dcterms:W3CDTF">2022-11-16T14:36:46Z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2022-06-24T00:00:00Z</vt:filetime>
  </property>
  <property fmtid="{D5CDD505-2E9C-101B-9397-08002B2CF9AE}" pid="5" name="Producer">
    <vt:lpwstr>Microsoft® PowerPoint® 2016</vt:lpwstr>
  </property>
</Properties>
</file>