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72" r:id="rId3"/>
    <p:sldId id="259" r:id="rId4"/>
    <p:sldId id="273" r:id="rId5"/>
    <p:sldId id="274" r:id="rId6"/>
    <p:sldId id="275" r:id="rId7"/>
    <p:sldId id="276" r:id="rId8"/>
    <p:sldId id="257" r:id="rId9"/>
    <p:sldId id="265" r:id="rId10"/>
    <p:sldId id="277" r:id="rId11"/>
    <p:sldId id="283" r:id="rId12"/>
    <p:sldId id="281" r:id="rId13"/>
    <p:sldId id="278" r:id="rId14"/>
    <p:sldId id="284" r:id="rId15"/>
    <p:sldId id="261" r:id="rId16"/>
    <p:sldId id="279" r:id="rId17"/>
    <p:sldId id="262" r:id="rId18"/>
    <p:sldId id="287" r:id="rId19"/>
    <p:sldId id="280" r:id="rId20"/>
    <p:sldId id="269" r:id="rId21"/>
    <p:sldId id="270" r:id="rId22"/>
    <p:sldId id="271" r:id="rId23"/>
    <p:sldId id="288" r:id="rId24"/>
    <p:sldId id="285" r:id="rId25"/>
    <p:sldId id="286" r:id="rId26"/>
    <p:sldId id="28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yer Philippe" initials="MP" lastIdx="2" clrIdx="0">
    <p:extLst>
      <p:ext uri="{19B8F6BF-5375-455C-9EA6-DF929625EA0E}">
        <p15:presenceInfo xmlns:p15="http://schemas.microsoft.com/office/powerpoint/2012/main" userId="S-1-5-21-72092521-2054597946-2805061698-35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C4A70"/>
    <a:srgbClr val="782168"/>
    <a:srgbClr val="D9D9D9"/>
    <a:srgbClr val="000000"/>
    <a:srgbClr val="3DA9D6"/>
    <a:srgbClr val="1D4A70"/>
    <a:srgbClr val="006AB4"/>
    <a:srgbClr val="1644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03" d="100"/>
          <a:sy n="103" d="100"/>
        </p:scale>
        <p:origin x="132" y="738"/>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52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3AFF7F-A6F1-4287-BC4F-A0A283DA48A6}" type="datetimeFigureOut">
              <a:rPr lang="en-GB" smtClean="0"/>
              <a:t>29/09/2022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984E3-FE19-4D50-9960-7DDE7C7C6089}" type="slidenum">
              <a:rPr lang="en-GB" smtClean="0"/>
              <a:t>‹#›</a:t>
            </a:fld>
            <a:endParaRPr lang="en-GB"/>
          </a:p>
        </p:txBody>
      </p:sp>
    </p:spTree>
    <p:extLst>
      <p:ext uri="{BB962C8B-B14F-4D97-AF65-F5344CB8AC3E}">
        <p14:creationId xmlns:p14="http://schemas.microsoft.com/office/powerpoint/2010/main" val="17938752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5EABE-A23C-499F-8755-11543CE65580}" type="datetimeFigureOut">
              <a:rPr lang="en-GB" smtClean="0"/>
              <a:t>29/09/2022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4D3C6-60CD-4EE7-8F32-003FACFD9E5B}" type="slidenum">
              <a:rPr lang="en-GB" smtClean="0"/>
              <a:t>‹#›</a:t>
            </a:fld>
            <a:endParaRPr lang="en-GB"/>
          </a:p>
        </p:txBody>
      </p:sp>
    </p:spTree>
    <p:extLst>
      <p:ext uri="{BB962C8B-B14F-4D97-AF65-F5344CB8AC3E}">
        <p14:creationId xmlns:p14="http://schemas.microsoft.com/office/powerpoint/2010/main" val="378260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1374D3C6-60CD-4EE7-8F32-003FACFD9E5B}" type="slidenum">
              <a:rPr lang="en-US" smtClean="0"/>
              <a:pPr/>
              <a:t>3</a:t>
            </a:fld>
            <a:endParaRPr lang="en-US" dirty="0"/>
          </a:p>
        </p:txBody>
      </p:sp>
    </p:spTree>
    <p:extLst>
      <p:ext uri="{BB962C8B-B14F-4D97-AF65-F5344CB8AC3E}">
        <p14:creationId xmlns:p14="http://schemas.microsoft.com/office/powerpoint/2010/main" val="39225880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7.emf"/><Relationship Id="rId4" Type="http://schemas.openxmlformats.org/officeDocument/2006/relationships/oleObject" Target="../embeddings/oleObject1.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11" name="Прямоугольник 7"/>
          <p:cNvSpPr/>
          <p:nvPr userDrawn="1"/>
        </p:nvSpPr>
        <p:spPr>
          <a:xfrm>
            <a:off x="4856163" y="0"/>
            <a:ext cx="7334487" cy="6858000"/>
          </a:xfrm>
          <a:prstGeom prst="rect">
            <a:avLst/>
          </a:prstGeom>
          <a:gradFill flip="none" rotWithShape="1">
            <a:gsLst>
              <a:gs pos="0">
                <a:srgbClr val="16446B">
                  <a:shade val="30000"/>
                  <a:satMod val="115000"/>
                </a:srgbClr>
              </a:gs>
              <a:gs pos="50000">
                <a:srgbClr val="16446B">
                  <a:shade val="67500"/>
                  <a:satMod val="115000"/>
                </a:srgbClr>
              </a:gs>
              <a:gs pos="100000">
                <a:srgbClr val="16446B">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12" name="Текст 11"/>
          <p:cNvSpPr>
            <a:spLocks noGrp="1"/>
          </p:cNvSpPr>
          <p:nvPr>
            <p:ph type="body" sz="quarter" idx="10" hasCustomPrompt="1"/>
          </p:nvPr>
        </p:nvSpPr>
        <p:spPr>
          <a:xfrm>
            <a:off x="5534025" y="2590800"/>
            <a:ext cx="6524625" cy="885825"/>
          </a:xfrm>
        </p:spPr>
        <p:txBody>
          <a:bodyPr tIns="0" bIns="0" anchor="ctr">
            <a:normAutofit/>
          </a:bodyPr>
          <a:lstStyle>
            <a:lvl1pPr marL="0" indent="0">
              <a:buNone/>
              <a:defRPr sz="3000" b="0" baseline="0">
                <a:solidFill>
                  <a:schemeClr val="bg1"/>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a:solidFill>
                  <a:schemeClr val="tx1"/>
                </a:solidFill>
                <a:latin typeface="+mj-lt"/>
              </a:defRPr>
            </a:lvl2pPr>
            <a:lvl3pPr marL="914400" indent="0">
              <a:buNone/>
              <a:defRPr>
                <a:solidFill>
                  <a:schemeClr val="tx1"/>
                </a:solidFill>
                <a:latin typeface="+mj-lt"/>
              </a:defRPr>
            </a:lvl3pPr>
            <a:lvl4pPr marL="1371600" indent="0">
              <a:buNone/>
              <a:defRPr>
                <a:solidFill>
                  <a:schemeClr val="tx1"/>
                </a:solidFill>
                <a:latin typeface="+mj-lt"/>
              </a:defRPr>
            </a:lvl4pPr>
            <a:lvl5pPr marL="1828800" indent="0">
              <a:buNone/>
              <a:defRPr>
                <a:solidFill>
                  <a:schemeClr val="tx1"/>
                </a:solidFill>
                <a:latin typeface="+mj-lt"/>
              </a:defRPr>
            </a:lvl5pPr>
          </a:lstStyle>
          <a:p>
            <a:pPr lvl="0"/>
            <a:r>
              <a:rPr lang="de-CH" dirty="0" smtClean="0"/>
              <a:t>SAMPLE LONG TITLE PRESENTATION</a:t>
            </a:r>
            <a:endParaRPr lang="ru-RU" dirty="0"/>
          </a:p>
        </p:txBody>
      </p:sp>
      <p:sp>
        <p:nvSpPr>
          <p:cNvPr id="13" name="Текст 20"/>
          <p:cNvSpPr>
            <a:spLocks noGrp="1"/>
          </p:cNvSpPr>
          <p:nvPr>
            <p:ph type="body" sz="quarter" idx="12" hasCustomPrompt="1"/>
          </p:nvPr>
        </p:nvSpPr>
        <p:spPr>
          <a:xfrm>
            <a:off x="5534024" y="5859057"/>
            <a:ext cx="6657975" cy="552856"/>
          </a:xfrm>
        </p:spPr>
        <p:txBody>
          <a:bodyPr tIns="0" bIns="0" anchor="ctr">
            <a:noAutofit/>
          </a:bodyPr>
          <a:lstStyle>
            <a:lvl1pPr marL="0" indent="0" algn="l">
              <a:buNone/>
              <a:defRPr sz="1400" baseline="0">
                <a:solidFill>
                  <a:schemeClr val="bg1"/>
                </a:solidFill>
                <a:latin typeface="Verdana" panose="020B0604030504040204" pitchFamily="34" charset="0"/>
                <a:ea typeface="Verdana" panose="020B0604030504040204" pitchFamily="34" charset="0"/>
              </a:defRPr>
            </a:lvl1pPr>
            <a:lvl2pPr marL="457200" indent="0">
              <a:buNone/>
              <a:defRPr sz="1800">
                <a:solidFill>
                  <a:srgbClr val="004379"/>
                </a:solidFill>
                <a:latin typeface="+mj-lt"/>
              </a:defRPr>
            </a:lvl2pPr>
            <a:lvl3pPr marL="914400" indent="0">
              <a:buNone/>
              <a:defRPr sz="1600">
                <a:solidFill>
                  <a:srgbClr val="004379"/>
                </a:solidFill>
                <a:latin typeface="+mj-lt"/>
              </a:defRPr>
            </a:lvl3pPr>
            <a:lvl4pPr marL="1371600" indent="0">
              <a:buNone/>
              <a:defRPr sz="1400">
                <a:solidFill>
                  <a:srgbClr val="004379"/>
                </a:solidFill>
                <a:latin typeface="+mj-lt"/>
              </a:defRPr>
            </a:lvl4pPr>
            <a:lvl5pPr marL="1828800" indent="0">
              <a:buNone/>
              <a:defRPr sz="1400">
                <a:solidFill>
                  <a:srgbClr val="004379"/>
                </a:solidFill>
                <a:latin typeface="+mj-lt"/>
              </a:defRPr>
            </a:lvl5pPr>
          </a:lstStyle>
          <a:p>
            <a:pPr lvl="0"/>
            <a:r>
              <a:rPr lang="de-CH" dirty="0" smtClean="0"/>
              <a:t>Department </a:t>
            </a:r>
            <a:r>
              <a:rPr lang="de-CH" dirty="0" err="1" smtClean="0"/>
              <a:t>or</a:t>
            </a:r>
            <a:r>
              <a:rPr lang="de-CH" dirty="0" smtClean="0"/>
              <a:t> </a:t>
            </a:r>
            <a:r>
              <a:rPr lang="de-CH" dirty="0" err="1" smtClean="0"/>
              <a:t>division</a:t>
            </a:r>
            <a:r>
              <a:rPr lang="de-CH" dirty="0" smtClean="0"/>
              <a:t> </a:t>
            </a:r>
            <a:r>
              <a:rPr lang="de-CH" dirty="0" err="1" smtClean="0"/>
              <a:t>name</a:t>
            </a:r>
            <a:r>
              <a:rPr lang="de-CH" dirty="0" smtClean="0"/>
              <a:t> – </a:t>
            </a:r>
            <a:r>
              <a:rPr lang="de-CH" dirty="0" err="1" smtClean="0"/>
              <a:t>Employee</a:t>
            </a:r>
            <a:r>
              <a:rPr lang="de-CH" dirty="0" smtClean="0"/>
              <a:t> Name </a:t>
            </a:r>
            <a:br>
              <a:rPr lang="de-CH" dirty="0" smtClean="0"/>
            </a:br>
            <a:r>
              <a:rPr lang="de-CH" dirty="0" smtClean="0"/>
              <a:t>Date</a:t>
            </a:r>
            <a:endParaRPr lang="ru-RU" dirty="0"/>
          </a:p>
        </p:txBody>
      </p:sp>
      <p:sp>
        <p:nvSpPr>
          <p:cNvPr id="14" name="Текст 20"/>
          <p:cNvSpPr>
            <a:spLocks noGrp="1"/>
          </p:cNvSpPr>
          <p:nvPr>
            <p:ph type="body" sz="quarter" idx="16" hasCustomPrompt="1"/>
          </p:nvPr>
        </p:nvSpPr>
        <p:spPr>
          <a:xfrm>
            <a:off x="5573781" y="3614737"/>
            <a:ext cx="6524625" cy="409575"/>
          </a:xfrm>
        </p:spPr>
        <p:txBody>
          <a:bodyPr tIns="0" bIns="0" anchor="t">
            <a:noAutofit/>
          </a:bodyPr>
          <a:lstStyle>
            <a:lvl1pPr marL="0" indent="0" algn="l">
              <a:buNone/>
              <a:defRPr sz="1400" baseline="0">
                <a:solidFill>
                  <a:schemeClr val="bg1"/>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1800">
                <a:solidFill>
                  <a:srgbClr val="004379"/>
                </a:solidFill>
                <a:latin typeface="+mj-lt"/>
              </a:defRPr>
            </a:lvl2pPr>
            <a:lvl3pPr marL="914400" indent="0">
              <a:buNone/>
              <a:defRPr sz="1600">
                <a:solidFill>
                  <a:srgbClr val="004379"/>
                </a:solidFill>
                <a:latin typeface="+mj-lt"/>
              </a:defRPr>
            </a:lvl3pPr>
            <a:lvl4pPr marL="1371600" indent="0">
              <a:buNone/>
              <a:defRPr sz="1400">
                <a:solidFill>
                  <a:srgbClr val="004379"/>
                </a:solidFill>
                <a:latin typeface="+mj-lt"/>
              </a:defRPr>
            </a:lvl4pPr>
            <a:lvl5pPr marL="1828800" indent="0">
              <a:buNone/>
              <a:defRPr sz="1400">
                <a:solidFill>
                  <a:srgbClr val="004379"/>
                </a:solidFill>
                <a:latin typeface="+mj-lt"/>
              </a:defRPr>
            </a:lvl5pPr>
          </a:lstStyle>
          <a:p>
            <a:pPr lvl="0"/>
            <a:r>
              <a:rPr lang="de-CH" dirty="0" err="1" smtClean="0"/>
              <a:t>Accompanying</a:t>
            </a:r>
            <a:r>
              <a:rPr lang="de-CH" dirty="0" smtClean="0"/>
              <a:t> </a:t>
            </a:r>
            <a:r>
              <a:rPr lang="de-CH" dirty="0" err="1" smtClean="0"/>
              <a:t>commentary</a:t>
            </a:r>
            <a:r>
              <a:rPr lang="de-CH" dirty="0" smtClean="0"/>
              <a:t> on </a:t>
            </a:r>
            <a:r>
              <a:rPr lang="de-CH" dirty="0" err="1" smtClean="0"/>
              <a:t>the</a:t>
            </a:r>
            <a:r>
              <a:rPr lang="de-CH" dirty="0" smtClean="0"/>
              <a:t> </a:t>
            </a:r>
            <a:r>
              <a:rPr lang="de-CH" dirty="0" err="1" smtClean="0"/>
              <a:t>topic</a:t>
            </a:r>
            <a:endParaRPr lang="ru-RU"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42580" y="515540"/>
            <a:ext cx="2333827" cy="479529"/>
          </a:xfrm>
          <a:prstGeom prst="rect">
            <a:avLst/>
          </a:prstGeom>
        </p:spPr>
      </p:pic>
      <p:sp>
        <p:nvSpPr>
          <p:cNvPr id="23" name="Picture Placeholder 22"/>
          <p:cNvSpPr>
            <a:spLocks noGrp="1"/>
          </p:cNvSpPr>
          <p:nvPr>
            <p:ph type="pic" sz="quarter" idx="17" hasCustomPrompt="1"/>
          </p:nvPr>
        </p:nvSpPr>
        <p:spPr>
          <a:xfrm>
            <a:off x="0" y="1"/>
            <a:ext cx="4856163" cy="6858000"/>
          </a:xfrm>
          <a:prstGeom prst="rect">
            <a:avLst/>
          </a:prstGeom>
        </p:spPr>
        <p:txBody>
          <a:bodyPr tIns="864000" anchor="ctr"/>
          <a:lstStyle>
            <a:lvl1pPr marL="0" indent="0" algn="ctr">
              <a:buNone/>
              <a:defRPr sz="1100" baseline="0">
                <a:solidFill>
                  <a:schemeClr val="bg2">
                    <a:lumMod val="50000"/>
                  </a:schemeClr>
                </a:solidFill>
                <a:latin typeface="Verdana" panose="020B0604030504040204" pitchFamily="34" charset="0"/>
                <a:ea typeface="Verdana" panose="020B0604030504040204" pitchFamily="34" charset="0"/>
              </a:defRPr>
            </a:lvl1pPr>
          </a:lstStyle>
          <a:p>
            <a:r>
              <a:rPr lang="de-CH" dirty="0" smtClean="0"/>
              <a:t>Insert an </a:t>
            </a:r>
            <a:r>
              <a:rPr lang="de-CH" dirty="0" err="1" smtClean="0"/>
              <a:t>image</a:t>
            </a:r>
            <a:r>
              <a:rPr lang="de-CH" dirty="0" smtClean="0"/>
              <a:t> </a:t>
            </a:r>
            <a:r>
              <a:rPr lang="de-CH" dirty="0" err="1" smtClean="0"/>
              <a:t>related</a:t>
            </a:r>
            <a:r>
              <a:rPr lang="de-CH" dirty="0" smtClean="0"/>
              <a:t> </a:t>
            </a:r>
            <a:r>
              <a:rPr lang="de-CH" dirty="0" err="1" smtClean="0"/>
              <a:t>to</a:t>
            </a:r>
            <a:r>
              <a:rPr lang="de-CH" dirty="0" smtClean="0"/>
              <a:t> </a:t>
            </a:r>
            <a:r>
              <a:rPr lang="de-CH" dirty="0" err="1" smtClean="0"/>
              <a:t>your</a:t>
            </a:r>
            <a:r>
              <a:rPr lang="de-CH" dirty="0" smtClean="0"/>
              <a:t> </a:t>
            </a:r>
            <a:r>
              <a:rPr lang="de-CH" dirty="0" err="1" smtClean="0"/>
              <a:t>presentation</a:t>
            </a:r>
            <a:endParaRPr lang="en-GB" dirty="0"/>
          </a:p>
        </p:txBody>
      </p:sp>
    </p:spTree>
    <p:extLst>
      <p:ext uri="{BB962C8B-B14F-4D97-AF65-F5344CB8AC3E}">
        <p14:creationId xmlns:p14="http://schemas.microsoft.com/office/powerpoint/2010/main" val="281685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 Section - Dark Background">
    <p:spTree>
      <p:nvGrpSpPr>
        <p:cNvPr id="1" name=""/>
        <p:cNvGrpSpPr/>
        <p:nvPr/>
      </p:nvGrpSpPr>
      <p:grpSpPr>
        <a:xfrm>
          <a:off x="0" y="0"/>
          <a:ext cx="0" cy="0"/>
          <a:chOff x="0" y="0"/>
          <a:chExt cx="0" cy="0"/>
        </a:xfrm>
      </p:grpSpPr>
      <p:sp>
        <p:nvSpPr>
          <p:cNvPr id="6" name="Прямоугольник 5"/>
          <p:cNvSpPr/>
          <p:nvPr userDrawn="1"/>
        </p:nvSpPr>
        <p:spPr>
          <a:xfrm>
            <a:off x="0" y="0"/>
            <a:ext cx="12192000" cy="6858000"/>
          </a:xfrm>
          <a:prstGeom prst="rect">
            <a:avLst/>
          </a:prstGeom>
          <a:gradFill>
            <a:gsLst>
              <a:gs pos="0">
                <a:srgbClr val="006AB4"/>
              </a:gs>
              <a:gs pos="74000">
                <a:srgbClr val="2A6DB4">
                  <a:lumMod val="100000"/>
                </a:srgbClr>
              </a:gs>
              <a:gs pos="100000">
                <a:srgbClr val="546FB4"/>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Verdana" panose="020B0604030504040204" pitchFamily="34" charset="0"/>
              <a:ea typeface="Verdana" panose="020B0604030504040204" pitchFamily="34" charset="0"/>
            </a:endParaRPr>
          </a:p>
        </p:txBody>
      </p:sp>
      <p:sp>
        <p:nvSpPr>
          <p:cNvPr id="5" name="Прямоугольник 4"/>
          <p:cNvSpPr/>
          <p:nvPr userDrawn="1"/>
        </p:nvSpPr>
        <p:spPr>
          <a:xfrm flipH="1">
            <a:off x="-9526" y="0"/>
            <a:ext cx="12201525" cy="6858000"/>
          </a:xfrm>
          <a:prstGeom prst="rect">
            <a:avLst/>
          </a:prstGeom>
          <a:gradFill flip="none" rotWithShape="1">
            <a:gsLst>
              <a:gs pos="0">
                <a:srgbClr val="1C4A70">
                  <a:shade val="30000"/>
                  <a:satMod val="115000"/>
                </a:srgbClr>
              </a:gs>
              <a:gs pos="54000">
                <a:srgbClr val="1C4A70"/>
              </a:gs>
              <a:gs pos="100000">
                <a:srgbClr val="1C4A7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Verdana" panose="020B0604030504040204" pitchFamily="34" charset="0"/>
              <a:ea typeface="Verdana" panose="020B0604030504040204" pitchFamily="34" charset="0"/>
            </a:endParaRPr>
          </a:p>
        </p:txBody>
      </p:sp>
      <p:sp>
        <p:nvSpPr>
          <p:cNvPr id="7" name="Текст 11"/>
          <p:cNvSpPr>
            <a:spLocks noGrp="1"/>
          </p:cNvSpPr>
          <p:nvPr>
            <p:ph type="body" sz="quarter" idx="11" hasCustomPrompt="1"/>
          </p:nvPr>
        </p:nvSpPr>
        <p:spPr>
          <a:xfrm>
            <a:off x="745962" y="990843"/>
            <a:ext cx="5286760" cy="3366302"/>
          </a:xfrm>
          <a:noFill/>
        </p:spPr>
        <p:txBody>
          <a:bodyPr tIns="0" bIns="0" anchor="t">
            <a:noAutofit/>
          </a:bodyPr>
          <a:lstStyle>
            <a:lvl1pPr marL="0" indent="0" algn="l">
              <a:buNone/>
              <a:defRPr sz="3200" b="0" spc="0" baseline="0">
                <a:solidFill>
                  <a:schemeClr val="bg1"/>
                </a:solidFill>
                <a:latin typeface="Verdana" panose="020B0604030504040204" pitchFamily="34" charset="0"/>
                <a:ea typeface="Verdana" panose="020B0604030504040204" pitchFamily="34" charset="0"/>
              </a:defRPr>
            </a:lvl1pPr>
            <a:lvl2pPr marL="457200" indent="0">
              <a:buNone/>
              <a:defRPr>
                <a:solidFill>
                  <a:schemeClr val="tx1"/>
                </a:solidFill>
                <a:latin typeface="+mj-lt"/>
              </a:defRPr>
            </a:lvl2pPr>
            <a:lvl3pPr marL="914400" indent="0">
              <a:buNone/>
              <a:defRPr>
                <a:solidFill>
                  <a:schemeClr val="tx1"/>
                </a:solidFill>
                <a:latin typeface="+mj-lt"/>
              </a:defRPr>
            </a:lvl3pPr>
            <a:lvl4pPr marL="1371600" indent="0">
              <a:buNone/>
              <a:defRPr>
                <a:solidFill>
                  <a:schemeClr val="tx1"/>
                </a:solidFill>
                <a:latin typeface="+mj-lt"/>
              </a:defRPr>
            </a:lvl4pPr>
            <a:lvl5pPr marL="1828800" indent="0">
              <a:buNone/>
              <a:defRPr>
                <a:solidFill>
                  <a:schemeClr val="tx1"/>
                </a:solidFill>
                <a:latin typeface="+mj-lt"/>
              </a:defRPr>
            </a:lvl5pPr>
          </a:lstStyle>
          <a:p>
            <a:pPr lvl="0"/>
            <a:r>
              <a:rPr lang="en-US" dirty="0" smtClean="0"/>
              <a:t>Sample title for a new section</a:t>
            </a:r>
            <a:endParaRPr lang="ru-RU" dirty="0"/>
          </a:p>
        </p:txBody>
      </p:sp>
      <p:pic>
        <p:nvPicPr>
          <p:cNvPr id="11" name="Picture 10"/>
          <p:cNvPicPr>
            <a:picLocks noChangeAspect="1"/>
          </p:cNvPicPr>
          <p:nvPr userDrawn="1"/>
        </p:nvPicPr>
        <p:blipFill rotWithShape="1">
          <a:blip r:embed="rId2"/>
          <a:srcRect r="6559" b="11296"/>
          <a:stretch/>
        </p:blipFill>
        <p:spPr>
          <a:xfrm>
            <a:off x="6966001" y="1904400"/>
            <a:ext cx="5229544" cy="4953600"/>
          </a:xfrm>
          <a:prstGeom prst="rect">
            <a:avLst/>
          </a:prstGeom>
        </p:spPr>
      </p:pic>
    </p:spTree>
    <p:extLst>
      <p:ext uri="{BB962C8B-B14F-4D97-AF65-F5344CB8AC3E}">
        <p14:creationId xmlns:p14="http://schemas.microsoft.com/office/powerpoint/2010/main" val="414910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w Section - Light Background">
    <p:spTree>
      <p:nvGrpSpPr>
        <p:cNvPr id="1" name=""/>
        <p:cNvGrpSpPr/>
        <p:nvPr/>
      </p:nvGrpSpPr>
      <p:grpSpPr>
        <a:xfrm>
          <a:off x="0" y="0"/>
          <a:ext cx="0" cy="0"/>
          <a:chOff x="0" y="0"/>
          <a:chExt cx="0" cy="0"/>
        </a:xfrm>
      </p:grpSpPr>
      <p:sp>
        <p:nvSpPr>
          <p:cNvPr id="6" name="Текст 11"/>
          <p:cNvSpPr>
            <a:spLocks noGrp="1"/>
          </p:cNvSpPr>
          <p:nvPr>
            <p:ph type="body" sz="quarter" idx="11" hasCustomPrompt="1"/>
          </p:nvPr>
        </p:nvSpPr>
        <p:spPr>
          <a:xfrm>
            <a:off x="745962" y="990843"/>
            <a:ext cx="5286760" cy="3366302"/>
          </a:xfrm>
          <a:noFill/>
        </p:spPr>
        <p:txBody>
          <a:bodyPr tIns="0" bIns="0" anchor="t">
            <a:noAutofit/>
          </a:bodyPr>
          <a:lstStyle>
            <a:lvl1pPr marL="0" indent="0" algn="l">
              <a:buNone/>
              <a:defRPr sz="3200" b="0" spc="0" baseline="0">
                <a:solidFill>
                  <a:srgbClr val="1C4A70"/>
                </a:solidFill>
                <a:latin typeface="Verdana" panose="020B0604030504040204" pitchFamily="34" charset="0"/>
                <a:ea typeface="Verdana" panose="020B0604030504040204" pitchFamily="34" charset="0"/>
              </a:defRPr>
            </a:lvl1pPr>
            <a:lvl2pPr marL="457200" indent="0">
              <a:buNone/>
              <a:defRPr>
                <a:solidFill>
                  <a:schemeClr val="tx1"/>
                </a:solidFill>
                <a:latin typeface="+mj-lt"/>
              </a:defRPr>
            </a:lvl2pPr>
            <a:lvl3pPr marL="914400" indent="0">
              <a:buNone/>
              <a:defRPr>
                <a:solidFill>
                  <a:schemeClr val="tx1"/>
                </a:solidFill>
                <a:latin typeface="+mj-lt"/>
              </a:defRPr>
            </a:lvl3pPr>
            <a:lvl4pPr marL="1371600" indent="0">
              <a:buNone/>
              <a:defRPr>
                <a:solidFill>
                  <a:schemeClr val="tx1"/>
                </a:solidFill>
                <a:latin typeface="+mj-lt"/>
              </a:defRPr>
            </a:lvl4pPr>
            <a:lvl5pPr marL="1828800" indent="0">
              <a:buNone/>
              <a:defRPr>
                <a:solidFill>
                  <a:schemeClr val="tx1"/>
                </a:solidFill>
                <a:latin typeface="+mj-lt"/>
              </a:defRPr>
            </a:lvl5pPr>
          </a:lstStyle>
          <a:p>
            <a:pPr lvl="0"/>
            <a:r>
              <a:rPr lang="en-US" dirty="0" smtClean="0"/>
              <a:t>Sample title for a new section</a:t>
            </a:r>
            <a:endParaRPr lang="ru-RU" dirty="0"/>
          </a:p>
        </p:txBody>
      </p:sp>
      <p:sp>
        <p:nvSpPr>
          <p:cNvPr id="3" name="AutoShape 3"/>
          <p:cNvSpPr>
            <a:spLocks noChangeAspect="1" noChangeArrowheads="1" noTextEdit="1"/>
          </p:cNvSpPr>
          <p:nvPr userDrawn="1"/>
        </p:nvSpPr>
        <p:spPr bwMode="auto">
          <a:xfrm>
            <a:off x="6967538" y="1905000"/>
            <a:ext cx="5224462"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latin typeface="Verdana" panose="020B0604030504040204" pitchFamily="34" charset="0"/>
              <a:ea typeface="Verdana" panose="020B0604030504040204" pitchFamily="34" charset="0"/>
            </a:endParaRPr>
          </a:p>
        </p:txBody>
      </p:sp>
      <p:pic>
        <p:nvPicPr>
          <p:cNvPr id="11" name="Picture 10"/>
          <p:cNvPicPr>
            <a:picLocks noChangeAspect="1"/>
          </p:cNvPicPr>
          <p:nvPr userDrawn="1"/>
        </p:nvPicPr>
        <p:blipFill rotWithShape="1">
          <a:blip r:embed="rId2"/>
          <a:srcRect r="6622" b="11296"/>
          <a:stretch/>
        </p:blipFill>
        <p:spPr>
          <a:xfrm>
            <a:off x="6966001" y="1904400"/>
            <a:ext cx="5226000" cy="4953600"/>
          </a:xfrm>
          <a:prstGeom prst="rect">
            <a:avLst/>
          </a:prstGeom>
        </p:spPr>
      </p:pic>
    </p:spTree>
    <p:extLst>
      <p:ext uri="{BB962C8B-B14F-4D97-AF65-F5344CB8AC3E}">
        <p14:creationId xmlns:p14="http://schemas.microsoft.com/office/powerpoint/2010/main" val="157196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w Section - Dark Background, Blue Logo">
    <p:spTree>
      <p:nvGrpSpPr>
        <p:cNvPr id="1" name=""/>
        <p:cNvGrpSpPr/>
        <p:nvPr/>
      </p:nvGrpSpPr>
      <p:grpSpPr>
        <a:xfrm>
          <a:off x="0" y="0"/>
          <a:ext cx="0" cy="0"/>
          <a:chOff x="0" y="0"/>
          <a:chExt cx="0" cy="0"/>
        </a:xfrm>
      </p:grpSpPr>
      <p:sp>
        <p:nvSpPr>
          <p:cNvPr id="4" name="Прямоугольник 4"/>
          <p:cNvSpPr/>
          <p:nvPr userDrawn="1"/>
        </p:nvSpPr>
        <p:spPr>
          <a:xfrm flipH="1">
            <a:off x="-9526" y="0"/>
            <a:ext cx="12201525" cy="6858000"/>
          </a:xfrm>
          <a:prstGeom prst="rect">
            <a:avLst/>
          </a:prstGeom>
          <a:gradFill flip="none" rotWithShape="1">
            <a:gsLst>
              <a:gs pos="0">
                <a:srgbClr val="1C4A70">
                  <a:shade val="30000"/>
                  <a:satMod val="115000"/>
                </a:srgbClr>
              </a:gs>
              <a:gs pos="54000">
                <a:srgbClr val="1C4A70"/>
              </a:gs>
              <a:gs pos="100000">
                <a:srgbClr val="1C4A7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Verdana" panose="020B0604030504040204" pitchFamily="34" charset="0"/>
              <a:ea typeface="Verdana" panose="020B0604030504040204" pitchFamily="34" charset="0"/>
            </a:endParaRPr>
          </a:p>
        </p:txBody>
      </p:sp>
      <p:pic>
        <p:nvPicPr>
          <p:cNvPr id="9" name="Рисунок 8"/>
          <p:cNvPicPr>
            <a:picLocks noChangeAspect="1"/>
          </p:cNvPicPr>
          <p:nvPr userDrawn="1"/>
        </p:nvPicPr>
        <p:blipFill>
          <a:blip r:embed="rId2" cstate="print">
            <a:extLst>
              <a:ext uri="{28A0092B-C50C-407E-A947-70E740481C1C}">
                <a14:useLocalDpi xmlns:a14="http://schemas.microsoft.com/office/drawing/2010/main" val="0"/>
              </a:ext>
            </a:extLst>
          </a:blip>
          <a:srcRect r="6614" b="11237"/>
          <a:stretch>
            <a:fillRect/>
          </a:stretch>
        </p:blipFill>
        <p:spPr>
          <a:xfrm>
            <a:off x="6967841" y="1905000"/>
            <a:ext cx="5224159" cy="4953000"/>
          </a:xfrm>
          <a:custGeom>
            <a:avLst/>
            <a:gdLst>
              <a:gd name="connsiteX0" fmla="*/ 0 w 5224159"/>
              <a:gd name="connsiteY0" fmla="*/ 0 h 4953000"/>
              <a:gd name="connsiteX1" fmla="*/ 5224159 w 5224159"/>
              <a:gd name="connsiteY1" fmla="*/ 0 h 4953000"/>
              <a:gd name="connsiteX2" fmla="*/ 5224159 w 5224159"/>
              <a:gd name="connsiteY2" fmla="*/ 4953000 h 4953000"/>
              <a:gd name="connsiteX3" fmla="*/ 0 w 5224159"/>
              <a:gd name="connsiteY3" fmla="*/ 4953000 h 4953000"/>
            </a:gdLst>
            <a:ahLst/>
            <a:cxnLst>
              <a:cxn ang="0">
                <a:pos x="connsiteX0" y="connsiteY0"/>
              </a:cxn>
              <a:cxn ang="0">
                <a:pos x="connsiteX1" y="connsiteY1"/>
              </a:cxn>
              <a:cxn ang="0">
                <a:pos x="connsiteX2" y="connsiteY2"/>
              </a:cxn>
              <a:cxn ang="0">
                <a:pos x="connsiteX3" y="connsiteY3"/>
              </a:cxn>
            </a:cxnLst>
            <a:rect l="l" t="t" r="r" b="b"/>
            <a:pathLst>
              <a:path w="5224159" h="4953000">
                <a:moveTo>
                  <a:pt x="0" y="0"/>
                </a:moveTo>
                <a:lnTo>
                  <a:pt x="5224159" y="0"/>
                </a:lnTo>
                <a:lnTo>
                  <a:pt x="5224159" y="4953000"/>
                </a:lnTo>
                <a:lnTo>
                  <a:pt x="0" y="4953000"/>
                </a:lnTo>
                <a:close/>
              </a:path>
            </a:pathLst>
          </a:custGeom>
        </p:spPr>
      </p:pic>
      <p:sp>
        <p:nvSpPr>
          <p:cNvPr id="5" name="Текст 11"/>
          <p:cNvSpPr>
            <a:spLocks noGrp="1"/>
          </p:cNvSpPr>
          <p:nvPr>
            <p:ph type="body" sz="quarter" idx="11" hasCustomPrompt="1"/>
          </p:nvPr>
        </p:nvSpPr>
        <p:spPr>
          <a:xfrm>
            <a:off x="745962" y="990843"/>
            <a:ext cx="5286760" cy="3366302"/>
          </a:xfrm>
          <a:noFill/>
        </p:spPr>
        <p:txBody>
          <a:bodyPr tIns="0" bIns="0" anchor="t">
            <a:noAutofit/>
          </a:bodyPr>
          <a:lstStyle>
            <a:lvl1pPr marL="0" indent="0" algn="l">
              <a:buNone/>
              <a:defRPr sz="3200" b="0" spc="0" baseline="0">
                <a:solidFill>
                  <a:schemeClr val="bg1"/>
                </a:solidFill>
                <a:latin typeface="Verdana" panose="020B0604030504040204" pitchFamily="34" charset="0"/>
                <a:ea typeface="Verdana" panose="020B0604030504040204" pitchFamily="34" charset="0"/>
              </a:defRPr>
            </a:lvl1pPr>
            <a:lvl2pPr marL="457200" indent="0">
              <a:buNone/>
              <a:defRPr>
                <a:solidFill>
                  <a:schemeClr val="tx1"/>
                </a:solidFill>
                <a:latin typeface="+mj-lt"/>
              </a:defRPr>
            </a:lvl2pPr>
            <a:lvl3pPr marL="914400" indent="0">
              <a:buNone/>
              <a:defRPr>
                <a:solidFill>
                  <a:schemeClr val="tx1"/>
                </a:solidFill>
                <a:latin typeface="+mj-lt"/>
              </a:defRPr>
            </a:lvl3pPr>
            <a:lvl4pPr marL="1371600" indent="0">
              <a:buNone/>
              <a:defRPr>
                <a:solidFill>
                  <a:schemeClr val="tx1"/>
                </a:solidFill>
                <a:latin typeface="+mj-lt"/>
              </a:defRPr>
            </a:lvl4pPr>
            <a:lvl5pPr marL="1828800" indent="0">
              <a:buNone/>
              <a:defRPr>
                <a:solidFill>
                  <a:schemeClr val="tx1"/>
                </a:solidFill>
                <a:latin typeface="+mj-lt"/>
              </a:defRPr>
            </a:lvl5pPr>
          </a:lstStyle>
          <a:p>
            <a:pPr lvl="0"/>
            <a:r>
              <a:rPr lang="en-US" dirty="0" smtClean="0"/>
              <a:t>Sample title for a new section</a:t>
            </a:r>
            <a:endParaRPr lang="ru-RU" dirty="0"/>
          </a:p>
        </p:txBody>
      </p:sp>
    </p:spTree>
    <p:extLst>
      <p:ext uri="{BB962C8B-B14F-4D97-AF65-F5344CB8AC3E}">
        <p14:creationId xmlns:p14="http://schemas.microsoft.com/office/powerpoint/2010/main" val="856998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ree fill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Tree>
    <p:extLst>
      <p:ext uri="{BB962C8B-B14F-4D97-AF65-F5344CB8AC3E}">
        <p14:creationId xmlns:p14="http://schemas.microsoft.com/office/powerpoint/2010/main" val="1481825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with one text bloc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7" name="Текст 3"/>
          <p:cNvSpPr>
            <a:spLocks noGrp="1"/>
          </p:cNvSpPr>
          <p:nvPr>
            <p:ph type="body" sz="quarter" idx="13" hasCustomPrompt="1"/>
          </p:nvPr>
        </p:nvSpPr>
        <p:spPr>
          <a:xfrm>
            <a:off x="1102275" y="1376363"/>
            <a:ext cx="10191994" cy="4897437"/>
          </a:xfrm>
        </p:spPr>
        <p:txBody>
          <a:bodyPr>
            <a:normAutofit/>
          </a:bodyPr>
          <a:lstStyle>
            <a:lvl1pPr marL="0" indent="0">
              <a:buNone/>
              <a:defRPr sz="1400" baseline="0">
                <a:solidFill>
                  <a:srgbClr val="1C4A70"/>
                </a:solidFill>
                <a:latin typeface="Verdana" panose="020B0604030504040204" pitchFamily="34" charset="0"/>
                <a:ea typeface="Verdana" panose="020B0604030504040204" pitchFamily="34" charset="0"/>
              </a:defRPr>
            </a:lvl1pPr>
            <a:lvl2pPr>
              <a:defRPr sz="1400"/>
            </a:lvl2pPr>
            <a:lvl3pPr>
              <a:defRPr sz="1400"/>
            </a:lvl3pPr>
            <a:lvl4pPr>
              <a:defRPr sz="1400"/>
            </a:lvl4pPr>
            <a:lvl5pPr>
              <a:defRPr sz="1400"/>
            </a:lvl5pPr>
          </a:lstStyle>
          <a:p>
            <a:pPr lvl="0"/>
            <a:r>
              <a:rPr lang="en-GB" dirty="0" smtClean="0"/>
              <a:t>Insert or write text</a:t>
            </a:r>
            <a:endParaRPr lang="ru-RU" dirty="0"/>
          </a:p>
        </p:txBody>
      </p:sp>
      <p:sp>
        <p:nvSpPr>
          <p:cNvPr id="9"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Tree>
    <p:extLst>
      <p:ext uri="{BB962C8B-B14F-4D97-AF65-F5344CB8AC3E}">
        <p14:creationId xmlns:p14="http://schemas.microsoft.com/office/powerpoint/2010/main" val="3792157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with two text block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9"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10" name="Текст 3"/>
          <p:cNvSpPr>
            <a:spLocks noGrp="1"/>
          </p:cNvSpPr>
          <p:nvPr>
            <p:ph type="body" sz="quarter" idx="13" hasCustomPrompt="1"/>
          </p:nvPr>
        </p:nvSpPr>
        <p:spPr>
          <a:xfrm>
            <a:off x="1097516" y="1481139"/>
            <a:ext cx="5012267" cy="366711"/>
          </a:xfrm>
        </p:spPr>
        <p:txBody>
          <a:bodyPr>
            <a:normAutofit/>
          </a:bodyPr>
          <a:lstStyle>
            <a:lvl1pPr marL="0" indent="0">
              <a:buNone/>
              <a:defRPr sz="1400" baseline="0">
                <a:solidFill>
                  <a:srgbClr val="1C4A70"/>
                </a:solidFill>
                <a:latin typeface="Verdana" panose="020B0604030504040204" pitchFamily="34" charset="0"/>
                <a:ea typeface="Verdana" panose="020B0604030504040204" pitchFamily="34" charset="0"/>
              </a:defRPr>
            </a:lvl1pPr>
            <a:lvl2pPr>
              <a:defRPr sz="1400"/>
            </a:lvl2pPr>
            <a:lvl3pPr>
              <a:defRPr sz="1400"/>
            </a:lvl3pPr>
            <a:lvl4pPr>
              <a:defRPr sz="1400"/>
            </a:lvl4pPr>
            <a:lvl5pPr>
              <a:defRPr sz="1400"/>
            </a:lvl5pPr>
          </a:lstStyle>
          <a:p>
            <a:pPr lvl="0"/>
            <a:r>
              <a:rPr lang="de-CH" dirty="0" smtClean="0"/>
              <a:t>Insert </a:t>
            </a:r>
            <a:r>
              <a:rPr lang="de-CH" dirty="0" err="1" smtClean="0"/>
              <a:t>or</a:t>
            </a:r>
            <a:r>
              <a:rPr lang="de-CH" dirty="0" smtClean="0"/>
              <a:t> </a:t>
            </a:r>
            <a:r>
              <a:rPr lang="de-CH" dirty="0" err="1" smtClean="0"/>
              <a:t>write</a:t>
            </a:r>
            <a:r>
              <a:rPr lang="de-CH" dirty="0" smtClean="0"/>
              <a:t> Header</a:t>
            </a:r>
          </a:p>
          <a:p>
            <a:pPr lvl="0"/>
            <a:endParaRPr lang="de-CH" dirty="0" smtClean="0"/>
          </a:p>
          <a:p>
            <a:pPr lvl="0"/>
            <a:endParaRPr lang="ru-RU" dirty="0"/>
          </a:p>
        </p:txBody>
      </p:sp>
      <p:sp>
        <p:nvSpPr>
          <p:cNvPr id="11" name="Текст 3"/>
          <p:cNvSpPr>
            <a:spLocks noGrp="1"/>
          </p:cNvSpPr>
          <p:nvPr>
            <p:ph type="body" sz="quarter" idx="14" hasCustomPrompt="1"/>
          </p:nvPr>
        </p:nvSpPr>
        <p:spPr>
          <a:xfrm>
            <a:off x="6303919" y="1481139"/>
            <a:ext cx="5012267" cy="366711"/>
          </a:xfrm>
        </p:spPr>
        <p:txBody>
          <a:bodyPr>
            <a:normAutofit/>
          </a:bodyPr>
          <a:lstStyle>
            <a:lvl1pPr marL="0" indent="0">
              <a:buNone/>
              <a:defRPr sz="1400" baseline="0">
                <a:solidFill>
                  <a:srgbClr val="1C4A70"/>
                </a:solidFill>
                <a:latin typeface="Verdana" panose="020B0604030504040204" pitchFamily="34" charset="0"/>
                <a:ea typeface="Verdana" panose="020B0604030504040204" pitchFamily="34" charset="0"/>
              </a:defRPr>
            </a:lvl1pPr>
            <a:lvl2pPr>
              <a:defRPr sz="1400"/>
            </a:lvl2pPr>
            <a:lvl3pPr>
              <a:defRPr sz="1400"/>
            </a:lvl3pPr>
            <a:lvl4pPr>
              <a:defRPr sz="1400"/>
            </a:lvl4pPr>
            <a:lvl5pPr>
              <a:defRPr sz="1400"/>
            </a:lvl5pPr>
          </a:lstStyle>
          <a:p>
            <a:pPr lvl="0"/>
            <a:r>
              <a:rPr lang="de-CH" dirty="0" smtClean="0"/>
              <a:t>Insert </a:t>
            </a:r>
            <a:r>
              <a:rPr lang="de-CH" dirty="0" err="1" smtClean="0"/>
              <a:t>or</a:t>
            </a:r>
            <a:r>
              <a:rPr lang="de-CH" dirty="0" smtClean="0"/>
              <a:t> </a:t>
            </a:r>
            <a:r>
              <a:rPr lang="de-CH" dirty="0" err="1" smtClean="0"/>
              <a:t>write</a:t>
            </a:r>
            <a:r>
              <a:rPr lang="de-CH" dirty="0" smtClean="0"/>
              <a:t> Header</a:t>
            </a:r>
            <a:endParaRPr lang="ru-RU" dirty="0"/>
          </a:p>
        </p:txBody>
      </p:sp>
      <p:sp>
        <p:nvSpPr>
          <p:cNvPr id="12" name="Текст 3"/>
          <p:cNvSpPr>
            <a:spLocks noGrp="1"/>
          </p:cNvSpPr>
          <p:nvPr>
            <p:ph type="body" sz="quarter" idx="15" hasCustomPrompt="1"/>
          </p:nvPr>
        </p:nvSpPr>
        <p:spPr>
          <a:xfrm>
            <a:off x="1097516" y="1882642"/>
            <a:ext cx="5012267" cy="4289558"/>
          </a:xfrm>
        </p:spPr>
        <p:txBody>
          <a:bodyPr>
            <a:normAutofit/>
          </a:bodyPr>
          <a:lstStyle>
            <a:lvl1pPr marL="0" indent="0">
              <a:buNone/>
              <a:defRPr sz="1200" baseline="0">
                <a:solidFill>
                  <a:schemeClr val="bg2">
                    <a:lumMod val="50000"/>
                  </a:schemeClr>
                </a:solidFill>
                <a:latin typeface="Verdana" panose="020B0604030504040204" pitchFamily="34" charset="0"/>
                <a:ea typeface="Verdana" panose="020B0604030504040204" pitchFamily="34" charset="0"/>
              </a:defRPr>
            </a:lvl1pPr>
            <a:lvl2pPr>
              <a:defRPr sz="1400"/>
            </a:lvl2pPr>
            <a:lvl3pPr>
              <a:defRPr sz="1400"/>
            </a:lvl3pPr>
            <a:lvl4pPr>
              <a:defRPr sz="1400"/>
            </a:lvl4pPr>
            <a:lvl5pPr>
              <a:defRPr sz="1400"/>
            </a:lvl5pPr>
          </a:lstStyle>
          <a:p>
            <a:pPr lvl="0"/>
            <a:r>
              <a:rPr lang="de-CH" dirty="0" smtClean="0"/>
              <a:t>Insert Main Body </a:t>
            </a:r>
            <a:r>
              <a:rPr lang="de-CH" dirty="0" err="1" smtClean="0"/>
              <a:t>of</a:t>
            </a:r>
            <a:r>
              <a:rPr lang="de-CH" dirty="0" smtClean="0"/>
              <a:t> Text</a:t>
            </a:r>
          </a:p>
          <a:p>
            <a:pPr lvl="0"/>
            <a:endParaRPr lang="de-CH" dirty="0" smtClean="0"/>
          </a:p>
          <a:p>
            <a:pPr lvl="0"/>
            <a:endParaRPr lang="ru-RU" dirty="0"/>
          </a:p>
        </p:txBody>
      </p:sp>
      <p:sp>
        <p:nvSpPr>
          <p:cNvPr id="13" name="Текст 3"/>
          <p:cNvSpPr>
            <a:spLocks noGrp="1"/>
          </p:cNvSpPr>
          <p:nvPr>
            <p:ph type="body" sz="quarter" idx="16" hasCustomPrompt="1"/>
          </p:nvPr>
        </p:nvSpPr>
        <p:spPr>
          <a:xfrm>
            <a:off x="6303919" y="1882642"/>
            <a:ext cx="5012267" cy="4289558"/>
          </a:xfrm>
        </p:spPr>
        <p:txBody>
          <a:bodyPr>
            <a:normAutofit/>
          </a:bodyPr>
          <a:lstStyle>
            <a:lvl1pPr marL="0" indent="0">
              <a:buNone/>
              <a:defRPr sz="1200" baseline="0">
                <a:solidFill>
                  <a:schemeClr val="bg2">
                    <a:lumMod val="50000"/>
                  </a:schemeClr>
                </a:solidFill>
                <a:latin typeface="Verdana" panose="020B0604030504040204" pitchFamily="34" charset="0"/>
                <a:ea typeface="Verdana" panose="020B0604030504040204" pitchFamily="34" charset="0"/>
              </a:defRPr>
            </a:lvl1pPr>
            <a:lvl2pPr>
              <a:defRPr sz="1400"/>
            </a:lvl2pPr>
            <a:lvl3pPr>
              <a:defRPr sz="1400"/>
            </a:lvl3pPr>
            <a:lvl4pPr>
              <a:defRPr sz="1400"/>
            </a:lvl4pPr>
            <a:lvl5pPr>
              <a:defRPr sz="1400"/>
            </a:lvl5pPr>
          </a:lstStyle>
          <a:p>
            <a:pPr lvl="0"/>
            <a:r>
              <a:rPr lang="de-CH" dirty="0" smtClean="0"/>
              <a:t>Insert Main Body </a:t>
            </a:r>
            <a:r>
              <a:rPr lang="de-CH" dirty="0" err="1" smtClean="0"/>
              <a:t>of</a:t>
            </a:r>
            <a:r>
              <a:rPr lang="de-CH" dirty="0" smtClean="0"/>
              <a:t> Text</a:t>
            </a:r>
          </a:p>
        </p:txBody>
      </p:sp>
    </p:spTree>
    <p:extLst>
      <p:ext uri="{BB962C8B-B14F-4D97-AF65-F5344CB8AC3E}">
        <p14:creationId xmlns:p14="http://schemas.microsoft.com/office/powerpoint/2010/main" val="357597881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ngle Imag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71375"/>
            <a:ext cx="4612725"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8" name="Прямоугольник 7"/>
          <p:cNvSpPr/>
          <p:nvPr userDrawn="1"/>
        </p:nvSpPr>
        <p:spPr>
          <a:xfrm>
            <a:off x="6400800" y="442271"/>
            <a:ext cx="106326" cy="5831530"/>
          </a:xfrm>
          <a:prstGeom prst="rect">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9" name="Текст 18"/>
          <p:cNvSpPr>
            <a:spLocks noGrp="1"/>
          </p:cNvSpPr>
          <p:nvPr>
            <p:ph type="body" sz="quarter" idx="13" hasCustomPrompt="1"/>
          </p:nvPr>
        </p:nvSpPr>
        <p:spPr>
          <a:xfrm>
            <a:off x="1098546" y="1573619"/>
            <a:ext cx="4949829" cy="4700182"/>
          </a:xfrm>
        </p:spPr>
        <p:txBody>
          <a:bodyPr>
            <a:normAutofit/>
          </a:bodyPr>
          <a:lstStyle>
            <a:lvl1pPr marL="0" indent="0">
              <a:buClr>
                <a:srgbClr val="782168"/>
              </a:buClr>
              <a:buNone/>
              <a:defRPr sz="1400">
                <a:solidFill>
                  <a:srgbClr val="1C4A70"/>
                </a:solidFill>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de-CH" dirty="0" smtClean="0"/>
              <a:t>Insert </a:t>
            </a:r>
            <a:r>
              <a:rPr lang="de-CH" dirty="0" err="1" smtClean="0"/>
              <a:t>or</a:t>
            </a:r>
            <a:r>
              <a:rPr lang="de-CH" dirty="0" smtClean="0"/>
              <a:t> </a:t>
            </a:r>
            <a:r>
              <a:rPr lang="de-CH" dirty="0" err="1" smtClean="0"/>
              <a:t>write</a:t>
            </a:r>
            <a:r>
              <a:rPr lang="de-CH" dirty="0" smtClean="0"/>
              <a:t> </a:t>
            </a:r>
            <a:r>
              <a:rPr lang="de-CH" dirty="0" err="1" smtClean="0"/>
              <a:t>text</a:t>
            </a:r>
            <a:endParaRPr lang="ru-RU" dirty="0"/>
          </a:p>
        </p:txBody>
      </p:sp>
      <p:sp>
        <p:nvSpPr>
          <p:cNvPr id="3" name="Picture Placeholder 2"/>
          <p:cNvSpPr>
            <a:spLocks noGrp="1"/>
          </p:cNvSpPr>
          <p:nvPr>
            <p:ph type="pic" sz="quarter" idx="14" hasCustomPrompt="1"/>
          </p:nvPr>
        </p:nvSpPr>
        <p:spPr>
          <a:xfrm>
            <a:off x="6507163" y="442913"/>
            <a:ext cx="5282818" cy="5830887"/>
          </a:xfrm>
          <a:prstGeom prst="rect">
            <a:avLst/>
          </a:prstGeom>
        </p:spPr>
        <p:txBody>
          <a:bodyPr tIns="720000" anchor="ctr" anchorCtr="1"/>
          <a:lstStyle>
            <a:lvl1pPr marL="0" indent="0">
              <a:buNone/>
              <a:defRPr sz="1400">
                <a:latin typeface="Verdana" panose="020B0604030504040204" pitchFamily="34" charset="0"/>
                <a:ea typeface="Verdana" panose="020B0604030504040204" pitchFamily="34" charset="0"/>
              </a:defRPr>
            </a:lvl1pPr>
          </a:lstStyle>
          <a:p>
            <a:r>
              <a:rPr lang="de-CH" dirty="0" smtClean="0"/>
              <a:t>Insert an </a:t>
            </a:r>
            <a:r>
              <a:rPr lang="de-CH" dirty="0" err="1" smtClean="0"/>
              <a:t>image</a:t>
            </a:r>
            <a:r>
              <a:rPr lang="de-CH" dirty="0" smtClean="0"/>
              <a:t> </a:t>
            </a:r>
            <a:r>
              <a:rPr lang="de-CH" dirty="0" err="1" smtClean="0"/>
              <a:t>into</a:t>
            </a:r>
            <a:r>
              <a:rPr lang="de-CH" dirty="0" smtClean="0"/>
              <a:t> </a:t>
            </a:r>
            <a:r>
              <a:rPr lang="de-CH" dirty="0" err="1" smtClean="0"/>
              <a:t>the</a:t>
            </a:r>
            <a:r>
              <a:rPr lang="de-CH" dirty="0" smtClean="0"/>
              <a:t> Slide</a:t>
            </a:r>
            <a:endParaRPr lang="en-GB" dirty="0"/>
          </a:p>
        </p:txBody>
      </p:sp>
    </p:spTree>
    <p:extLst>
      <p:ext uri="{BB962C8B-B14F-4D97-AF65-F5344CB8AC3E}">
        <p14:creationId xmlns:p14="http://schemas.microsoft.com/office/powerpoint/2010/main" val="438174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with two Image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71375"/>
            <a:ext cx="4612725"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9" name="Текст 18"/>
          <p:cNvSpPr>
            <a:spLocks noGrp="1"/>
          </p:cNvSpPr>
          <p:nvPr>
            <p:ph type="body" sz="quarter" idx="13" hasCustomPrompt="1"/>
          </p:nvPr>
        </p:nvSpPr>
        <p:spPr>
          <a:xfrm>
            <a:off x="1098546" y="1573619"/>
            <a:ext cx="4949829" cy="4700182"/>
          </a:xfrm>
        </p:spPr>
        <p:txBody>
          <a:bodyPr>
            <a:normAutofit/>
          </a:bodyPr>
          <a:lstStyle>
            <a:lvl1pPr marL="0" indent="0">
              <a:buClr>
                <a:srgbClr val="782168"/>
              </a:buClr>
              <a:buNone/>
              <a:defRPr sz="1400">
                <a:solidFill>
                  <a:srgbClr val="1C4A70"/>
                </a:solidFill>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de-CH" dirty="0" smtClean="0"/>
              <a:t>Insert </a:t>
            </a:r>
            <a:r>
              <a:rPr lang="de-CH" dirty="0" err="1" smtClean="0"/>
              <a:t>or</a:t>
            </a:r>
            <a:r>
              <a:rPr lang="de-CH" dirty="0" smtClean="0"/>
              <a:t> </a:t>
            </a:r>
            <a:r>
              <a:rPr lang="de-CH" dirty="0" err="1" smtClean="0"/>
              <a:t>write</a:t>
            </a:r>
            <a:r>
              <a:rPr lang="de-CH" dirty="0" smtClean="0"/>
              <a:t> </a:t>
            </a:r>
            <a:r>
              <a:rPr lang="de-CH" dirty="0" err="1" smtClean="0"/>
              <a:t>text</a:t>
            </a:r>
            <a:endParaRPr lang="ru-RU" dirty="0"/>
          </a:p>
        </p:txBody>
      </p:sp>
      <p:sp>
        <p:nvSpPr>
          <p:cNvPr id="10" name="Прямоугольник 9"/>
          <p:cNvSpPr/>
          <p:nvPr userDrawn="1"/>
        </p:nvSpPr>
        <p:spPr>
          <a:xfrm>
            <a:off x="6400800" y="438387"/>
            <a:ext cx="106326" cy="2704863"/>
          </a:xfrm>
          <a:prstGeom prst="rect">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11" name="Прямоугольник 13"/>
          <p:cNvSpPr/>
          <p:nvPr userDrawn="1"/>
        </p:nvSpPr>
        <p:spPr>
          <a:xfrm>
            <a:off x="6400800" y="3570000"/>
            <a:ext cx="106326" cy="2704863"/>
          </a:xfrm>
          <a:prstGeom prst="rect">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7" name="Picture Placeholder 6"/>
          <p:cNvSpPr>
            <a:spLocks noGrp="1"/>
          </p:cNvSpPr>
          <p:nvPr>
            <p:ph type="pic" sz="quarter" idx="14" hasCustomPrompt="1"/>
          </p:nvPr>
        </p:nvSpPr>
        <p:spPr>
          <a:xfrm>
            <a:off x="6507163" y="438150"/>
            <a:ext cx="5283200" cy="2705100"/>
          </a:xfrm>
          <a:prstGeom prst="rect">
            <a:avLst/>
          </a:prstGeom>
        </p:spPr>
        <p:txBody>
          <a:bodyPr tIns="720000" anchor="ctr"/>
          <a:lstStyle>
            <a:lvl1pPr marL="0" marR="0" indent="0" algn="ctr" defTabSz="914400" rtl="0" eaLnBrk="1" fontAlgn="auto" latinLnBrk="0" hangingPunct="1">
              <a:lnSpc>
                <a:spcPct val="90000"/>
              </a:lnSpc>
              <a:spcBef>
                <a:spcPts val="1000"/>
              </a:spcBef>
              <a:spcAft>
                <a:spcPts val="0"/>
              </a:spcAft>
              <a:buClrTx/>
              <a:buSzTx/>
              <a:buFontTx/>
              <a:buNone/>
              <a:tabLst/>
              <a:defRPr sz="1400" baseline="0">
                <a:latin typeface="Verdana" panose="020B0604030504040204" pitchFamily="34" charset="0"/>
                <a:ea typeface="Verdana" panose="020B0604030504040204" pitchFamily="34" charset="0"/>
              </a:defRPr>
            </a:lvl1pPr>
          </a:lstStyle>
          <a:p>
            <a:r>
              <a:rPr lang="de-CH" dirty="0" smtClean="0"/>
              <a:t>Insert Image 1 </a:t>
            </a:r>
            <a:r>
              <a:rPr lang="de-CH" dirty="0" err="1" smtClean="0"/>
              <a:t>into</a:t>
            </a:r>
            <a:r>
              <a:rPr lang="de-CH" dirty="0" smtClean="0"/>
              <a:t> </a:t>
            </a:r>
            <a:r>
              <a:rPr lang="de-CH" dirty="0" err="1" smtClean="0"/>
              <a:t>the</a:t>
            </a:r>
            <a:r>
              <a:rPr lang="de-CH" dirty="0" smtClean="0"/>
              <a:t> Slide</a:t>
            </a:r>
            <a:endParaRPr lang="en-GB" dirty="0"/>
          </a:p>
        </p:txBody>
      </p:sp>
      <p:sp>
        <p:nvSpPr>
          <p:cNvPr id="14" name="Picture Placeholder 6"/>
          <p:cNvSpPr>
            <a:spLocks noGrp="1"/>
          </p:cNvSpPr>
          <p:nvPr>
            <p:ph type="pic" sz="quarter" idx="15" hasCustomPrompt="1"/>
          </p:nvPr>
        </p:nvSpPr>
        <p:spPr>
          <a:xfrm>
            <a:off x="6506781" y="3568701"/>
            <a:ext cx="5283200" cy="2705100"/>
          </a:xfrm>
          <a:prstGeom prst="rect">
            <a:avLst/>
          </a:prstGeom>
        </p:spPr>
        <p:txBody>
          <a:bodyPr tIns="720000" anchor="ctr" anchorCtr="1"/>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atin typeface="Verdana" panose="020B0604030504040204" pitchFamily="34" charset="0"/>
                <a:ea typeface="Verdana" panose="020B0604030504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Insert Image 2 </a:t>
            </a:r>
            <a:r>
              <a:rPr lang="de-CH" dirty="0" err="1" smtClean="0"/>
              <a:t>into</a:t>
            </a:r>
            <a:r>
              <a:rPr lang="de-CH" dirty="0" smtClean="0"/>
              <a:t> </a:t>
            </a:r>
            <a:r>
              <a:rPr lang="de-CH" dirty="0" err="1" smtClean="0"/>
              <a:t>the</a:t>
            </a:r>
            <a:r>
              <a:rPr lang="de-CH" dirty="0" smtClean="0"/>
              <a:t> Slide</a:t>
            </a:r>
            <a:endParaRPr lang="en-GB" dirty="0" smtClean="0"/>
          </a:p>
        </p:txBody>
      </p:sp>
    </p:spTree>
    <p:extLst>
      <p:ext uri="{BB962C8B-B14F-4D97-AF65-F5344CB8AC3E}">
        <p14:creationId xmlns:p14="http://schemas.microsoft.com/office/powerpoint/2010/main" val="2050777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with Image &amp; Char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3" name="Picture Placeholder 2"/>
          <p:cNvSpPr>
            <a:spLocks noGrp="1"/>
          </p:cNvSpPr>
          <p:nvPr>
            <p:ph type="pic" sz="quarter" idx="13" hasCustomPrompt="1"/>
          </p:nvPr>
        </p:nvSpPr>
        <p:spPr>
          <a:xfrm>
            <a:off x="1200149" y="1552575"/>
            <a:ext cx="4716000" cy="4280400"/>
          </a:xfrm>
          <a:prstGeom prst="rect">
            <a:avLst/>
          </a:prstGeom>
        </p:spPr>
        <p:txBody>
          <a:bodyPr tIns="720000" anchor="ctr" anchorCtr="1"/>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atin typeface="Verdana" panose="020B0604030504040204" pitchFamily="34" charset="0"/>
                <a:ea typeface="Verdana" panose="020B0604030504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Insert an Image </a:t>
            </a:r>
            <a:r>
              <a:rPr lang="de-CH" dirty="0" err="1" smtClean="0"/>
              <a:t>into</a:t>
            </a:r>
            <a:r>
              <a:rPr lang="de-CH" dirty="0" smtClean="0"/>
              <a:t> </a:t>
            </a:r>
            <a:r>
              <a:rPr lang="de-CH" dirty="0" err="1" smtClean="0"/>
              <a:t>the</a:t>
            </a:r>
            <a:r>
              <a:rPr lang="de-CH" dirty="0" smtClean="0"/>
              <a:t> Slide</a:t>
            </a:r>
            <a:endParaRPr lang="en-GB" dirty="0" smtClean="0"/>
          </a:p>
        </p:txBody>
      </p:sp>
      <p:sp>
        <p:nvSpPr>
          <p:cNvPr id="8" name="Content Placeholder 7"/>
          <p:cNvSpPr>
            <a:spLocks noGrp="1"/>
          </p:cNvSpPr>
          <p:nvPr>
            <p:ph sz="quarter" idx="14" hasCustomPrompt="1"/>
          </p:nvPr>
        </p:nvSpPr>
        <p:spPr>
          <a:xfrm>
            <a:off x="6220781" y="1565775"/>
            <a:ext cx="5569200" cy="4716000"/>
          </a:xfrm>
          <a:prstGeom prst="rect">
            <a:avLst/>
          </a:prstGeom>
        </p:spPr>
        <p:txBody>
          <a:bodyPr tIns="1440000" anchor="ctr" anchorCtr="1"/>
          <a:lstStyle>
            <a:lvl1pPr marL="0" indent="0">
              <a:buNone/>
              <a:defRPr sz="1400">
                <a:latin typeface="Verdana" panose="020B0604030504040204" pitchFamily="34" charset="0"/>
                <a:ea typeface="Verdana" panose="020B0604030504040204" pitchFamily="34" charset="0"/>
              </a:defRPr>
            </a:lvl1pPr>
          </a:lstStyle>
          <a:p>
            <a:pPr lvl="0"/>
            <a:r>
              <a:rPr lang="en-US" dirty="0" smtClean="0"/>
              <a:t>Insert required data: Tables, charts, smart art graphics</a:t>
            </a:r>
            <a:endParaRPr lang="en-GB" dirty="0"/>
          </a:p>
        </p:txBody>
      </p:sp>
    </p:spTree>
    <p:extLst>
      <p:ext uri="{BB962C8B-B14F-4D97-AF65-F5344CB8AC3E}">
        <p14:creationId xmlns:p14="http://schemas.microsoft.com/office/powerpoint/2010/main" val="5316316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 with two Images 2">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cxnSp>
        <p:nvCxnSpPr>
          <p:cNvPr id="8" name="Прямая соединительная линия 18"/>
          <p:cNvCxnSpPr/>
          <p:nvPr userDrawn="1"/>
        </p:nvCxnSpPr>
        <p:spPr>
          <a:xfrm flipV="1">
            <a:off x="6103278" y="1557337"/>
            <a:ext cx="0" cy="453989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3" hasCustomPrompt="1"/>
          </p:nvPr>
        </p:nvSpPr>
        <p:spPr>
          <a:xfrm>
            <a:off x="1019175" y="1557338"/>
            <a:ext cx="4575600" cy="2386800"/>
          </a:xfrm>
          <a:prstGeom prst="rect">
            <a:avLst/>
          </a:prstGeom>
        </p:spPr>
        <p:txBody>
          <a:bodyPr tIns="720000" anchor="ctr" anchorCtr="1"/>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atin typeface="Verdana" panose="020B0604030504040204" pitchFamily="34" charset="0"/>
                <a:ea typeface="Verdana" panose="020B0604030504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Insert Image 1 </a:t>
            </a:r>
            <a:r>
              <a:rPr lang="de-CH" dirty="0" err="1" smtClean="0"/>
              <a:t>into</a:t>
            </a:r>
            <a:r>
              <a:rPr lang="de-CH" dirty="0" smtClean="0"/>
              <a:t> </a:t>
            </a:r>
            <a:r>
              <a:rPr lang="de-CH" dirty="0" err="1" smtClean="0"/>
              <a:t>the</a:t>
            </a:r>
            <a:r>
              <a:rPr lang="de-CH" dirty="0" smtClean="0"/>
              <a:t> Slide</a:t>
            </a:r>
            <a:endParaRPr lang="en-GB" dirty="0" smtClean="0"/>
          </a:p>
        </p:txBody>
      </p:sp>
      <p:sp>
        <p:nvSpPr>
          <p:cNvPr id="11" name="Picture Placeholder 2"/>
          <p:cNvSpPr>
            <a:spLocks noGrp="1"/>
          </p:cNvSpPr>
          <p:nvPr>
            <p:ph type="pic" sz="quarter" idx="14" hasCustomPrompt="1"/>
          </p:nvPr>
        </p:nvSpPr>
        <p:spPr>
          <a:xfrm>
            <a:off x="6584991" y="1557338"/>
            <a:ext cx="4575600" cy="2386800"/>
          </a:xfrm>
          <a:prstGeom prst="rect">
            <a:avLst/>
          </a:prstGeom>
        </p:spPr>
        <p:txBody>
          <a:bodyPr tIns="720000" anchor="ctr" anchorCtr="1"/>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atin typeface="Verdana" panose="020B0604030504040204" pitchFamily="34" charset="0"/>
                <a:ea typeface="Verdana" panose="020B0604030504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Insert Image 2 </a:t>
            </a:r>
            <a:r>
              <a:rPr lang="de-CH" dirty="0" err="1" smtClean="0"/>
              <a:t>into</a:t>
            </a:r>
            <a:r>
              <a:rPr lang="de-CH" dirty="0" smtClean="0"/>
              <a:t> </a:t>
            </a:r>
            <a:r>
              <a:rPr lang="de-CH" dirty="0" err="1" smtClean="0"/>
              <a:t>the</a:t>
            </a:r>
            <a:r>
              <a:rPr lang="de-CH" dirty="0" smtClean="0"/>
              <a:t> Slide</a:t>
            </a:r>
            <a:endParaRPr lang="en-GB" dirty="0" smtClean="0"/>
          </a:p>
        </p:txBody>
      </p:sp>
      <p:sp>
        <p:nvSpPr>
          <p:cNvPr id="12" name="Текст 18"/>
          <p:cNvSpPr>
            <a:spLocks noGrp="1"/>
          </p:cNvSpPr>
          <p:nvPr>
            <p:ph type="body" sz="quarter" idx="15" hasCustomPrompt="1"/>
          </p:nvPr>
        </p:nvSpPr>
        <p:spPr>
          <a:xfrm>
            <a:off x="936375" y="4119153"/>
            <a:ext cx="4658400" cy="2154647"/>
          </a:xfrm>
        </p:spPr>
        <p:txBody>
          <a:bodyPr tIns="108000">
            <a:normAutofit/>
          </a:bodyPr>
          <a:lstStyle>
            <a:lvl1pPr marL="0" indent="0" algn="l">
              <a:buNone/>
              <a:defRPr sz="1400" baseline="0">
                <a:solidFill>
                  <a:srgbClr val="1C4A70"/>
                </a:solidFill>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lang="en-US" dirty="0" smtClean="0"/>
              <a:t>Add an explanatory comment to image 1</a:t>
            </a:r>
            <a:endParaRPr lang="ru-RU" dirty="0"/>
          </a:p>
        </p:txBody>
      </p:sp>
      <p:sp>
        <p:nvSpPr>
          <p:cNvPr id="13" name="Текст 18"/>
          <p:cNvSpPr>
            <a:spLocks noGrp="1"/>
          </p:cNvSpPr>
          <p:nvPr>
            <p:ph type="body" sz="quarter" idx="16" hasCustomPrompt="1"/>
          </p:nvPr>
        </p:nvSpPr>
        <p:spPr>
          <a:xfrm>
            <a:off x="6502191" y="4119153"/>
            <a:ext cx="4658400" cy="2154647"/>
          </a:xfrm>
        </p:spPr>
        <p:txBody>
          <a:bodyPr tIns="108000">
            <a:normAutofit/>
          </a:bodyPr>
          <a:lstStyle>
            <a:lvl1pPr marL="0" indent="0" algn="l">
              <a:buNone/>
              <a:defRPr sz="1400" baseline="0">
                <a:solidFill>
                  <a:srgbClr val="1C4A70"/>
                </a:solidFill>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lang="en-US" dirty="0" smtClean="0"/>
              <a:t>Add an explanatory comment to image 1</a:t>
            </a:r>
            <a:endParaRPr lang="ru-RU" dirty="0"/>
          </a:p>
        </p:txBody>
      </p:sp>
    </p:spTree>
    <p:extLst>
      <p:ext uri="{BB962C8B-B14F-4D97-AF65-F5344CB8AC3E}">
        <p14:creationId xmlns:p14="http://schemas.microsoft.com/office/powerpoint/2010/main" val="390035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10" name="Текст 10"/>
          <p:cNvSpPr>
            <a:spLocks noGrp="1"/>
          </p:cNvSpPr>
          <p:nvPr>
            <p:ph type="body" sz="quarter" idx="10" hasCustomPrompt="1"/>
          </p:nvPr>
        </p:nvSpPr>
        <p:spPr>
          <a:xfrm>
            <a:off x="786183" y="2558650"/>
            <a:ext cx="6508160" cy="1352514"/>
          </a:xfrm>
          <a:prstGeom prst="rect">
            <a:avLst/>
          </a:prstGeom>
        </p:spPr>
        <p:txBody>
          <a:bodyPr lIns="0" tIns="0" rIns="0" bIns="0"/>
          <a:lstStyle>
            <a:lvl1pPr marL="0" indent="0">
              <a:lnSpc>
                <a:spcPct val="100000"/>
              </a:lnSpc>
              <a:spcBef>
                <a:spcPts val="0"/>
              </a:spcBef>
              <a:buNone/>
              <a:defRPr lang="ru-RU" sz="3000" b="0" kern="1200" dirty="0" smtClean="0">
                <a:solidFill>
                  <a:srgbClr val="1C4A70"/>
                </a:solidFill>
                <a:latin typeface="Verdana" panose="020B0604030504040204" pitchFamily="34" charset="0"/>
                <a:ea typeface="Verdana" panose="020B0604030504040204" pitchFamily="34" charset="0"/>
                <a:cs typeface="+mn-cs"/>
              </a:defRPr>
            </a:lvl1pPr>
          </a:lstStyle>
          <a:p>
            <a:r>
              <a:rPr lang="en-GB" dirty="0" smtClean="0"/>
              <a:t>Classic title page</a:t>
            </a:r>
            <a:endParaRPr lang="ru-RU" dirty="0"/>
          </a:p>
        </p:txBody>
      </p:sp>
      <p:sp>
        <p:nvSpPr>
          <p:cNvPr id="16" name="Текст 14"/>
          <p:cNvSpPr>
            <a:spLocks noGrp="1"/>
          </p:cNvSpPr>
          <p:nvPr>
            <p:ph type="body" sz="quarter" idx="11" hasCustomPrompt="1"/>
          </p:nvPr>
        </p:nvSpPr>
        <p:spPr>
          <a:xfrm>
            <a:off x="794729" y="6146405"/>
            <a:ext cx="5519333" cy="552108"/>
          </a:xfrm>
          <a:prstGeom prst="rect">
            <a:avLst/>
          </a:prstGeom>
        </p:spPr>
        <p:txBody>
          <a:bodyPr lIns="0" tIns="0" rIns="0" bIns="0"/>
          <a:lstStyle>
            <a:lvl1pPr marL="0" indent="0">
              <a:buNone/>
              <a:defRPr sz="1400" b="0" baseline="0">
                <a:solidFill>
                  <a:schemeClr val="bg2">
                    <a:lumMod val="50000"/>
                  </a:schemeClr>
                </a:solidFill>
                <a:latin typeface="Verdana" panose="020B0604030504040204" pitchFamily="34" charset="0"/>
                <a:ea typeface="Verdana" panose="020B0604030504040204" pitchFamily="34" charset="0"/>
              </a:defRPr>
            </a:lvl1pPr>
            <a:lvl2pPr>
              <a:defRPr sz="1400">
                <a:solidFill>
                  <a:schemeClr val="bg1"/>
                </a:solidFill>
                <a:latin typeface="Cera CY" panose="00000500000000000000" pitchFamily="2" charset="-52"/>
              </a:defRPr>
            </a:lvl2pPr>
            <a:lvl3pPr>
              <a:defRPr sz="1400">
                <a:solidFill>
                  <a:schemeClr val="bg1"/>
                </a:solidFill>
                <a:latin typeface="Cera CY" panose="00000500000000000000" pitchFamily="2" charset="-52"/>
              </a:defRPr>
            </a:lvl3pPr>
            <a:lvl4pPr>
              <a:defRPr sz="1400">
                <a:solidFill>
                  <a:schemeClr val="bg1"/>
                </a:solidFill>
                <a:latin typeface="Cera CY" panose="00000500000000000000" pitchFamily="2" charset="-52"/>
              </a:defRPr>
            </a:lvl4pPr>
            <a:lvl5pPr>
              <a:defRPr sz="1400">
                <a:solidFill>
                  <a:schemeClr val="bg1"/>
                </a:solidFill>
                <a:latin typeface="Cera CY" panose="00000500000000000000" pitchFamily="2" charset="-52"/>
              </a:defRPr>
            </a:lvl5pPr>
          </a:lstStyle>
          <a:p>
            <a:pPr lvl="0"/>
            <a:r>
              <a:rPr lang="de-CH" dirty="0" smtClean="0"/>
              <a:t>Name </a:t>
            </a:r>
            <a:r>
              <a:rPr lang="de-CH" dirty="0" err="1" smtClean="0"/>
              <a:t>of</a:t>
            </a:r>
            <a:r>
              <a:rPr lang="de-CH" dirty="0" smtClean="0"/>
              <a:t> Department / Name </a:t>
            </a:r>
            <a:r>
              <a:rPr lang="de-CH" dirty="0" err="1" smtClean="0"/>
              <a:t>of</a:t>
            </a:r>
            <a:r>
              <a:rPr lang="de-CH" dirty="0" smtClean="0"/>
              <a:t> </a:t>
            </a:r>
            <a:r>
              <a:rPr lang="de-CH" dirty="0" err="1" smtClean="0"/>
              <a:t>Employee</a:t>
            </a:r>
            <a:r>
              <a:rPr lang="de-CH" dirty="0" smtClean="0"/>
              <a:t> / Date</a:t>
            </a:r>
            <a:endParaRPr lang="ru-RU" dirty="0" smtClean="0"/>
          </a:p>
        </p:txBody>
      </p:sp>
      <p:pic>
        <p:nvPicPr>
          <p:cNvPr id="17" name="Рисунок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9564" y="361509"/>
            <a:ext cx="2505157" cy="521406"/>
          </a:xfrm>
          <a:prstGeom prst="rect">
            <a:avLst/>
          </a:prstGeom>
        </p:spPr>
      </p:pic>
    </p:spTree>
    <p:extLst>
      <p:ext uri="{BB962C8B-B14F-4D97-AF65-F5344CB8AC3E}">
        <p14:creationId xmlns:p14="http://schemas.microsoft.com/office/powerpoint/2010/main" val="3443465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and Chart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16" name="Овал 14"/>
          <p:cNvSpPr/>
          <p:nvPr userDrawn="1"/>
        </p:nvSpPr>
        <p:spPr>
          <a:xfrm>
            <a:off x="1016807" y="1383520"/>
            <a:ext cx="5062510" cy="5062510"/>
          </a:xfrm>
          <a:prstGeom prst="ellipse">
            <a:avLst/>
          </a:prstGeom>
          <a:noFill/>
          <a:ln w="38100">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17" name="Прямая соединительная линия 2"/>
          <p:cNvCxnSpPr/>
          <p:nvPr userDrawn="1"/>
        </p:nvCxnSpPr>
        <p:spPr>
          <a:xfrm flipH="1">
            <a:off x="5996763" y="4604384"/>
            <a:ext cx="5674927" cy="0"/>
          </a:xfrm>
          <a:prstGeom prst="line">
            <a:avLst/>
          </a:prstGeom>
          <a:ln w="38100">
            <a:solidFill>
              <a:srgbClr val="1C4A70"/>
            </a:solidFill>
          </a:ln>
        </p:spPr>
        <p:style>
          <a:lnRef idx="1">
            <a:schemeClr val="accent1"/>
          </a:lnRef>
          <a:fillRef idx="0">
            <a:schemeClr val="accent1"/>
          </a:fillRef>
          <a:effectRef idx="0">
            <a:schemeClr val="accent1"/>
          </a:effectRef>
          <a:fontRef idx="minor">
            <a:schemeClr val="tx1"/>
          </a:fontRef>
        </p:style>
      </p:cxnSp>
      <p:sp>
        <p:nvSpPr>
          <p:cNvPr id="18" name="Текст 18"/>
          <p:cNvSpPr>
            <a:spLocks noGrp="1"/>
          </p:cNvSpPr>
          <p:nvPr>
            <p:ph type="body" sz="quarter" idx="15" hasCustomPrompt="1"/>
          </p:nvPr>
        </p:nvSpPr>
        <p:spPr>
          <a:xfrm>
            <a:off x="6362700" y="4772026"/>
            <a:ext cx="5400863" cy="1481138"/>
          </a:xfrm>
        </p:spPr>
        <p:txBody>
          <a:bodyPr tIns="108000">
            <a:normAutofit/>
          </a:bodyPr>
          <a:lstStyle>
            <a:lvl1pPr marL="0" indent="0" algn="l">
              <a:buNone/>
              <a:defRPr sz="1400" baseline="0">
                <a:solidFill>
                  <a:srgbClr val="424242"/>
                </a:solidFill>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lang="en-US" dirty="0" smtClean="0"/>
              <a:t>Add an explanatory comment to the slide content</a:t>
            </a:r>
            <a:endParaRPr lang="ru-RU" dirty="0"/>
          </a:p>
        </p:txBody>
      </p:sp>
      <p:sp>
        <p:nvSpPr>
          <p:cNvPr id="19" name="Овал 19"/>
          <p:cNvSpPr/>
          <p:nvPr userDrawn="1"/>
        </p:nvSpPr>
        <p:spPr>
          <a:xfrm>
            <a:off x="11671690" y="4509134"/>
            <a:ext cx="190500" cy="190500"/>
          </a:xfrm>
          <a:prstGeom prst="ellipse">
            <a:avLst/>
          </a:prstGeom>
          <a:solidFill>
            <a:srgbClr val="1C4A70"/>
          </a:solidFill>
          <a:ln>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23" name="Прямоугольник 15"/>
          <p:cNvSpPr/>
          <p:nvPr userDrawn="1"/>
        </p:nvSpPr>
        <p:spPr>
          <a:xfrm>
            <a:off x="304163" y="1285491"/>
            <a:ext cx="3114675" cy="5353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24" name="Овал 16"/>
          <p:cNvSpPr/>
          <p:nvPr userDrawn="1"/>
        </p:nvSpPr>
        <p:spPr>
          <a:xfrm>
            <a:off x="3345656" y="1288255"/>
            <a:ext cx="190500" cy="19050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25" name="Овал 17"/>
          <p:cNvSpPr/>
          <p:nvPr userDrawn="1"/>
        </p:nvSpPr>
        <p:spPr>
          <a:xfrm>
            <a:off x="3345656" y="6350867"/>
            <a:ext cx="190500" cy="19050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3" name="Picture Placeholder 2"/>
          <p:cNvSpPr>
            <a:spLocks noGrp="1"/>
          </p:cNvSpPr>
          <p:nvPr>
            <p:ph type="pic" sz="quarter" idx="16" hasCustomPrompt="1"/>
          </p:nvPr>
        </p:nvSpPr>
        <p:spPr>
          <a:xfrm>
            <a:off x="1200862" y="1556714"/>
            <a:ext cx="4694400" cy="4694400"/>
          </a:xfrm>
          <a:prstGeom prst="ellipse">
            <a:avLst/>
          </a:prstGeom>
        </p:spPr>
        <p:txBody>
          <a:bodyPr tIns="720000" anchor="ctr" anchorCtr="1"/>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atin typeface="Verdana" panose="020B0604030504040204" pitchFamily="34" charset="0"/>
                <a:ea typeface="Verdana" panose="020B0604030504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Insert Image </a:t>
            </a:r>
            <a:r>
              <a:rPr lang="de-CH" dirty="0" err="1" smtClean="0"/>
              <a:t>into</a:t>
            </a:r>
            <a:r>
              <a:rPr lang="de-CH" dirty="0" smtClean="0"/>
              <a:t> </a:t>
            </a:r>
            <a:r>
              <a:rPr lang="de-CH" dirty="0" err="1" smtClean="0"/>
              <a:t>the</a:t>
            </a:r>
            <a:r>
              <a:rPr lang="de-CH" dirty="0" smtClean="0"/>
              <a:t> Slide</a:t>
            </a:r>
            <a:endParaRPr lang="en-GB" dirty="0" smtClean="0"/>
          </a:p>
        </p:txBody>
      </p:sp>
      <p:sp>
        <p:nvSpPr>
          <p:cNvPr id="29" name="Chart Placeholder 28"/>
          <p:cNvSpPr>
            <a:spLocks noGrp="1"/>
          </p:cNvSpPr>
          <p:nvPr>
            <p:ph type="chart" sz="quarter" idx="17" hasCustomPrompt="1"/>
          </p:nvPr>
        </p:nvSpPr>
        <p:spPr>
          <a:xfrm>
            <a:off x="6370931" y="1381254"/>
            <a:ext cx="5400000" cy="2912400"/>
          </a:xfrm>
          <a:prstGeom prst="rect">
            <a:avLst/>
          </a:prstGeom>
        </p:spPr>
        <p:txBody>
          <a:bodyPr tIns="720000" anchor="ctr" anchorCtr="1"/>
          <a:lstStyle>
            <a:lvl1pPr marL="0" indent="0">
              <a:buNone/>
              <a:defRPr sz="1400" baseline="0">
                <a:latin typeface="Verdana" panose="020B0604030504040204" pitchFamily="34" charset="0"/>
                <a:ea typeface="Verdana" panose="020B0604030504040204" pitchFamily="34" charset="0"/>
              </a:defRPr>
            </a:lvl1pPr>
          </a:lstStyle>
          <a:p>
            <a:r>
              <a:rPr lang="de-CH" dirty="0" smtClean="0"/>
              <a:t>Click Icon </a:t>
            </a:r>
            <a:r>
              <a:rPr lang="de-CH" dirty="0" err="1" smtClean="0"/>
              <a:t>to</a:t>
            </a:r>
            <a:r>
              <a:rPr lang="de-CH" dirty="0" smtClean="0"/>
              <a:t> </a:t>
            </a:r>
            <a:r>
              <a:rPr lang="de-CH" dirty="0" err="1" smtClean="0"/>
              <a:t>add</a:t>
            </a:r>
            <a:r>
              <a:rPr lang="de-CH" dirty="0" smtClean="0"/>
              <a:t> Graph</a:t>
            </a:r>
            <a:endParaRPr lang="en-GB" dirty="0"/>
          </a:p>
        </p:txBody>
      </p:sp>
    </p:spTree>
    <p:extLst>
      <p:ext uri="{BB962C8B-B14F-4D97-AF65-F5344CB8AC3E}">
        <p14:creationId xmlns:p14="http://schemas.microsoft.com/office/powerpoint/2010/main" val="15244173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with images and sequenc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8" name="Рисунок 18"/>
          <p:cNvSpPr>
            <a:spLocks noGrp="1"/>
          </p:cNvSpPr>
          <p:nvPr>
            <p:ph type="pic" sz="quarter" idx="10" hasCustomPrompt="1"/>
          </p:nvPr>
        </p:nvSpPr>
        <p:spPr>
          <a:xfrm>
            <a:off x="1294503" y="1494503"/>
            <a:ext cx="1800000" cy="1800000"/>
          </a:xfrm>
          <a:custGeom>
            <a:avLst/>
            <a:gdLst>
              <a:gd name="connsiteX0" fmla="*/ 2357438 w 4714875"/>
              <a:gd name="connsiteY0" fmla="*/ 0 h 4714875"/>
              <a:gd name="connsiteX1" fmla="*/ 4702705 w 4714875"/>
              <a:gd name="connsiteY1" fmla="*/ 2116404 h 4714875"/>
              <a:gd name="connsiteX2" fmla="*/ 4714875 w 4714875"/>
              <a:gd name="connsiteY2" fmla="*/ 2357417 h 4714875"/>
              <a:gd name="connsiteX3" fmla="*/ 4714875 w 4714875"/>
              <a:gd name="connsiteY3" fmla="*/ 2357459 h 4714875"/>
              <a:gd name="connsiteX4" fmla="*/ 4702705 w 4714875"/>
              <a:gd name="connsiteY4" fmla="*/ 2598473 h 4714875"/>
              <a:gd name="connsiteX5" fmla="*/ 2598473 w 4714875"/>
              <a:gd name="connsiteY5" fmla="*/ 4702705 h 4714875"/>
              <a:gd name="connsiteX6" fmla="*/ 2357459 w 4714875"/>
              <a:gd name="connsiteY6" fmla="*/ 4714875 h 4714875"/>
              <a:gd name="connsiteX7" fmla="*/ 2357417 w 4714875"/>
              <a:gd name="connsiteY7" fmla="*/ 4714875 h 4714875"/>
              <a:gd name="connsiteX8" fmla="*/ 2116404 w 4714875"/>
              <a:gd name="connsiteY8" fmla="*/ 4702705 h 4714875"/>
              <a:gd name="connsiteX9" fmla="*/ 0 w 4714875"/>
              <a:gd name="connsiteY9" fmla="*/ 2357438 h 4714875"/>
              <a:gd name="connsiteX10" fmla="*/ 2357438 w 4714875"/>
              <a:gd name="connsiteY10" fmla="*/ 0 h 471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14875" h="4714875">
                <a:moveTo>
                  <a:pt x="2357438" y="0"/>
                </a:moveTo>
                <a:cubicBezTo>
                  <a:pt x="3578042" y="0"/>
                  <a:pt x="4581981" y="927651"/>
                  <a:pt x="4702705" y="2116404"/>
                </a:cubicBezTo>
                <a:lnTo>
                  <a:pt x="4714875" y="2357417"/>
                </a:lnTo>
                <a:lnTo>
                  <a:pt x="4714875" y="2357459"/>
                </a:lnTo>
                <a:lnTo>
                  <a:pt x="4702705" y="2598473"/>
                </a:lnTo>
                <a:cubicBezTo>
                  <a:pt x="4590029" y="3707975"/>
                  <a:pt x="3707975" y="4590029"/>
                  <a:pt x="2598473" y="4702705"/>
                </a:cubicBezTo>
                <a:lnTo>
                  <a:pt x="2357459" y="4714875"/>
                </a:lnTo>
                <a:lnTo>
                  <a:pt x="2357417" y="4714875"/>
                </a:lnTo>
                <a:lnTo>
                  <a:pt x="2116404" y="4702705"/>
                </a:lnTo>
                <a:cubicBezTo>
                  <a:pt x="927651" y="4581981"/>
                  <a:pt x="0" y="3578042"/>
                  <a:pt x="0" y="2357438"/>
                </a:cubicBezTo>
                <a:cubicBezTo>
                  <a:pt x="0" y="1055461"/>
                  <a:pt x="1055461" y="0"/>
                  <a:pt x="2357438" y="0"/>
                </a:cubicBezTo>
                <a:close/>
              </a:path>
            </a:pathLst>
          </a:custGeom>
          <a:ln w="28575">
            <a:solidFill>
              <a:srgbClr val="1C4A70"/>
            </a:solidFill>
          </a:ln>
        </p:spPr>
        <p:txBody>
          <a:bodyPr wrap="square" tIns="720000" anchor="ctr">
            <a:noAutofit/>
          </a:bodyPr>
          <a:lstStyle>
            <a:lvl1pPr marL="0" indent="0" algn="ctr">
              <a:buNone/>
              <a:defRPr sz="1000" baseline="0">
                <a:solidFill>
                  <a:schemeClr val="bg1"/>
                </a:solidFill>
                <a:latin typeface="Verdana" panose="020B0604030504040204" pitchFamily="34" charset="0"/>
                <a:ea typeface="Verdana" panose="020B0604030504040204" pitchFamily="34" charset="0"/>
              </a:defRPr>
            </a:lvl1pPr>
          </a:lstStyle>
          <a:p>
            <a:r>
              <a:rPr lang="ru-RU" dirty="0"/>
              <a:t>Вставьте изображение</a:t>
            </a:r>
            <a:r>
              <a:rPr lang="en-US" dirty="0"/>
              <a:t> 1  </a:t>
            </a:r>
            <a:r>
              <a:rPr lang="ru-RU" dirty="0"/>
              <a:t> в слайд</a:t>
            </a:r>
          </a:p>
        </p:txBody>
      </p:sp>
      <p:sp>
        <p:nvSpPr>
          <p:cNvPr id="9" name="Рисунок 19"/>
          <p:cNvSpPr>
            <a:spLocks noGrp="1"/>
          </p:cNvSpPr>
          <p:nvPr>
            <p:ph type="pic" sz="quarter" idx="13" hasCustomPrompt="1"/>
          </p:nvPr>
        </p:nvSpPr>
        <p:spPr>
          <a:xfrm>
            <a:off x="4014835" y="1494000"/>
            <a:ext cx="1800000" cy="1800000"/>
          </a:xfrm>
          <a:custGeom>
            <a:avLst/>
            <a:gdLst>
              <a:gd name="connsiteX0" fmla="*/ 2357438 w 4714875"/>
              <a:gd name="connsiteY0" fmla="*/ 0 h 4714875"/>
              <a:gd name="connsiteX1" fmla="*/ 4702705 w 4714875"/>
              <a:gd name="connsiteY1" fmla="*/ 2116404 h 4714875"/>
              <a:gd name="connsiteX2" fmla="*/ 4714875 w 4714875"/>
              <a:gd name="connsiteY2" fmla="*/ 2357417 h 4714875"/>
              <a:gd name="connsiteX3" fmla="*/ 4714875 w 4714875"/>
              <a:gd name="connsiteY3" fmla="*/ 2357459 h 4714875"/>
              <a:gd name="connsiteX4" fmla="*/ 4702705 w 4714875"/>
              <a:gd name="connsiteY4" fmla="*/ 2598473 h 4714875"/>
              <a:gd name="connsiteX5" fmla="*/ 2598473 w 4714875"/>
              <a:gd name="connsiteY5" fmla="*/ 4702705 h 4714875"/>
              <a:gd name="connsiteX6" fmla="*/ 2357459 w 4714875"/>
              <a:gd name="connsiteY6" fmla="*/ 4714875 h 4714875"/>
              <a:gd name="connsiteX7" fmla="*/ 2357417 w 4714875"/>
              <a:gd name="connsiteY7" fmla="*/ 4714875 h 4714875"/>
              <a:gd name="connsiteX8" fmla="*/ 2116404 w 4714875"/>
              <a:gd name="connsiteY8" fmla="*/ 4702705 h 4714875"/>
              <a:gd name="connsiteX9" fmla="*/ 0 w 4714875"/>
              <a:gd name="connsiteY9" fmla="*/ 2357438 h 4714875"/>
              <a:gd name="connsiteX10" fmla="*/ 2357438 w 4714875"/>
              <a:gd name="connsiteY10" fmla="*/ 0 h 471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14875" h="4714875">
                <a:moveTo>
                  <a:pt x="2357438" y="0"/>
                </a:moveTo>
                <a:cubicBezTo>
                  <a:pt x="3578042" y="0"/>
                  <a:pt x="4581981" y="927651"/>
                  <a:pt x="4702705" y="2116404"/>
                </a:cubicBezTo>
                <a:lnTo>
                  <a:pt x="4714875" y="2357417"/>
                </a:lnTo>
                <a:lnTo>
                  <a:pt x="4714875" y="2357459"/>
                </a:lnTo>
                <a:lnTo>
                  <a:pt x="4702705" y="2598473"/>
                </a:lnTo>
                <a:cubicBezTo>
                  <a:pt x="4590029" y="3707975"/>
                  <a:pt x="3707975" y="4590029"/>
                  <a:pt x="2598473" y="4702705"/>
                </a:cubicBezTo>
                <a:lnTo>
                  <a:pt x="2357459" y="4714875"/>
                </a:lnTo>
                <a:lnTo>
                  <a:pt x="2357417" y="4714875"/>
                </a:lnTo>
                <a:lnTo>
                  <a:pt x="2116404" y="4702705"/>
                </a:lnTo>
                <a:cubicBezTo>
                  <a:pt x="927651" y="4581981"/>
                  <a:pt x="0" y="3578042"/>
                  <a:pt x="0" y="2357438"/>
                </a:cubicBezTo>
                <a:cubicBezTo>
                  <a:pt x="0" y="1055461"/>
                  <a:pt x="1055461" y="0"/>
                  <a:pt x="2357438" y="0"/>
                </a:cubicBezTo>
                <a:close/>
              </a:path>
            </a:pathLst>
          </a:custGeom>
          <a:ln w="28575">
            <a:solidFill>
              <a:srgbClr val="1C4A70"/>
            </a:solidFill>
          </a:ln>
        </p:spPr>
        <p:txBody>
          <a:bodyPr wrap="square" tIns="720000" anchor="ctr">
            <a:noAutofit/>
          </a:bodyPr>
          <a:lstStyle>
            <a:lvl1pPr marL="0" indent="0" algn="ctr">
              <a:buNone/>
              <a:defRPr sz="1000" baseline="0">
                <a:solidFill>
                  <a:schemeClr val="bg1"/>
                </a:solidFill>
                <a:latin typeface="Verdana" panose="020B0604030504040204" pitchFamily="34" charset="0"/>
                <a:ea typeface="Verdana" panose="020B0604030504040204" pitchFamily="34" charset="0"/>
              </a:defRPr>
            </a:lvl1pPr>
          </a:lstStyle>
          <a:p>
            <a:r>
              <a:rPr lang="ru-RU" dirty="0"/>
              <a:t>Вставьте изображение</a:t>
            </a:r>
            <a:r>
              <a:rPr lang="en-US" dirty="0"/>
              <a:t> 2  </a:t>
            </a:r>
            <a:r>
              <a:rPr lang="ru-RU" dirty="0"/>
              <a:t> в слайд</a:t>
            </a:r>
          </a:p>
        </p:txBody>
      </p:sp>
      <p:sp>
        <p:nvSpPr>
          <p:cNvPr id="10" name="Рисунок 20"/>
          <p:cNvSpPr>
            <a:spLocks noGrp="1"/>
          </p:cNvSpPr>
          <p:nvPr>
            <p:ph type="pic" sz="quarter" idx="14" hasCustomPrompt="1"/>
          </p:nvPr>
        </p:nvSpPr>
        <p:spPr>
          <a:xfrm>
            <a:off x="1294503" y="4233600"/>
            <a:ext cx="1800000" cy="1800000"/>
          </a:xfrm>
          <a:custGeom>
            <a:avLst/>
            <a:gdLst>
              <a:gd name="connsiteX0" fmla="*/ 2357438 w 4714875"/>
              <a:gd name="connsiteY0" fmla="*/ 0 h 4714875"/>
              <a:gd name="connsiteX1" fmla="*/ 4702705 w 4714875"/>
              <a:gd name="connsiteY1" fmla="*/ 2116404 h 4714875"/>
              <a:gd name="connsiteX2" fmla="*/ 4714875 w 4714875"/>
              <a:gd name="connsiteY2" fmla="*/ 2357417 h 4714875"/>
              <a:gd name="connsiteX3" fmla="*/ 4714875 w 4714875"/>
              <a:gd name="connsiteY3" fmla="*/ 2357459 h 4714875"/>
              <a:gd name="connsiteX4" fmla="*/ 4702705 w 4714875"/>
              <a:gd name="connsiteY4" fmla="*/ 2598473 h 4714875"/>
              <a:gd name="connsiteX5" fmla="*/ 2598473 w 4714875"/>
              <a:gd name="connsiteY5" fmla="*/ 4702705 h 4714875"/>
              <a:gd name="connsiteX6" fmla="*/ 2357459 w 4714875"/>
              <a:gd name="connsiteY6" fmla="*/ 4714875 h 4714875"/>
              <a:gd name="connsiteX7" fmla="*/ 2357417 w 4714875"/>
              <a:gd name="connsiteY7" fmla="*/ 4714875 h 4714875"/>
              <a:gd name="connsiteX8" fmla="*/ 2116404 w 4714875"/>
              <a:gd name="connsiteY8" fmla="*/ 4702705 h 4714875"/>
              <a:gd name="connsiteX9" fmla="*/ 0 w 4714875"/>
              <a:gd name="connsiteY9" fmla="*/ 2357438 h 4714875"/>
              <a:gd name="connsiteX10" fmla="*/ 2357438 w 4714875"/>
              <a:gd name="connsiteY10" fmla="*/ 0 h 471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14875" h="4714875">
                <a:moveTo>
                  <a:pt x="2357438" y="0"/>
                </a:moveTo>
                <a:cubicBezTo>
                  <a:pt x="3578042" y="0"/>
                  <a:pt x="4581981" y="927651"/>
                  <a:pt x="4702705" y="2116404"/>
                </a:cubicBezTo>
                <a:lnTo>
                  <a:pt x="4714875" y="2357417"/>
                </a:lnTo>
                <a:lnTo>
                  <a:pt x="4714875" y="2357459"/>
                </a:lnTo>
                <a:lnTo>
                  <a:pt x="4702705" y="2598473"/>
                </a:lnTo>
                <a:cubicBezTo>
                  <a:pt x="4590029" y="3707975"/>
                  <a:pt x="3707975" y="4590029"/>
                  <a:pt x="2598473" y="4702705"/>
                </a:cubicBezTo>
                <a:lnTo>
                  <a:pt x="2357459" y="4714875"/>
                </a:lnTo>
                <a:lnTo>
                  <a:pt x="2357417" y="4714875"/>
                </a:lnTo>
                <a:lnTo>
                  <a:pt x="2116404" y="4702705"/>
                </a:lnTo>
                <a:cubicBezTo>
                  <a:pt x="927651" y="4581981"/>
                  <a:pt x="0" y="3578042"/>
                  <a:pt x="0" y="2357438"/>
                </a:cubicBezTo>
                <a:cubicBezTo>
                  <a:pt x="0" y="1055461"/>
                  <a:pt x="1055461" y="0"/>
                  <a:pt x="2357438" y="0"/>
                </a:cubicBezTo>
                <a:close/>
              </a:path>
            </a:pathLst>
          </a:custGeom>
          <a:ln w="28575">
            <a:solidFill>
              <a:srgbClr val="1C4A70"/>
            </a:solidFill>
          </a:ln>
        </p:spPr>
        <p:txBody>
          <a:bodyPr wrap="square" tIns="720000" anchor="ctr">
            <a:noAutofit/>
          </a:bodyPr>
          <a:lstStyle>
            <a:lvl1pPr marL="0" indent="0" algn="ctr">
              <a:buNone/>
              <a:defRPr sz="1000" baseline="0">
                <a:solidFill>
                  <a:schemeClr val="bg1"/>
                </a:solidFill>
                <a:latin typeface="Verdana" panose="020B0604030504040204" pitchFamily="34" charset="0"/>
                <a:ea typeface="Verdana" panose="020B0604030504040204" pitchFamily="34" charset="0"/>
              </a:defRPr>
            </a:lvl1pPr>
          </a:lstStyle>
          <a:p>
            <a:r>
              <a:rPr lang="ru-RU" dirty="0"/>
              <a:t>Вставьте изображение</a:t>
            </a:r>
            <a:r>
              <a:rPr lang="en-US" dirty="0"/>
              <a:t> 3  </a:t>
            </a:r>
            <a:r>
              <a:rPr lang="ru-RU" dirty="0"/>
              <a:t> в слайд</a:t>
            </a:r>
          </a:p>
        </p:txBody>
      </p:sp>
      <p:sp>
        <p:nvSpPr>
          <p:cNvPr id="11" name="Рисунок 21"/>
          <p:cNvSpPr>
            <a:spLocks noGrp="1"/>
          </p:cNvSpPr>
          <p:nvPr>
            <p:ph type="pic" sz="quarter" idx="15" hasCustomPrompt="1"/>
          </p:nvPr>
        </p:nvSpPr>
        <p:spPr>
          <a:xfrm>
            <a:off x="4014835" y="4231921"/>
            <a:ext cx="1800000" cy="1800000"/>
          </a:xfrm>
          <a:custGeom>
            <a:avLst/>
            <a:gdLst>
              <a:gd name="connsiteX0" fmla="*/ 2357438 w 4714875"/>
              <a:gd name="connsiteY0" fmla="*/ 0 h 4714875"/>
              <a:gd name="connsiteX1" fmla="*/ 4702705 w 4714875"/>
              <a:gd name="connsiteY1" fmla="*/ 2116404 h 4714875"/>
              <a:gd name="connsiteX2" fmla="*/ 4714875 w 4714875"/>
              <a:gd name="connsiteY2" fmla="*/ 2357417 h 4714875"/>
              <a:gd name="connsiteX3" fmla="*/ 4714875 w 4714875"/>
              <a:gd name="connsiteY3" fmla="*/ 2357459 h 4714875"/>
              <a:gd name="connsiteX4" fmla="*/ 4702705 w 4714875"/>
              <a:gd name="connsiteY4" fmla="*/ 2598473 h 4714875"/>
              <a:gd name="connsiteX5" fmla="*/ 2598473 w 4714875"/>
              <a:gd name="connsiteY5" fmla="*/ 4702705 h 4714875"/>
              <a:gd name="connsiteX6" fmla="*/ 2357459 w 4714875"/>
              <a:gd name="connsiteY6" fmla="*/ 4714875 h 4714875"/>
              <a:gd name="connsiteX7" fmla="*/ 2357417 w 4714875"/>
              <a:gd name="connsiteY7" fmla="*/ 4714875 h 4714875"/>
              <a:gd name="connsiteX8" fmla="*/ 2116404 w 4714875"/>
              <a:gd name="connsiteY8" fmla="*/ 4702705 h 4714875"/>
              <a:gd name="connsiteX9" fmla="*/ 0 w 4714875"/>
              <a:gd name="connsiteY9" fmla="*/ 2357438 h 4714875"/>
              <a:gd name="connsiteX10" fmla="*/ 2357438 w 4714875"/>
              <a:gd name="connsiteY10" fmla="*/ 0 h 471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14875" h="4714875">
                <a:moveTo>
                  <a:pt x="2357438" y="0"/>
                </a:moveTo>
                <a:cubicBezTo>
                  <a:pt x="3578042" y="0"/>
                  <a:pt x="4581981" y="927651"/>
                  <a:pt x="4702705" y="2116404"/>
                </a:cubicBezTo>
                <a:lnTo>
                  <a:pt x="4714875" y="2357417"/>
                </a:lnTo>
                <a:lnTo>
                  <a:pt x="4714875" y="2357459"/>
                </a:lnTo>
                <a:lnTo>
                  <a:pt x="4702705" y="2598473"/>
                </a:lnTo>
                <a:cubicBezTo>
                  <a:pt x="4590029" y="3707975"/>
                  <a:pt x="3707975" y="4590029"/>
                  <a:pt x="2598473" y="4702705"/>
                </a:cubicBezTo>
                <a:lnTo>
                  <a:pt x="2357459" y="4714875"/>
                </a:lnTo>
                <a:lnTo>
                  <a:pt x="2357417" y="4714875"/>
                </a:lnTo>
                <a:lnTo>
                  <a:pt x="2116404" y="4702705"/>
                </a:lnTo>
                <a:cubicBezTo>
                  <a:pt x="927651" y="4581981"/>
                  <a:pt x="0" y="3578042"/>
                  <a:pt x="0" y="2357438"/>
                </a:cubicBezTo>
                <a:cubicBezTo>
                  <a:pt x="0" y="1055461"/>
                  <a:pt x="1055461" y="0"/>
                  <a:pt x="2357438" y="0"/>
                </a:cubicBezTo>
                <a:close/>
              </a:path>
            </a:pathLst>
          </a:custGeom>
          <a:ln w="28575">
            <a:solidFill>
              <a:srgbClr val="1C4A70"/>
            </a:solidFill>
          </a:ln>
        </p:spPr>
        <p:txBody>
          <a:bodyPr wrap="square" tIns="720000" anchor="ctr">
            <a:noAutofit/>
          </a:bodyPr>
          <a:lstStyle>
            <a:lvl1pPr marL="0" indent="0" algn="ctr">
              <a:buNone/>
              <a:defRPr sz="1000" baseline="0">
                <a:solidFill>
                  <a:schemeClr val="bg1"/>
                </a:solidFill>
                <a:latin typeface="Verdana" panose="020B0604030504040204" pitchFamily="34" charset="0"/>
                <a:ea typeface="Verdana" panose="020B0604030504040204" pitchFamily="34" charset="0"/>
              </a:defRPr>
            </a:lvl1pPr>
          </a:lstStyle>
          <a:p>
            <a:r>
              <a:rPr lang="ru-RU" dirty="0"/>
              <a:t>Вставьте изображение</a:t>
            </a:r>
            <a:r>
              <a:rPr lang="en-US" dirty="0"/>
              <a:t> 4  </a:t>
            </a:r>
            <a:r>
              <a:rPr lang="ru-RU" dirty="0"/>
              <a:t> в слайд</a:t>
            </a:r>
          </a:p>
        </p:txBody>
      </p:sp>
      <p:sp>
        <p:nvSpPr>
          <p:cNvPr id="12" name="Равнобедренный треугольник 25"/>
          <p:cNvSpPr/>
          <p:nvPr userDrawn="1"/>
        </p:nvSpPr>
        <p:spPr>
          <a:xfrm rot="14987765">
            <a:off x="3464895" y="3686409"/>
            <a:ext cx="179547" cy="154782"/>
          </a:xfrm>
          <a:prstGeom prst="triangl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13" name="Текст 49"/>
          <p:cNvSpPr>
            <a:spLocks noGrp="1"/>
          </p:cNvSpPr>
          <p:nvPr>
            <p:ph type="body" sz="quarter" idx="16" hasCustomPrompt="1"/>
          </p:nvPr>
        </p:nvSpPr>
        <p:spPr>
          <a:xfrm>
            <a:off x="7386312" y="1581691"/>
            <a:ext cx="4208463" cy="238097"/>
          </a:xfrm>
        </p:spPr>
        <p:txBody>
          <a:bodyPr lIns="0" tIns="0" rIns="0" bIns="0">
            <a:noAutofit/>
          </a:bodyPr>
          <a:lstStyle>
            <a:lvl1pPr marL="0" indent="0">
              <a:buNone/>
              <a:defRPr sz="1500" baseline="0">
                <a:solidFill>
                  <a:srgbClr val="1C4A70"/>
                </a:solidFill>
                <a:latin typeface="Verdana" panose="020B0604030504040204" pitchFamily="34" charset="0"/>
                <a:ea typeface="Verdana" panose="020B0604030504040204" pitchFamily="34" charset="0"/>
              </a:defRPr>
            </a:lvl1pPr>
            <a:lvl2pPr marL="457200" indent="0">
              <a:buNone/>
              <a:defRPr sz="2400">
                <a:latin typeface="Bliss Pro ExtraLight" panose="02000506040000020004" pitchFamily="50" charset="0"/>
              </a:defRPr>
            </a:lvl2pPr>
            <a:lvl3pPr marL="914400" indent="0">
              <a:buNone/>
              <a:defRPr sz="2400">
                <a:latin typeface="Bliss Pro ExtraLight" panose="02000506040000020004" pitchFamily="50" charset="0"/>
              </a:defRPr>
            </a:lvl3pPr>
            <a:lvl4pPr marL="1371600" indent="0">
              <a:buNone/>
              <a:defRPr sz="2400">
                <a:latin typeface="Bliss Pro ExtraLight" panose="02000506040000020004" pitchFamily="50" charset="0"/>
              </a:defRPr>
            </a:lvl4pPr>
            <a:lvl5pPr marL="1828800" indent="0">
              <a:buNone/>
              <a:defRPr sz="2400">
                <a:latin typeface="Bliss Pro ExtraLight" panose="02000506040000020004" pitchFamily="50" charset="0"/>
              </a:defRPr>
            </a:lvl5pPr>
          </a:lstStyle>
          <a:p>
            <a:pPr lvl="0"/>
            <a:r>
              <a:rPr lang="de-CH" dirty="0" smtClean="0"/>
              <a:t>Item Name</a:t>
            </a:r>
            <a:endParaRPr lang="ru-RU" dirty="0"/>
          </a:p>
        </p:txBody>
      </p:sp>
      <p:sp>
        <p:nvSpPr>
          <p:cNvPr id="14" name="Текст 49"/>
          <p:cNvSpPr>
            <a:spLocks noGrp="1"/>
          </p:cNvSpPr>
          <p:nvPr>
            <p:ph type="body" sz="quarter" idx="17" hasCustomPrompt="1"/>
          </p:nvPr>
        </p:nvSpPr>
        <p:spPr>
          <a:xfrm>
            <a:off x="7386311" y="2805480"/>
            <a:ext cx="4208463" cy="226642"/>
          </a:xfrm>
        </p:spPr>
        <p:txBody>
          <a:bodyPr lIns="0" tIns="0" rIns="0" bIns="0">
            <a:noAutofit/>
          </a:bodyPr>
          <a:lstStyle>
            <a:lvl1pPr marL="0" indent="0">
              <a:buNone/>
              <a:defRPr sz="1500" b="0" kern="2000" spc="0" baseline="0">
                <a:solidFill>
                  <a:srgbClr val="1C4A70"/>
                </a:solidFill>
                <a:latin typeface="Verdana" panose="020B0604030504040204" pitchFamily="34" charset="0"/>
                <a:ea typeface="Verdana" panose="020B0604030504040204" pitchFamily="34" charset="0"/>
              </a:defRPr>
            </a:lvl1pPr>
            <a:lvl2pPr marL="457200" indent="0">
              <a:buNone/>
              <a:defRPr sz="2400">
                <a:latin typeface="Bliss Pro ExtraLight" panose="02000506040000020004" pitchFamily="50" charset="0"/>
              </a:defRPr>
            </a:lvl2pPr>
            <a:lvl3pPr marL="914400" indent="0">
              <a:buNone/>
              <a:defRPr sz="2400">
                <a:latin typeface="Bliss Pro ExtraLight" panose="02000506040000020004" pitchFamily="50" charset="0"/>
              </a:defRPr>
            </a:lvl3pPr>
            <a:lvl4pPr marL="1371600" indent="0">
              <a:buNone/>
              <a:defRPr sz="2400">
                <a:latin typeface="Bliss Pro ExtraLight" panose="02000506040000020004" pitchFamily="50" charset="0"/>
              </a:defRPr>
            </a:lvl4pPr>
            <a:lvl5pPr marL="1828800" indent="0">
              <a:buNone/>
              <a:defRPr sz="2400">
                <a:latin typeface="Bliss Pro ExtraLight" panose="02000506040000020004" pitchFamily="50" charset="0"/>
              </a:defRPr>
            </a:lvl5pPr>
          </a:lstStyle>
          <a:p>
            <a:pPr lvl="0"/>
            <a:r>
              <a:rPr lang="de-CH" dirty="0" smtClean="0"/>
              <a:t>Item Name</a:t>
            </a:r>
            <a:endParaRPr lang="ru-RU" dirty="0"/>
          </a:p>
        </p:txBody>
      </p:sp>
      <p:sp>
        <p:nvSpPr>
          <p:cNvPr id="15" name="Текст 49"/>
          <p:cNvSpPr>
            <a:spLocks noGrp="1"/>
          </p:cNvSpPr>
          <p:nvPr>
            <p:ph type="body" sz="quarter" idx="18" hasCustomPrompt="1"/>
          </p:nvPr>
        </p:nvSpPr>
        <p:spPr>
          <a:xfrm>
            <a:off x="7386311" y="4032032"/>
            <a:ext cx="4208463" cy="212666"/>
          </a:xfrm>
        </p:spPr>
        <p:txBody>
          <a:bodyPr lIns="0" tIns="0" rIns="0" bIns="0">
            <a:noAutofit/>
          </a:bodyPr>
          <a:lstStyle>
            <a:lvl1pPr marL="0" indent="0">
              <a:buNone/>
              <a:defRPr sz="1500" baseline="0">
                <a:solidFill>
                  <a:srgbClr val="1C4A70"/>
                </a:solidFill>
                <a:latin typeface="Verdana" panose="020B0604030504040204" pitchFamily="34" charset="0"/>
                <a:ea typeface="Verdana" panose="020B0604030504040204" pitchFamily="34" charset="0"/>
              </a:defRPr>
            </a:lvl1pPr>
            <a:lvl2pPr marL="457200" indent="0">
              <a:buNone/>
              <a:defRPr sz="2400">
                <a:latin typeface="Bliss Pro ExtraLight" panose="02000506040000020004" pitchFamily="50" charset="0"/>
              </a:defRPr>
            </a:lvl2pPr>
            <a:lvl3pPr marL="914400" indent="0">
              <a:buNone/>
              <a:defRPr sz="2400">
                <a:latin typeface="Bliss Pro ExtraLight" panose="02000506040000020004" pitchFamily="50" charset="0"/>
              </a:defRPr>
            </a:lvl3pPr>
            <a:lvl4pPr marL="1371600" indent="0">
              <a:buNone/>
              <a:defRPr sz="2400">
                <a:latin typeface="Bliss Pro ExtraLight" panose="02000506040000020004" pitchFamily="50" charset="0"/>
              </a:defRPr>
            </a:lvl4pPr>
            <a:lvl5pPr marL="1828800" indent="0">
              <a:buNone/>
              <a:defRPr sz="2400">
                <a:latin typeface="Bliss Pro ExtraLight" panose="02000506040000020004" pitchFamily="50" charset="0"/>
              </a:defRPr>
            </a:lvl5pPr>
          </a:lstStyle>
          <a:p>
            <a:pPr lvl="0"/>
            <a:r>
              <a:rPr lang="de-CH" dirty="0" smtClean="0"/>
              <a:t>Item Name</a:t>
            </a:r>
            <a:endParaRPr lang="ru-RU" dirty="0"/>
          </a:p>
        </p:txBody>
      </p:sp>
      <p:sp>
        <p:nvSpPr>
          <p:cNvPr id="16" name="Текст 49"/>
          <p:cNvSpPr>
            <a:spLocks noGrp="1"/>
          </p:cNvSpPr>
          <p:nvPr>
            <p:ph type="body" sz="quarter" idx="19" hasCustomPrompt="1"/>
          </p:nvPr>
        </p:nvSpPr>
        <p:spPr>
          <a:xfrm>
            <a:off x="7382823" y="5278310"/>
            <a:ext cx="4211951" cy="216444"/>
          </a:xfrm>
        </p:spPr>
        <p:txBody>
          <a:bodyPr lIns="0" tIns="0" rIns="0" bIns="0">
            <a:noAutofit/>
          </a:bodyPr>
          <a:lstStyle>
            <a:lvl1pPr marL="0" indent="0">
              <a:buNone/>
              <a:defRPr sz="1500" baseline="0">
                <a:solidFill>
                  <a:srgbClr val="1C4A70"/>
                </a:solidFill>
                <a:latin typeface="Verdana" panose="020B0604030504040204" pitchFamily="34" charset="0"/>
                <a:ea typeface="Verdana" panose="020B0604030504040204" pitchFamily="34" charset="0"/>
              </a:defRPr>
            </a:lvl1pPr>
            <a:lvl2pPr marL="457200" indent="0">
              <a:buNone/>
              <a:defRPr sz="2400">
                <a:latin typeface="Bliss Pro ExtraLight" panose="02000506040000020004" pitchFamily="50" charset="0"/>
              </a:defRPr>
            </a:lvl2pPr>
            <a:lvl3pPr marL="914400" indent="0">
              <a:buNone/>
              <a:defRPr sz="2400">
                <a:latin typeface="Bliss Pro ExtraLight" panose="02000506040000020004" pitchFamily="50" charset="0"/>
              </a:defRPr>
            </a:lvl3pPr>
            <a:lvl4pPr marL="1371600" indent="0">
              <a:buNone/>
              <a:defRPr sz="2400">
                <a:latin typeface="Bliss Pro ExtraLight" panose="02000506040000020004" pitchFamily="50" charset="0"/>
              </a:defRPr>
            </a:lvl4pPr>
            <a:lvl5pPr marL="1828800" indent="0">
              <a:buNone/>
              <a:defRPr sz="2400">
                <a:latin typeface="Bliss Pro ExtraLight" panose="02000506040000020004" pitchFamily="50" charset="0"/>
              </a:defRPr>
            </a:lvl5pPr>
          </a:lstStyle>
          <a:p>
            <a:pPr lvl="0"/>
            <a:r>
              <a:rPr lang="de-CH" dirty="0" smtClean="0"/>
              <a:t>Item Name</a:t>
            </a:r>
            <a:endParaRPr lang="ru-RU" dirty="0"/>
          </a:p>
        </p:txBody>
      </p:sp>
      <p:sp>
        <p:nvSpPr>
          <p:cNvPr id="17" name="Текст 49"/>
          <p:cNvSpPr>
            <a:spLocks noGrp="1"/>
          </p:cNvSpPr>
          <p:nvPr>
            <p:ph type="body" sz="quarter" idx="20" hasCustomPrompt="1"/>
          </p:nvPr>
        </p:nvSpPr>
        <p:spPr>
          <a:xfrm>
            <a:off x="7578316" y="1885423"/>
            <a:ext cx="4014713" cy="371757"/>
          </a:xfrm>
        </p:spPr>
        <p:txBody>
          <a:bodyPr lIns="0" tIns="0" rIns="0" bIns="0">
            <a:noAutofit/>
          </a:bodyPr>
          <a:lstStyle>
            <a:lvl1pPr marL="0" indent="0">
              <a:buNone/>
              <a:defRPr sz="1400" baseline="0">
                <a:solidFill>
                  <a:schemeClr val="bg2">
                    <a:lumMod val="50000"/>
                  </a:schemeClr>
                </a:solidFill>
                <a:latin typeface="Verdana" panose="020B0604030504040204" pitchFamily="34" charset="0"/>
                <a:ea typeface="Verdana" panose="020B0604030504040204" pitchFamily="34" charset="0"/>
              </a:defRPr>
            </a:lvl1pPr>
            <a:lvl2pPr marL="457200" indent="0">
              <a:buNone/>
              <a:defRPr sz="2400">
                <a:latin typeface="Bliss Pro ExtraLight" panose="02000506040000020004" pitchFamily="50" charset="0"/>
              </a:defRPr>
            </a:lvl2pPr>
            <a:lvl3pPr marL="914400" indent="0">
              <a:buNone/>
              <a:defRPr sz="2400">
                <a:latin typeface="Bliss Pro ExtraLight" panose="02000506040000020004" pitchFamily="50" charset="0"/>
              </a:defRPr>
            </a:lvl3pPr>
            <a:lvl4pPr marL="1371600" indent="0">
              <a:buNone/>
              <a:defRPr sz="2400">
                <a:latin typeface="Bliss Pro ExtraLight" panose="02000506040000020004" pitchFamily="50" charset="0"/>
              </a:defRPr>
            </a:lvl4pPr>
            <a:lvl5pPr marL="1828800" indent="0">
              <a:buNone/>
              <a:defRPr sz="2400">
                <a:latin typeface="Bliss Pro ExtraLight" panose="02000506040000020004" pitchFamily="50" charset="0"/>
              </a:defRPr>
            </a:lvl5pPr>
          </a:lstStyle>
          <a:p>
            <a:pPr lvl="0"/>
            <a:r>
              <a:rPr lang="de-CH" dirty="0" smtClean="0"/>
              <a:t>Comments</a:t>
            </a:r>
            <a:endParaRPr lang="ru-RU" dirty="0"/>
          </a:p>
        </p:txBody>
      </p:sp>
      <p:sp>
        <p:nvSpPr>
          <p:cNvPr id="18" name="Текст 49"/>
          <p:cNvSpPr>
            <a:spLocks noGrp="1"/>
          </p:cNvSpPr>
          <p:nvPr>
            <p:ph type="body" sz="quarter" idx="21" hasCustomPrompt="1"/>
          </p:nvPr>
        </p:nvSpPr>
        <p:spPr>
          <a:xfrm>
            <a:off x="7578315" y="3097757"/>
            <a:ext cx="4014713" cy="371757"/>
          </a:xfrm>
        </p:spPr>
        <p:txBody>
          <a:bodyPr lIns="0" tIns="0" rIns="0" bIns="0">
            <a:noAutofit/>
          </a:bodyPr>
          <a:lstStyle>
            <a:lvl1pPr marL="0" indent="0">
              <a:buNone/>
              <a:defRPr sz="1400" baseline="0">
                <a:solidFill>
                  <a:schemeClr val="bg2">
                    <a:lumMod val="50000"/>
                  </a:schemeClr>
                </a:solidFill>
                <a:latin typeface="Verdana" panose="020B0604030504040204" pitchFamily="34" charset="0"/>
                <a:ea typeface="Verdana" panose="020B0604030504040204" pitchFamily="34" charset="0"/>
              </a:defRPr>
            </a:lvl1pPr>
            <a:lvl2pPr marL="457200" indent="0">
              <a:buNone/>
              <a:defRPr sz="2400">
                <a:latin typeface="Bliss Pro ExtraLight" panose="02000506040000020004" pitchFamily="50" charset="0"/>
              </a:defRPr>
            </a:lvl2pPr>
            <a:lvl3pPr marL="914400" indent="0">
              <a:buNone/>
              <a:defRPr sz="2400">
                <a:latin typeface="Bliss Pro ExtraLight" panose="02000506040000020004" pitchFamily="50" charset="0"/>
              </a:defRPr>
            </a:lvl3pPr>
            <a:lvl4pPr marL="1371600" indent="0">
              <a:buNone/>
              <a:defRPr sz="2400">
                <a:latin typeface="Bliss Pro ExtraLight" panose="02000506040000020004" pitchFamily="50" charset="0"/>
              </a:defRPr>
            </a:lvl4pPr>
            <a:lvl5pPr marL="1828800" indent="0">
              <a:buNone/>
              <a:defRPr sz="2400">
                <a:latin typeface="Bliss Pro ExtraLight" panose="02000506040000020004" pitchFamily="50" charset="0"/>
              </a:defRPr>
            </a:lvl5pPr>
          </a:lstStyle>
          <a:p>
            <a:pPr lvl="0"/>
            <a:r>
              <a:rPr lang="de-CH" dirty="0" smtClean="0"/>
              <a:t>Comments</a:t>
            </a:r>
            <a:endParaRPr lang="ru-RU" dirty="0"/>
          </a:p>
        </p:txBody>
      </p:sp>
      <p:sp>
        <p:nvSpPr>
          <p:cNvPr id="19" name="Текст 49"/>
          <p:cNvSpPr>
            <a:spLocks noGrp="1"/>
          </p:cNvSpPr>
          <p:nvPr>
            <p:ph type="body" sz="quarter" idx="22" hasCustomPrompt="1"/>
          </p:nvPr>
        </p:nvSpPr>
        <p:spPr>
          <a:xfrm>
            <a:off x="7578314" y="4310333"/>
            <a:ext cx="4014713" cy="371757"/>
          </a:xfrm>
        </p:spPr>
        <p:txBody>
          <a:bodyPr lIns="0" tIns="0" rIns="0" bIns="0">
            <a:noAutofit/>
          </a:bodyPr>
          <a:lstStyle>
            <a:lvl1pPr marL="0" indent="0">
              <a:buNone/>
              <a:defRPr sz="1400" baseline="0">
                <a:solidFill>
                  <a:schemeClr val="bg2">
                    <a:lumMod val="50000"/>
                  </a:schemeClr>
                </a:solidFill>
                <a:latin typeface="Verdana" panose="020B0604030504040204" pitchFamily="34" charset="0"/>
                <a:ea typeface="Verdana" panose="020B0604030504040204" pitchFamily="34" charset="0"/>
              </a:defRPr>
            </a:lvl1pPr>
            <a:lvl2pPr marL="457200" indent="0">
              <a:buNone/>
              <a:defRPr sz="2400">
                <a:latin typeface="Bliss Pro ExtraLight" panose="02000506040000020004" pitchFamily="50" charset="0"/>
              </a:defRPr>
            </a:lvl2pPr>
            <a:lvl3pPr marL="914400" indent="0">
              <a:buNone/>
              <a:defRPr sz="2400">
                <a:latin typeface="Bliss Pro ExtraLight" panose="02000506040000020004" pitchFamily="50" charset="0"/>
              </a:defRPr>
            </a:lvl3pPr>
            <a:lvl4pPr marL="1371600" indent="0">
              <a:buNone/>
              <a:defRPr sz="2400">
                <a:latin typeface="Bliss Pro ExtraLight" panose="02000506040000020004" pitchFamily="50" charset="0"/>
              </a:defRPr>
            </a:lvl4pPr>
            <a:lvl5pPr marL="1828800" indent="0">
              <a:buNone/>
              <a:defRPr sz="2400">
                <a:latin typeface="Bliss Pro ExtraLight" panose="02000506040000020004" pitchFamily="50" charset="0"/>
              </a:defRPr>
            </a:lvl5pPr>
          </a:lstStyle>
          <a:p>
            <a:pPr lvl="0"/>
            <a:r>
              <a:rPr lang="de-CH" dirty="0" smtClean="0"/>
              <a:t>Comments</a:t>
            </a:r>
            <a:endParaRPr lang="ru-RU" dirty="0"/>
          </a:p>
        </p:txBody>
      </p:sp>
      <p:sp>
        <p:nvSpPr>
          <p:cNvPr id="20" name="Текст 49"/>
          <p:cNvSpPr>
            <a:spLocks noGrp="1"/>
          </p:cNvSpPr>
          <p:nvPr>
            <p:ph type="body" sz="quarter" idx="23" hasCustomPrompt="1"/>
          </p:nvPr>
        </p:nvSpPr>
        <p:spPr>
          <a:xfrm>
            <a:off x="7578313" y="5540061"/>
            <a:ext cx="4014713" cy="371757"/>
          </a:xfrm>
        </p:spPr>
        <p:txBody>
          <a:bodyPr lIns="0" tIns="0" rIns="0" bIns="0">
            <a:noAutofit/>
          </a:bodyPr>
          <a:lstStyle>
            <a:lvl1pPr marL="0" indent="0">
              <a:buNone/>
              <a:defRPr sz="1400" baseline="0">
                <a:solidFill>
                  <a:schemeClr val="bg2">
                    <a:lumMod val="50000"/>
                  </a:schemeClr>
                </a:solidFill>
                <a:latin typeface="Verdana" panose="020B0604030504040204" pitchFamily="34" charset="0"/>
                <a:ea typeface="Verdana" panose="020B0604030504040204" pitchFamily="34" charset="0"/>
              </a:defRPr>
            </a:lvl1pPr>
            <a:lvl2pPr marL="457200" indent="0">
              <a:buNone/>
              <a:defRPr sz="2400">
                <a:latin typeface="Bliss Pro ExtraLight" panose="02000506040000020004" pitchFamily="50" charset="0"/>
              </a:defRPr>
            </a:lvl2pPr>
            <a:lvl3pPr marL="914400" indent="0">
              <a:buNone/>
              <a:defRPr sz="2400">
                <a:latin typeface="Bliss Pro ExtraLight" panose="02000506040000020004" pitchFamily="50" charset="0"/>
              </a:defRPr>
            </a:lvl3pPr>
            <a:lvl4pPr marL="1371600" indent="0">
              <a:buNone/>
              <a:defRPr sz="2400">
                <a:latin typeface="Bliss Pro ExtraLight" panose="02000506040000020004" pitchFamily="50" charset="0"/>
              </a:defRPr>
            </a:lvl4pPr>
            <a:lvl5pPr marL="1828800" indent="0">
              <a:buNone/>
              <a:defRPr sz="2400">
                <a:latin typeface="Bliss Pro ExtraLight" panose="02000506040000020004" pitchFamily="50" charset="0"/>
              </a:defRPr>
            </a:lvl5pPr>
          </a:lstStyle>
          <a:p>
            <a:pPr lvl="0"/>
            <a:r>
              <a:rPr lang="de-CH" dirty="0" smtClean="0"/>
              <a:t>Comments</a:t>
            </a:r>
            <a:endParaRPr lang="ru-RU" dirty="0"/>
          </a:p>
        </p:txBody>
      </p:sp>
      <p:cxnSp>
        <p:nvCxnSpPr>
          <p:cNvPr id="21" name="Прямая соединительная линия 44"/>
          <p:cNvCxnSpPr/>
          <p:nvPr userDrawn="1"/>
        </p:nvCxnSpPr>
        <p:spPr>
          <a:xfrm flipV="1">
            <a:off x="6474753" y="1497536"/>
            <a:ext cx="0" cy="453989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6848726" y="1494000"/>
            <a:ext cx="468000" cy="400110"/>
          </a:xfrm>
          <a:prstGeom prst="rect">
            <a:avLst/>
          </a:prstGeom>
          <a:noFill/>
        </p:spPr>
        <p:txBody>
          <a:bodyPr wrap="square" rtlCol="0">
            <a:spAutoFit/>
          </a:bodyPr>
          <a:lstStyle/>
          <a:p>
            <a:pPr algn="ctr"/>
            <a:r>
              <a:rPr lang="en-US" sz="2000" dirty="0">
                <a:solidFill>
                  <a:srgbClr val="1C4A70"/>
                </a:solidFill>
                <a:latin typeface="Verdana" panose="020B0604030504040204" pitchFamily="34" charset="0"/>
                <a:ea typeface="Verdana" panose="020B0604030504040204" pitchFamily="34" charset="0"/>
              </a:rPr>
              <a:t>1</a:t>
            </a:r>
            <a:endParaRPr lang="ru-RU" sz="2000" dirty="0">
              <a:solidFill>
                <a:srgbClr val="1C4A70"/>
              </a:solidFill>
              <a:latin typeface="Verdana" panose="020B0604030504040204" pitchFamily="34" charset="0"/>
              <a:ea typeface="Verdana" panose="020B0604030504040204" pitchFamily="34" charset="0"/>
            </a:endParaRPr>
          </a:p>
        </p:txBody>
      </p:sp>
      <p:sp>
        <p:nvSpPr>
          <p:cNvPr id="23" name="TextBox 22"/>
          <p:cNvSpPr txBox="1"/>
          <p:nvPr userDrawn="1"/>
        </p:nvSpPr>
        <p:spPr>
          <a:xfrm>
            <a:off x="6858251" y="2712008"/>
            <a:ext cx="468000" cy="400110"/>
          </a:xfrm>
          <a:prstGeom prst="rect">
            <a:avLst/>
          </a:prstGeom>
          <a:noFill/>
        </p:spPr>
        <p:txBody>
          <a:bodyPr wrap="square" rtlCol="0">
            <a:spAutoFit/>
          </a:bodyPr>
          <a:lstStyle/>
          <a:p>
            <a:pPr algn="ctr"/>
            <a:r>
              <a:rPr lang="en-US" sz="2000" dirty="0">
                <a:solidFill>
                  <a:srgbClr val="1C4A70"/>
                </a:solidFill>
                <a:latin typeface="Verdana" panose="020B0604030504040204" pitchFamily="34" charset="0"/>
                <a:ea typeface="Verdana" panose="020B0604030504040204" pitchFamily="34" charset="0"/>
              </a:rPr>
              <a:t>2</a:t>
            </a:r>
            <a:endParaRPr lang="ru-RU" sz="2000" dirty="0">
              <a:solidFill>
                <a:srgbClr val="1C4A70"/>
              </a:solidFill>
              <a:latin typeface="Verdana" panose="020B0604030504040204" pitchFamily="34" charset="0"/>
              <a:ea typeface="Verdana" panose="020B0604030504040204" pitchFamily="34" charset="0"/>
            </a:endParaRPr>
          </a:p>
        </p:txBody>
      </p:sp>
      <p:sp>
        <p:nvSpPr>
          <p:cNvPr id="24" name="TextBox 23"/>
          <p:cNvSpPr txBox="1"/>
          <p:nvPr userDrawn="1"/>
        </p:nvSpPr>
        <p:spPr>
          <a:xfrm>
            <a:off x="6853488" y="3929531"/>
            <a:ext cx="468000" cy="400110"/>
          </a:xfrm>
          <a:prstGeom prst="rect">
            <a:avLst/>
          </a:prstGeom>
          <a:noFill/>
        </p:spPr>
        <p:txBody>
          <a:bodyPr wrap="square" rtlCol="0">
            <a:spAutoFit/>
          </a:bodyPr>
          <a:lstStyle/>
          <a:p>
            <a:pPr algn="ctr"/>
            <a:r>
              <a:rPr lang="en-US" sz="2000" dirty="0">
                <a:solidFill>
                  <a:srgbClr val="1C4A70"/>
                </a:solidFill>
                <a:latin typeface="Verdana" panose="020B0604030504040204" pitchFamily="34" charset="0"/>
                <a:ea typeface="Verdana" panose="020B0604030504040204" pitchFamily="34" charset="0"/>
              </a:rPr>
              <a:t>3</a:t>
            </a:r>
            <a:endParaRPr lang="ru-RU" sz="2000" dirty="0">
              <a:solidFill>
                <a:srgbClr val="1C4A70"/>
              </a:solidFill>
              <a:latin typeface="Verdana" panose="020B0604030504040204" pitchFamily="34" charset="0"/>
              <a:ea typeface="Verdana" panose="020B0604030504040204" pitchFamily="34" charset="0"/>
            </a:endParaRPr>
          </a:p>
        </p:txBody>
      </p:sp>
      <p:sp>
        <p:nvSpPr>
          <p:cNvPr id="25" name="TextBox 24"/>
          <p:cNvSpPr txBox="1"/>
          <p:nvPr userDrawn="1"/>
        </p:nvSpPr>
        <p:spPr>
          <a:xfrm>
            <a:off x="6842855" y="5152375"/>
            <a:ext cx="468000" cy="400110"/>
          </a:xfrm>
          <a:prstGeom prst="rect">
            <a:avLst/>
          </a:prstGeom>
          <a:noFill/>
        </p:spPr>
        <p:txBody>
          <a:bodyPr wrap="square" rtlCol="0">
            <a:spAutoFit/>
          </a:bodyPr>
          <a:lstStyle/>
          <a:p>
            <a:pPr algn="ctr"/>
            <a:r>
              <a:rPr lang="en-US" sz="2000" dirty="0">
                <a:solidFill>
                  <a:srgbClr val="1C4A70"/>
                </a:solidFill>
                <a:latin typeface="Verdana" panose="020B0604030504040204" pitchFamily="34" charset="0"/>
                <a:ea typeface="Verdana" panose="020B0604030504040204" pitchFamily="34" charset="0"/>
              </a:rPr>
              <a:t>4</a:t>
            </a:r>
            <a:endParaRPr lang="ru-RU" sz="2000" dirty="0">
              <a:solidFill>
                <a:srgbClr val="1C4A70"/>
              </a:solidFill>
              <a:latin typeface="Verdana" panose="020B0604030504040204" pitchFamily="34" charset="0"/>
              <a:ea typeface="Verdana" panose="020B0604030504040204" pitchFamily="34" charset="0"/>
            </a:endParaRPr>
          </a:p>
        </p:txBody>
      </p:sp>
      <p:sp>
        <p:nvSpPr>
          <p:cNvPr id="29" name="Равнобедренный треугольник 66"/>
          <p:cNvSpPr/>
          <p:nvPr userDrawn="1"/>
        </p:nvSpPr>
        <p:spPr>
          <a:xfrm rot="5400000">
            <a:off x="3479821" y="2318268"/>
            <a:ext cx="179547" cy="154782"/>
          </a:xfrm>
          <a:prstGeom prst="triangl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30" name="Прямая соединительная линия 4"/>
          <p:cNvCxnSpPr>
            <a:stCxn id="8" idx="2"/>
            <a:endCxn id="9" idx="9"/>
          </p:cNvCxnSpPr>
          <p:nvPr userDrawn="1"/>
        </p:nvCxnSpPr>
        <p:spPr>
          <a:xfrm flipV="1">
            <a:off x="3094503" y="2394000"/>
            <a:ext cx="920332" cy="495"/>
          </a:xfrm>
          <a:prstGeom prst="line">
            <a:avLst/>
          </a:prstGeom>
          <a:ln w="28575">
            <a:solidFill>
              <a:srgbClr val="1C4A70"/>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7"/>
          <p:cNvCxnSpPr>
            <a:stCxn id="10" idx="2"/>
            <a:endCxn id="11" idx="9"/>
          </p:cNvCxnSpPr>
          <p:nvPr userDrawn="1"/>
        </p:nvCxnSpPr>
        <p:spPr>
          <a:xfrm flipV="1">
            <a:off x="3094503" y="5131921"/>
            <a:ext cx="920332" cy="1671"/>
          </a:xfrm>
          <a:prstGeom prst="line">
            <a:avLst/>
          </a:prstGeom>
          <a:ln w="28575">
            <a:solidFill>
              <a:srgbClr val="1C4A70"/>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17"/>
          <p:cNvCxnSpPr>
            <a:stCxn id="9" idx="6"/>
            <a:endCxn id="10" idx="0"/>
          </p:cNvCxnSpPr>
          <p:nvPr userDrawn="1"/>
        </p:nvCxnSpPr>
        <p:spPr>
          <a:xfrm flipH="1">
            <a:off x="2194503" y="3294000"/>
            <a:ext cx="2720340" cy="939600"/>
          </a:xfrm>
          <a:prstGeom prst="line">
            <a:avLst/>
          </a:prstGeom>
          <a:ln w="28575">
            <a:solidFill>
              <a:srgbClr val="1C4A70"/>
            </a:solidFill>
          </a:ln>
        </p:spPr>
        <p:style>
          <a:lnRef idx="1">
            <a:schemeClr val="accent1"/>
          </a:lnRef>
          <a:fillRef idx="0">
            <a:schemeClr val="accent1"/>
          </a:fillRef>
          <a:effectRef idx="0">
            <a:schemeClr val="accent1"/>
          </a:effectRef>
          <a:fontRef idx="minor">
            <a:schemeClr val="tx1"/>
          </a:fontRef>
        </p:style>
      </p:cxnSp>
      <p:sp>
        <p:nvSpPr>
          <p:cNvPr id="33" name="Равнобедренный треугольник 69"/>
          <p:cNvSpPr/>
          <p:nvPr userDrawn="1"/>
        </p:nvSpPr>
        <p:spPr>
          <a:xfrm rot="5400000">
            <a:off x="3479821" y="5054550"/>
            <a:ext cx="179547" cy="154782"/>
          </a:xfrm>
          <a:prstGeom prst="triangl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250389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with three Image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8" name="Рисунок 14"/>
          <p:cNvSpPr>
            <a:spLocks noGrp="1"/>
          </p:cNvSpPr>
          <p:nvPr>
            <p:ph type="pic" sz="quarter" idx="13" hasCustomPrompt="1"/>
          </p:nvPr>
        </p:nvSpPr>
        <p:spPr>
          <a:xfrm>
            <a:off x="1200151" y="1376459"/>
            <a:ext cx="2952301" cy="2215633"/>
          </a:xfrm>
          <a:prstGeom prst="roundRect">
            <a:avLst>
              <a:gd name="adj" fmla="val 2518"/>
            </a:avLst>
          </a:prstGeom>
          <a:ln>
            <a:noFill/>
          </a:ln>
        </p:spPr>
        <p:txBody>
          <a:bodyPr tIns="720000" anchor="ctr" anchorCtr="1">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atin typeface="Verdana" panose="020B0604030504040204" pitchFamily="34" charset="0"/>
                <a:ea typeface="Verdana" panose="020B0604030504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Insert Image 1 </a:t>
            </a:r>
            <a:r>
              <a:rPr lang="de-CH" dirty="0" err="1" smtClean="0"/>
              <a:t>into</a:t>
            </a:r>
            <a:r>
              <a:rPr lang="de-CH" dirty="0" smtClean="0"/>
              <a:t> </a:t>
            </a:r>
            <a:r>
              <a:rPr lang="de-CH" dirty="0" err="1" smtClean="0"/>
              <a:t>the</a:t>
            </a:r>
            <a:r>
              <a:rPr lang="de-CH" dirty="0" smtClean="0"/>
              <a:t> Slide</a:t>
            </a:r>
            <a:endParaRPr lang="en-GB" dirty="0" smtClean="0"/>
          </a:p>
        </p:txBody>
      </p:sp>
      <p:sp>
        <p:nvSpPr>
          <p:cNvPr id="9" name="Текст 18"/>
          <p:cNvSpPr>
            <a:spLocks noGrp="1"/>
          </p:cNvSpPr>
          <p:nvPr>
            <p:ph type="body" sz="quarter" idx="19" hasCustomPrompt="1"/>
          </p:nvPr>
        </p:nvSpPr>
        <p:spPr>
          <a:xfrm>
            <a:off x="4625925" y="3830700"/>
            <a:ext cx="2952302" cy="700274"/>
          </a:xfrm>
        </p:spPr>
        <p:txBody>
          <a:bodyPr tIns="108000">
            <a:normAutofit/>
          </a:bodyPr>
          <a:lstStyle>
            <a:lvl1pPr marL="0" indent="0" algn="ctr">
              <a:buNone/>
              <a:defRPr sz="1500" baseline="0">
                <a:solidFill>
                  <a:srgbClr val="1C4A70"/>
                </a:solidFill>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lang="en-GB" dirty="0" smtClean="0"/>
              <a:t>Image caption 2</a:t>
            </a:r>
            <a:endParaRPr lang="ru-RU" dirty="0"/>
          </a:p>
        </p:txBody>
      </p:sp>
      <p:sp>
        <p:nvSpPr>
          <p:cNvPr id="10" name="Текст 18"/>
          <p:cNvSpPr>
            <a:spLocks noGrp="1"/>
          </p:cNvSpPr>
          <p:nvPr>
            <p:ph type="body" sz="quarter" idx="20" hasCustomPrompt="1"/>
          </p:nvPr>
        </p:nvSpPr>
        <p:spPr>
          <a:xfrm>
            <a:off x="8051699" y="3816174"/>
            <a:ext cx="2952302" cy="700274"/>
          </a:xfrm>
        </p:spPr>
        <p:txBody>
          <a:bodyPr tIns="108000">
            <a:normAutofit/>
          </a:bodyPr>
          <a:lstStyle>
            <a:lvl1pPr marL="0" indent="0" algn="ctr">
              <a:buNone/>
              <a:defRPr sz="1500" baseline="0">
                <a:solidFill>
                  <a:srgbClr val="1C4A70"/>
                </a:solidFill>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lang="en-GB" dirty="0" smtClean="0"/>
              <a:t>Image caption 3</a:t>
            </a:r>
            <a:endParaRPr lang="ru-RU" dirty="0"/>
          </a:p>
        </p:txBody>
      </p:sp>
      <p:sp>
        <p:nvSpPr>
          <p:cNvPr id="11" name="Текст 18"/>
          <p:cNvSpPr>
            <a:spLocks noGrp="1"/>
          </p:cNvSpPr>
          <p:nvPr>
            <p:ph type="body" sz="quarter" idx="21" hasCustomPrompt="1"/>
          </p:nvPr>
        </p:nvSpPr>
        <p:spPr>
          <a:xfrm>
            <a:off x="4625924" y="4552490"/>
            <a:ext cx="2952302" cy="1551190"/>
          </a:xfrm>
        </p:spPr>
        <p:txBody>
          <a:bodyPr tIns="108000">
            <a:normAutofit/>
          </a:bodyPr>
          <a:lstStyle>
            <a:lvl1pPr marL="0" indent="0" algn="ctr">
              <a:buNone/>
              <a:defRPr sz="1400" baseline="0">
                <a:solidFill>
                  <a:schemeClr val="bg2">
                    <a:lumMod val="50000"/>
                  </a:schemeClr>
                </a:solidFill>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lang="de-CH" dirty="0" smtClean="0"/>
              <a:t>Comments </a:t>
            </a:r>
            <a:r>
              <a:rPr lang="de-CH" dirty="0" err="1" smtClean="0"/>
              <a:t>to</a:t>
            </a:r>
            <a:r>
              <a:rPr lang="de-CH" dirty="0" smtClean="0"/>
              <a:t> Image 2</a:t>
            </a:r>
            <a:endParaRPr lang="ru-RU" dirty="0"/>
          </a:p>
        </p:txBody>
      </p:sp>
      <p:sp>
        <p:nvSpPr>
          <p:cNvPr id="12" name="Текст 18"/>
          <p:cNvSpPr>
            <a:spLocks noGrp="1"/>
          </p:cNvSpPr>
          <p:nvPr>
            <p:ph type="body" sz="quarter" idx="22" hasCustomPrompt="1"/>
          </p:nvPr>
        </p:nvSpPr>
        <p:spPr>
          <a:xfrm>
            <a:off x="8051698" y="4552490"/>
            <a:ext cx="2952302" cy="1551190"/>
          </a:xfrm>
        </p:spPr>
        <p:txBody>
          <a:bodyPr tIns="108000">
            <a:normAutofit/>
          </a:bodyPr>
          <a:lstStyle>
            <a:lvl1pPr marL="0" indent="0" algn="ctr">
              <a:buNone/>
              <a:defRPr sz="1400" baseline="0">
                <a:solidFill>
                  <a:schemeClr val="bg2">
                    <a:lumMod val="50000"/>
                  </a:schemeClr>
                </a:solidFill>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lang="de-CH" dirty="0" smtClean="0"/>
              <a:t>Comments </a:t>
            </a:r>
            <a:r>
              <a:rPr lang="de-CH" dirty="0" err="1" smtClean="0"/>
              <a:t>to</a:t>
            </a:r>
            <a:r>
              <a:rPr lang="de-CH" dirty="0" smtClean="0"/>
              <a:t> Image 3</a:t>
            </a:r>
            <a:endParaRPr lang="ru-RU" dirty="0"/>
          </a:p>
        </p:txBody>
      </p:sp>
      <p:sp>
        <p:nvSpPr>
          <p:cNvPr id="13" name="Текст 18"/>
          <p:cNvSpPr>
            <a:spLocks noGrp="1"/>
          </p:cNvSpPr>
          <p:nvPr>
            <p:ph type="body" sz="quarter" idx="23" hasCustomPrompt="1"/>
          </p:nvPr>
        </p:nvSpPr>
        <p:spPr>
          <a:xfrm>
            <a:off x="1200152" y="3830700"/>
            <a:ext cx="2952302" cy="700274"/>
          </a:xfrm>
        </p:spPr>
        <p:txBody>
          <a:bodyPr tIns="108000">
            <a:normAutofit/>
          </a:bodyPr>
          <a:lstStyle>
            <a:lvl1pPr marL="0" indent="0" algn="ctr">
              <a:buNone/>
              <a:defRPr sz="1500" baseline="0">
                <a:solidFill>
                  <a:srgbClr val="1C4A70"/>
                </a:solidFill>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lang="en-GB" dirty="0" smtClean="0"/>
              <a:t>Image caption 1</a:t>
            </a:r>
            <a:endParaRPr lang="ru-RU" dirty="0"/>
          </a:p>
        </p:txBody>
      </p:sp>
      <p:sp>
        <p:nvSpPr>
          <p:cNvPr id="14" name="Текст 18"/>
          <p:cNvSpPr>
            <a:spLocks noGrp="1"/>
          </p:cNvSpPr>
          <p:nvPr>
            <p:ph type="body" sz="quarter" idx="24" hasCustomPrompt="1"/>
          </p:nvPr>
        </p:nvSpPr>
        <p:spPr>
          <a:xfrm>
            <a:off x="1200151" y="4552490"/>
            <a:ext cx="2952302" cy="1551190"/>
          </a:xfrm>
        </p:spPr>
        <p:txBody>
          <a:bodyPr tIns="108000">
            <a:normAutofit/>
          </a:bodyPr>
          <a:lstStyle>
            <a:lvl1pPr marL="0" indent="0" algn="ctr">
              <a:buNone/>
              <a:defRPr sz="1400" baseline="0">
                <a:solidFill>
                  <a:schemeClr val="bg2">
                    <a:lumMod val="50000"/>
                  </a:schemeClr>
                </a:solidFill>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lang="de-CH" dirty="0" smtClean="0"/>
              <a:t>Comments </a:t>
            </a:r>
            <a:r>
              <a:rPr lang="de-CH" dirty="0" err="1" smtClean="0"/>
              <a:t>to</a:t>
            </a:r>
            <a:r>
              <a:rPr lang="de-CH" dirty="0" smtClean="0"/>
              <a:t> Image 1</a:t>
            </a:r>
            <a:endParaRPr lang="ru-RU" dirty="0"/>
          </a:p>
        </p:txBody>
      </p:sp>
      <p:sp>
        <p:nvSpPr>
          <p:cNvPr id="15" name="Рисунок 14"/>
          <p:cNvSpPr>
            <a:spLocks noGrp="1"/>
          </p:cNvSpPr>
          <p:nvPr>
            <p:ph type="pic" sz="quarter" idx="25" hasCustomPrompt="1"/>
          </p:nvPr>
        </p:nvSpPr>
        <p:spPr>
          <a:xfrm>
            <a:off x="4625921" y="1376460"/>
            <a:ext cx="2952301" cy="2204873"/>
          </a:xfrm>
          <a:prstGeom prst="roundRect">
            <a:avLst>
              <a:gd name="adj" fmla="val 2518"/>
            </a:avLst>
          </a:prstGeom>
          <a:ln>
            <a:noFill/>
          </a:ln>
        </p:spPr>
        <p:txBody>
          <a:bodyPr tIns="720000" anchor="ctr" anchorCtr="1">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atin typeface="Verdana" panose="020B0604030504040204" pitchFamily="34" charset="0"/>
                <a:ea typeface="Verdana" panose="020B0604030504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Insert Image 2 </a:t>
            </a:r>
            <a:r>
              <a:rPr lang="de-CH" dirty="0" err="1" smtClean="0"/>
              <a:t>into</a:t>
            </a:r>
            <a:r>
              <a:rPr lang="de-CH" dirty="0" smtClean="0"/>
              <a:t> </a:t>
            </a:r>
            <a:r>
              <a:rPr lang="de-CH" dirty="0" err="1" smtClean="0"/>
              <a:t>the</a:t>
            </a:r>
            <a:r>
              <a:rPr lang="de-CH" dirty="0" smtClean="0"/>
              <a:t> Slide</a:t>
            </a:r>
            <a:endParaRPr lang="en-GB" dirty="0" smtClean="0"/>
          </a:p>
        </p:txBody>
      </p:sp>
      <p:sp>
        <p:nvSpPr>
          <p:cNvPr id="16" name="Рисунок 14"/>
          <p:cNvSpPr>
            <a:spLocks noGrp="1"/>
          </p:cNvSpPr>
          <p:nvPr>
            <p:ph type="pic" sz="quarter" idx="26" hasCustomPrompt="1"/>
          </p:nvPr>
        </p:nvSpPr>
        <p:spPr>
          <a:xfrm>
            <a:off x="8051696" y="1376459"/>
            <a:ext cx="2952301" cy="2204873"/>
          </a:xfrm>
          <a:prstGeom prst="roundRect">
            <a:avLst>
              <a:gd name="adj" fmla="val 2518"/>
            </a:avLst>
          </a:prstGeom>
          <a:ln>
            <a:noFill/>
          </a:ln>
        </p:spPr>
        <p:txBody>
          <a:bodyPr tIns="720000" anchor="ctr" anchorCtr="1">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atin typeface="Verdana" panose="020B0604030504040204" pitchFamily="34" charset="0"/>
                <a:ea typeface="Verdana" panose="020B0604030504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Insert Image 3 </a:t>
            </a:r>
            <a:r>
              <a:rPr lang="de-CH" dirty="0" err="1" smtClean="0"/>
              <a:t>into</a:t>
            </a:r>
            <a:r>
              <a:rPr lang="de-CH" dirty="0" smtClean="0"/>
              <a:t> </a:t>
            </a:r>
            <a:r>
              <a:rPr lang="de-CH" dirty="0" err="1" smtClean="0"/>
              <a:t>the</a:t>
            </a:r>
            <a:r>
              <a:rPr lang="de-CH" dirty="0" smtClean="0"/>
              <a:t> Slide</a:t>
            </a:r>
            <a:endParaRPr lang="en-GB" dirty="0" smtClean="0"/>
          </a:p>
        </p:txBody>
      </p:sp>
      <p:cxnSp>
        <p:nvCxnSpPr>
          <p:cNvPr id="17" name="Прямая соединительная линия 29"/>
          <p:cNvCxnSpPr/>
          <p:nvPr userDrawn="1"/>
        </p:nvCxnSpPr>
        <p:spPr>
          <a:xfrm flipV="1">
            <a:off x="4388778" y="1376459"/>
            <a:ext cx="0" cy="453989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30"/>
          <p:cNvCxnSpPr/>
          <p:nvPr userDrawn="1"/>
        </p:nvCxnSpPr>
        <p:spPr>
          <a:xfrm flipV="1">
            <a:off x="7808253" y="1376459"/>
            <a:ext cx="0" cy="453989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93208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images and large tex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19" name="Рисунок 24"/>
          <p:cNvSpPr>
            <a:spLocks noGrp="1"/>
          </p:cNvSpPr>
          <p:nvPr>
            <p:ph type="pic" sz="quarter" idx="26" hasCustomPrompt="1"/>
          </p:nvPr>
        </p:nvSpPr>
        <p:spPr>
          <a:xfrm>
            <a:off x="4530451" y="3709986"/>
            <a:ext cx="3143249" cy="2204873"/>
          </a:xfrm>
          <a:prstGeom prst="rect">
            <a:avLst/>
          </a:prstGeom>
          <a:ln>
            <a:noFill/>
          </a:ln>
        </p:spPr>
        <p:txBody>
          <a:bodyPr wrap="square" tIns="972000" anchor="ctr" anchorCtr="1">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rgbClr val="424242"/>
                </a:solidFill>
                <a:latin typeface="Verdana" panose="020B0604030504040204" pitchFamily="34" charset="0"/>
                <a:ea typeface="Verdana" panose="020B0604030504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Insert Image 2 </a:t>
            </a:r>
            <a:r>
              <a:rPr lang="de-CH" dirty="0" err="1" smtClean="0"/>
              <a:t>into</a:t>
            </a:r>
            <a:r>
              <a:rPr lang="de-CH" dirty="0" smtClean="0"/>
              <a:t> </a:t>
            </a:r>
            <a:r>
              <a:rPr lang="de-CH" dirty="0" err="1" smtClean="0"/>
              <a:t>the</a:t>
            </a:r>
            <a:r>
              <a:rPr lang="de-CH" dirty="0" smtClean="0"/>
              <a:t> Slide</a:t>
            </a:r>
            <a:endParaRPr lang="en-GB" dirty="0" smtClean="0"/>
          </a:p>
        </p:txBody>
      </p:sp>
      <p:sp>
        <p:nvSpPr>
          <p:cNvPr id="20" name="Рисунок 25"/>
          <p:cNvSpPr>
            <a:spLocks noGrp="1"/>
          </p:cNvSpPr>
          <p:nvPr>
            <p:ph type="pic" sz="quarter" idx="27" hasCustomPrompt="1"/>
          </p:nvPr>
        </p:nvSpPr>
        <p:spPr>
          <a:xfrm>
            <a:off x="7860751" y="3709986"/>
            <a:ext cx="3143249" cy="2204873"/>
          </a:xfrm>
          <a:prstGeom prst="rect">
            <a:avLst/>
          </a:prstGeom>
          <a:ln>
            <a:noFill/>
          </a:ln>
        </p:spPr>
        <p:txBody>
          <a:bodyPr wrap="square" tIns="972000" anchor="ctr" anchorCtr="1">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rgbClr val="424242"/>
                </a:solidFill>
                <a:latin typeface="Verdana" panose="020B0604030504040204" pitchFamily="34" charset="0"/>
                <a:ea typeface="Verdana" panose="020B0604030504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Insert Image 3 </a:t>
            </a:r>
            <a:r>
              <a:rPr lang="de-CH" dirty="0" err="1" smtClean="0"/>
              <a:t>into</a:t>
            </a:r>
            <a:r>
              <a:rPr lang="de-CH" dirty="0" smtClean="0"/>
              <a:t> </a:t>
            </a:r>
            <a:r>
              <a:rPr lang="de-CH" dirty="0" err="1" smtClean="0"/>
              <a:t>the</a:t>
            </a:r>
            <a:r>
              <a:rPr lang="de-CH" dirty="0" smtClean="0"/>
              <a:t> Slide</a:t>
            </a:r>
            <a:endParaRPr lang="en-GB" dirty="0" smtClean="0"/>
          </a:p>
        </p:txBody>
      </p:sp>
      <p:sp>
        <p:nvSpPr>
          <p:cNvPr id="21" name="Рисунок 17"/>
          <p:cNvSpPr>
            <a:spLocks noGrp="1"/>
          </p:cNvSpPr>
          <p:nvPr>
            <p:ph type="pic" sz="quarter" idx="28" hasCustomPrompt="1"/>
          </p:nvPr>
        </p:nvSpPr>
        <p:spPr>
          <a:xfrm>
            <a:off x="1200151" y="3709986"/>
            <a:ext cx="3143249" cy="2204873"/>
          </a:xfrm>
          <a:prstGeom prst="rect">
            <a:avLst/>
          </a:prstGeom>
          <a:ln>
            <a:noFill/>
          </a:ln>
        </p:spPr>
        <p:txBody>
          <a:bodyPr wrap="square" tIns="972000" anchor="ctr" anchorCtr="1">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rgbClr val="424242"/>
                </a:solidFill>
                <a:latin typeface="Verdana" panose="020B0604030504040204" pitchFamily="34" charset="0"/>
                <a:ea typeface="Verdana" panose="020B0604030504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Insert Image 1 </a:t>
            </a:r>
            <a:r>
              <a:rPr lang="de-CH" dirty="0" err="1" smtClean="0"/>
              <a:t>into</a:t>
            </a:r>
            <a:r>
              <a:rPr lang="de-CH" dirty="0" smtClean="0"/>
              <a:t> </a:t>
            </a:r>
            <a:r>
              <a:rPr lang="de-CH" dirty="0" err="1" smtClean="0"/>
              <a:t>the</a:t>
            </a:r>
            <a:r>
              <a:rPr lang="de-CH" dirty="0" smtClean="0"/>
              <a:t> Slide</a:t>
            </a:r>
            <a:endParaRPr lang="en-GB" dirty="0" smtClean="0"/>
          </a:p>
        </p:txBody>
      </p:sp>
      <p:sp>
        <p:nvSpPr>
          <p:cNvPr id="22" name="Текст 19"/>
          <p:cNvSpPr>
            <a:spLocks noGrp="1"/>
          </p:cNvSpPr>
          <p:nvPr>
            <p:ph type="body" sz="quarter" idx="29" hasCustomPrompt="1"/>
          </p:nvPr>
        </p:nvSpPr>
        <p:spPr>
          <a:xfrm>
            <a:off x="1188000" y="1181697"/>
            <a:ext cx="9816000" cy="2227810"/>
          </a:xfrm>
        </p:spPr>
        <p:txBody>
          <a:bodyPr lIns="0" tIns="0" rIns="0" bIns="0">
            <a:noAutofit/>
          </a:bodyPr>
          <a:lstStyle>
            <a:lvl1pPr marL="0" indent="0">
              <a:buNone/>
              <a:defRPr sz="1400" baseline="0">
                <a:solidFill>
                  <a:srgbClr val="1C4A70"/>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de-CH" dirty="0" smtClean="0"/>
              <a:t>Insert </a:t>
            </a:r>
            <a:r>
              <a:rPr lang="de-CH" dirty="0" err="1" smtClean="0"/>
              <a:t>or</a:t>
            </a:r>
            <a:r>
              <a:rPr lang="de-CH" dirty="0" smtClean="0"/>
              <a:t> </a:t>
            </a:r>
            <a:r>
              <a:rPr lang="de-CH" dirty="0" err="1" smtClean="0"/>
              <a:t>write</a:t>
            </a:r>
            <a:r>
              <a:rPr lang="de-CH" dirty="0" smtClean="0"/>
              <a:t> a </a:t>
            </a:r>
            <a:r>
              <a:rPr lang="de-CH" dirty="0" err="1" smtClean="0"/>
              <a:t>text</a:t>
            </a:r>
            <a:endParaRPr lang="ru-RU" dirty="0"/>
          </a:p>
        </p:txBody>
      </p:sp>
    </p:spTree>
    <p:extLst>
      <p:ext uri="{BB962C8B-B14F-4D97-AF65-F5344CB8AC3E}">
        <p14:creationId xmlns:p14="http://schemas.microsoft.com/office/powerpoint/2010/main" val="250773493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ide with one char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8" name="Объект 18"/>
          <p:cNvSpPr>
            <a:spLocks noGrp="1"/>
          </p:cNvSpPr>
          <p:nvPr>
            <p:ph sz="quarter" idx="13" hasCustomPrompt="1"/>
          </p:nvPr>
        </p:nvSpPr>
        <p:spPr>
          <a:xfrm>
            <a:off x="1200150" y="1376363"/>
            <a:ext cx="9828213" cy="4897437"/>
          </a:xfrm>
        </p:spPr>
        <p:txBody>
          <a:bodyPr tIns="1368000" anchor="ctr">
            <a:normAutofit/>
          </a:bodyPr>
          <a:lstStyle>
            <a:lvl1pPr marL="0" indent="0" algn="ctr">
              <a:buNone/>
              <a:defRPr sz="1400" baseline="0">
                <a:solidFill>
                  <a:srgbClr val="424242"/>
                </a:solidFill>
                <a:latin typeface="Verdana" panose="020B0604030504040204" pitchFamily="34" charset="0"/>
                <a:ea typeface="Verdana" panose="020B0604030504040204" pitchFamily="34" charset="0"/>
              </a:defRPr>
            </a:lvl1pPr>
          </a:lstStyle>
          <a:p>
            <a:r>
              <a:rPr lang="en-US" dirty="0" smtClean="0"/>
              <a:t>Insert the required data. They will be displayed on the entire slide.</a:t>
            </a:r>
            <a:endParaRPr lang="ru-RU" dirty="0"/>
          </a:p>
        </p:txBody>
      </p:sp>
    </p:spTree>
    <p:extLst>
      <p:ext uri="{BB962C8B-B14F-4D97-AF65-F5344CB8AC3E}">
        <p14:creationId xmlns:p14="http://schemas.microsoft.com/office/powerpoint/2010/main" val="118190795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ide with Panoramic Imag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8" name="Рисунок 23"/>
          <p:cNvSpPr>
            <a:spLocks noGrp="1"/>
          </p:cNvSpPr>
          <p:nvPr>
            <p:ph type="pic" sz="quarter" idx="13" hasCustomPrompt="1"/>
          </p:nvPr>
        </p:nvSpPr>
        <p:spPr>
          <a:xfrm>
            <a:off x="0" y="1376363"/>
            <a:ext cx="12192000" cy="2319337"/>
          </a:xfrm>
          <a:custGeom>
            <a:avLst/>
            <a:gdLst>
              <a:gd name="connsiteX0" fmla="*/ 0 w 12192000"/>
              <a:gd name="connsiteY0" fmla="*/ 0 h 2319337"/>
              <a:gd name="connsiteX1" fmla="*/ 12192000 w 12192000"/>
              <a:gd name="connsiteY1" fmla="*/ 0 h 2319337"/>
              <a:gd name="connsiteX2" fmla="*/ 12192000 w 12192000"/>
              <a:gd name="connsiteY2" fmla="*/ 2319337 h 2319337"/>
              <a:gd name="connsiteX3" fmla="*/ 9821056 w 12192000"/>
              <a:gd name="connsiteY3" fmla="*/ 2319337 h 2319337"/>
              <a:gd name="connsiteX4" fmla="*/ 9555175 w 12192000"/>
              <a:gd name="connsiteY4" fmla="*/ 2045001 h 2319337"/>
              <a:gd name="connsiteX5" fmla="*/ 9289294 w 12192000"/>
              <a:gd name="connsiteY5" fmla="*/ 2319337 h 2319337"/>
              <a:gd name="connsiteX6" fmla="*/ 6356470 w 12192000"/>
              <a:gd name="connsiteY6" fmla="*/ 2319337 h 2319337"/>
              <a:gd name="connsiteX7" fmla="*/ 6357118 w 12192000"/>
              <a:gd name="connsiteY7" fmla="*/ 2316024 h 2319337"/>
              <a:gd name="connsiteX8" fmla="*/ 6097258 w 12192000"/>
              <a:gd name="connsiteY8" fmla="*/ 2047901 h 2319337"/>
              <a:gd name="connsiteX9" fmla="*/ 5837398 w 12192000"/>
              <a:gd name="connsiteY9" fmla="*/ 2316024 h 2319337"/>
              <a:gd name="connsiteX10" fmla="*/ 5838047 w 12192000"/>
              <a:gd name="connsiteY10" fmla="*/ 2319337 h 2319337"/>
              <a:gd name="connsiteX11" fmla="*/ 2902139 w 12192000"/>
              <a:gd name="connsiteY11" fmla="*/ 2319337 h 2319337"/>
              <a:gd name="connsiteX12" fmla="*/ 2881812 w 12192000"/>
              <a:gd name="connsiteY12" fmla="*/ 2215453 h 2319337"/>
              <a:gd name="connsiteX13" fmla="*/ 2636825 w 12192000"/>
              <a:gd name="connsiteY13" fmla="*/ 2047901 h 2319337"/>
              <a:gd name="connsiteX14" fmla="*/ 2391839 w 12192000"/>
              <a:gd name="connsiteY14" fmla="*/ 2215453 h 2319337"/>
              <a:gd name="connsiteX15" fmla="*/ 2371512 w 12192000"/>
              <a:gd name="connsiteY15" fmla="*/ 2319337 h 2319337"/>
              <a:gd name="connsiteX16" fmla="*/ 0 w 12192000"/>
              <a:gd name="connsiteY16" fmla="*/ 2319337 h 2319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2319337">
                <a:moveTo>
                  <a:pt x="0" y="0"/>
                </a:moveTo>
                <a:lnTo>
                  <a:pt x="12192000" y="0"/>
                </a:lnTo>
                <a:lnTo>
                  <a:pt x="12192000" y="2319337"/>
                </a:lnTo>
                <a:lnTo>
                  <a:pt x="9821056" y="2319337"/>
                </a:lnTo>
                <a:cubicBezTo>
                  <a:pt x="9821056" y="2167825"/>
                  <a:pt x="9702017" y="2045001"/>
                  <a:pt x="9555175" y="2045001"/>
                </a:cubicBezTo>
                <a:cubicBezTo>
                  <a:pt x="9408333" y="2045001"/>
                  <a:pt x="9289294" y="2167825"/>
                  <a:pt x="9289294" y="2319337"/>
                </a:cubicBezTo>
                <a:lnTo>
                  <a:pt x="6356470" y="2319337"/>
                </a:lnTo>
                <a:lnTo>
                  <a:pt x="6357118" y="2316024"/>
                </a:lnTo>
                <a:cubicBezTo>
                  <a:pt x="6357118" y="2167944"/>
                  <a:pt x="6240775" y="2047901"/>
                  <a:pt x="6097258" y="2047901"/>
                </a:cubicBezTo>
                <a:cubicBezTo>
                  <a:pt x="5953741" y="2047901"/>
                  <a:pt x="5837398" y="2167944"/>
                  <a:pt x="5837398" y="2316024"/>
                </a:cubicBezTo>
                <a:lnTo>
                  <a:pt x="5838047" y="2319337"/>
                </a:lnTo>
                <a:lnTo>
                  <a:pt x="2902139" y="2319337"/>
                </a:lnTo>
                <a:lnTo>
                  <a:pt x="2881812" y="2215453"/>
                </a:lnTo>
                <a:cubicBezTo>
                  <a:pt x="2841449" y="2116990"/>
                  <a:pt x="2746957" y="2047901"/>
                  <a:pt x="2636825" y="2047901"/>
                </a:cubicBezTo>
                <a:cubicBezTo>
                  <a:pt x="2526694" y="2047901"/>
                  <a:pt x="2432201" y="2116990"/>
                  <a:pt x="2391839" y="2215453"/>
                </a:cubicBezTo>
                <a:lnTo>
                  <a:pt x="2371512" y="2319337"/>
                </a:lnTo>
                <a:lnTo>
                  <a:pt x="0" y="2319337"/>
                </a:lnTo>
                <a:close/>
              </a:path>
            </a:pathLst>
          </a:custGeom>
        </p:spPr>
        <p:txBody>
          <a:bodyPr wrap="square" tIns="828000" anchor="ctr">
            <a:noAutofit/>
          </a:bodyPr>
          <a:lstStyle>
            <a:lvl1pPr marL="0" indent="0" algn="ctr">
              <a:buNone/>
              <a:defRPr sz="1400" baseline="0">
                <a:latin typeface="Verdana" panose="020B0604030504040204" pitchFamily="34" charset="0"/>
                <a:ea typeface="Verdana" panose="020B0604030504040204" pitchFamily="34" charset="0"/>
              </a:defRPr>
            </a:lvl1pPr>
          </a:lstStyle>
          <a:p>
            <a:r>
              <a:rPr lang="de-CH" dirty="0" smtClean="0"/>
              <a:t>Insert a </a:t>
            </a:r>
            <a:r>
              <a:rPr lang="de-CH" dirty="0" err="1" smtClean="0"/>
              <a:t>Panoramic</a:t>
            </a:r>
            <a:r>
              <a:rPr lang="de-CH" dirty="0" smtClean="0"/>
              <a:t> Image</a:t>
            </a:r>
            <a:endParaRPr lang="ru-RU" dirty="0"/>
          </a:p>
        </p:txBody>
      </p:sp>
      <p:sp>
        <p:nvSpPr>
          <p:cNvPr id="9" name="Текст 19"/>
          <p:cNvSpPr>
            <a:spLocks noGrp="1"/>
          </p:cNvSpPr>
          <p:nvPr>
            <p:ph type="body" sz="quarter" idx="14" hasCustomPrompt="1"/>
          </p:nvPr>
        </p:nvSpPr>
        <p:spPr>
          <a:xfrm>
            <a:off x="4647173" y="4094195"/>
            <a:ext cx="2897654" cy="414005"/>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Block 2</a:t>
            </a:r>
            <a:endParaRPr lang="ru-RU" dirty="0"/>
          </a:p>
        </p:txBody>
      </p:sp>
      <p:sp>
        <p:nvSpPr>
          <p:cNvPr id="10" name="Текст 19"/>
          <p:cNvSpPr>
            <a:spLocks noGrp="1"/>
          </p:cNvSpPr>
          <p:nvPr>
            <p:ph type="body" sz="quarter" idx="16" hasCustomPrompt="1"/>
          </p:nvPr>
        </p:nvSpPr>
        <p:spPr>
          <a:xfrm>
            <a:off x="1188000" y="4097694"/>
            <a:ext cx="2897654" cy="414005"/>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Block 1</a:t>
            </a:r>
            <a:endParaRPr lang="ru-RU" dirty="0"/>
          </a:p>
        </p:txBody>
      </p:sp>
      <p:sp>
        <p:nvSpPr>
          <p:cNvPr id="11" name="Текст 19"/>
          <p:cNvSpPr>
            <a:spLocks noGrp="1"/>
          </p:cNvSpPr>
          <p:nvPr>
            <p:ph type="body" sz="quarter" idx="18" hasCustomPrompt="1"/>
          </p:nvPr>
        </p:nvSpPr>
        <p:spPr>
          <a:xfrm>
            <a:off x="8106345" y="4094195"/>
            <a:ext cx="2897654" cy="414005"/>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Block 3</a:t>
            </a:r>
            <a:endParaRPr lang="ru-RU" dirty="0"/>
          </a:p>
        </p:txBody>
      </p:sp>
      <p:sp>
        <p:nvSpPr>
          <p:cNvPr id="12" name="Овал 24"/>
          <p:cNvSpPr/>
          <p:nvPr userDrawn="1"/>
        </p:nvSpPr>
        <p:spPr>
          <a:xfrm>
            <a:off x="9289294" y="3421364"/>
            <a:ext cx="531761" cy="548671"/>
          </a:xfrm>
          <a:prstGeom prst="ellipse">
            <a:avLst/>
          </a:prstGeom>
          <a:solidFill>
            <a:srgbClr val="1C4A7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13" name="Овал 25"/>
          <p:cNvSpPr/>
          <p:nvPr userDrawn="1"/>
        </p:nvSpPr>
        <p:spPr>
          <a:xfrm>
            <a:off x="5837398" y="3424264"/>
            <a:ext cx="519719" cy="536246"/>
          </a:xfrm>
          <a:prstGeom prst="ellipse">
            <a:avLst/>
          </a:prstGeom>
          <a:solidFill>
            <a:srgbClr val="1C4A7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14" name="Овал 26"/>
          <p:cNvSpPr/>
          <p:nvPr userDrawn="1"/>
        </p:nvSpPr>
        <p:spPr>
          <a:xfrm>
            <a:off x="2370944" y="3424264"/>
            <a:ext cx="531761" cy="548671"/>
          </a:xfrm>
          <a:prstGeom prst="ellipse">
            <a:avLst/>
          </a:prstGeom>
          <a:solidFill>
            <a:srgbClr val="1C4A7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15" name="Текст 19"/>
          <p:cNvSpPr>
            <a:spLocks noGrp="1"/>
          </p:cNvSpPr>
          <p:nvPr>
            <p:ph type="body" sz="quarter" idx="15" hasCustomPrompt="1"/>
          </p:nvPr>
        </p:nvSpPr>
        <p:spPr>
          <a:xfrm>
            <a:off x="4647172" y="4529086"/>
            <a:ext cx="2897653" cy="1630414"/>
          </a:xfrm>
        </p:spPr>
        <p:txBody>
          <a:bodyPr>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Block 2</a:t>
            </a:r>
            <a:endParaRPr lang="ru-RU" dirty="0"/>
          </a:p>
        </p:txBody>
      </p:sp>
      <p:sp>
        <p:nvSpPr>
          <p:cNvPr id="16" name="Текст 19"/>
          <p:cNvSpPr>
            <a:spLocks noGrp="1"/>
          </p:cNvSpPr>
          <p:nvPr>
            <p:ph type="body" sz="quarter" idx="17" hasCustomPrompt="1"/>
          </p:nvPr>
        </p:nvSpPr>
        <p:spPr>
          <a:xfrm>
            <a:off x="1187999" y="4532585"/>
            <a:ext cx="2897653" cy="1630414"/>
          </a:xfrm>
        </p:spPr>
        <p:txBody>
          <a:bodyPr>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Block 1</a:t>
            </a:r>
            <a:endParaRPr lang="ru-RU" dirty="0"/>
          </a:p>
        </p:txBody>
      </p:sp>
      <p:sp>
        <p:nvSpPr>
          <p:cNvPr id="17" name="Текст 19"/>
          <p:cNvSpPr>
            <a:spLocks noGrp="1"/>
          </p:cNvSpPr>
          <p:nvPr>
            <p:ph type="body" sz="quarter" idx="19" hasCustomPrompt="1"/>
          </p:nvPr>
        </p:nvSpPr>
        <p:spPr>
          <a:xfrm>
            <a:off x="8106344" y="4529086"/>
            <a:ext cx="2897653" cy="1630414"/>
          </a:xfrm>
        </p:spPr>
        <p:txBody>
          <a:bodyPr>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Block 3</a:t>
            </a:r>
            <a:endParaRPr lang="ru-RU" dirty="0"/>
          </a:p>
        </p:txBody>
      </p:sp>
    </p:spTree>
    <p:extLst>
      <p:ext uri="{BB962C8B-B14F-4D97-AF65-F5344CB8AC3E}">
        <p14:creationId xmlns:p14="http://schemas.microsoft.com/office/powerpoint/2010/main" val="43073319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quence of thre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8" name="Рисунок 48"/>
          <p:cNvSpPr>
            <a:spLocks noGrp="1"/>
          </p:cNvSpPr>
          <p:nvPr>
            <p:ph type="pic" sz="quarter" idx="17" hasCustomPrompt="1"/>
          </p:nvPr>
        </p:nvSpPr>
        <p:spPr>
          <a:xfrm>
            <a:off x="1631672" y="1431936"/>
            <a:ext cx="1888438" cy="1890000"/>
          </a:xfrm>
          <a:custGeom>
            <a:avLst/>
            <a:gdLst>
              <a:gd name="connsiteX0" fmla="*/ 943010 w 1888438"/>
              <a:gd name="connsiteY0" fmla="*/ 0 h 1890000"/>
              <a:gd name="connsiteX1" fmla="*/ 945429 w 1888438"/>
              <a:gd name="connsiteY1" fmla="*/ 0 h 1890000"/>
              <a:gd name="connsiteX2" fmla="*/ 1888438 w 1888438"/>
              <a:gd name="connsiteY2" fmla="*/ 943010 h 1890000"/>
              <a:gd name="connsiteX3" fmla="*/ 1888438 w 1888438"/>
              <a:gd name="connsiteY3" fmla="*/ 948699 h 1890000"/>
              <a:gd name="connsiteX4" fmla="*/ 947137 w 1888438"/>
              <a:gd name="connsiteY4" fmla="*/ 1890000 h 1890000"/>
              <a:gd name="connsiteX5" fmla="*/ 941302 w 1888438"/>
              <a:gd name="connsiteY5" fmla="*/ 1890000 h 1890000"/>
              <a:gd name="connsiteX6" fmla="*/ 0 w 1888438"/>
              <a:gd name="connsiteY6" fmla="*/ 948699 h 1890000"/>
              <a:gd name="connsiteX7" fmla="*/ 0 w 1888438"/>
              <a:gd name="connsiteY7" fmla="*/ 943010 h 189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8438" h="1890000">
                <a:moveTo>
                  <a:pt x="943010" y="0"/>
                </a:moveTo>
                <a:lnTo>
                  <a:pt x="945429" y="0"/>
                </a:lnTo>
                <a:lnTo>
                  <a:pt x="1888438" y="943010"/>
                </a:lnTo>
                <a:lnTo>
                  <a:pt x="1888438" y="948699"/>
                </a:lnTo>
                <a:lnTo>
                  <a:pt x="947137" y="1890000"/>
                </a:lnTo>
                <a:lnTo>
                  <a:pt x="941302" y="1890000"/>
                </a:lnTo>
                <a:lnTo>
                  <a:pt x="0" y="948699"/>
                </a:lnTo>
                <a:lnTo>
                  <a:pt x="0" y="943010"/>
                </a:lnTo>
                <a:close/>
              </a:path>
            </a:pathLst>
          </a:custGeom>
          <a:ln>
            <a:noFill/>
          </a:ln>
        </p:spPr>
        <p:txBody>
          <a:bodyPr wrap="square" lIns="144000" tIns="900000" anchor="ctr">
            <a:noAutofit/>
          </a:bodyPr>
          <a:lstStyle>
            <a:lvl1pPr marL="0" indent="0" algn="ctr">
              <a:buNone/>
              <a:defRPr sz="1000" baseline="0">
                <a:latin typeface="Verdana" panose="020B0604030504040204" pitchFamily="34" charset="0"/>
                <a:ea typeface="Verdana" panose="020B0604030504040204" pitchFamily="34" charset="0"/>
              </a:defRPr>
            </a:lvl1pPr>
          </a:lstStyle>
          <a:p>
            <a:r>
              <a:rPr lang="de-CH" dirty="0" smtClean="0"/>
              <a:t>Insert an Image</a:t>
            </a:r>
            <a:endParaRPr lang="ru-RU" dirty="0"/>
          </a:p>
        </p:txBody>
      </p:sp>
      <p:cxnSp>
        <p:nvCxnSpPr>
          <p:cNvPr id="9" name="Прямая соединительная линия 21"/>
          <p:cNvCxnSpPr/>
          <p:nvPr userDrawn="1"/>
        </p:nvCxnSpPr>
        <p:spPr>
          <a:xfrm flipV="1">
            <a:off x="851903" y="2376360"/>
            <a:ext cx="10488193" cy="576"/>
          </a:xfrm>
          <a:prstGeom prst="line">
            <a:avLst/>
          </a:prstGeom>
          <a:ln w="28575" cap="rnd">
            <a:solidFill>
              <a:srgbClr val="1C4A70"/>
            </a:solidFill>
            <a:prstDash val="dashDot"/>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27"/>
          <p:cNvCxnSpPr/>
          <p:nvPr userDrawn="1"/>
        </p:nvCxnSpPr>
        <p:spPr>
          <a:xfrm>
            <a:off x="6094568" y="3321360"/>
            <a:ext cx="0" cy="587234"/>
          </a:xfrm>
          <a:prstGeom prst="line">
            <a:avLst/>
          </a:prstGeom>
          <a:ln w="31750">
            <a:solidFill>
              <a:srgbClr val="1C4A70"/>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28"/>
          <p:cNvCxnSpPr/>
          <p:nvPr userDrawn="1"/>
        </p:nvCxnSpPr>
        <p:spPr>
          <a:xfrm>
            <a:off x="9615798" y="3326411"/>
            <a:ext cx="0" cy="582183"/>
          </a:xfrm>
          <a:prstGeom prst="line">
            <a:avLst/>
          </a:prstGeom>
          <a:ln w="31750">
            <a:solidFill>
              <a:srgbClr val="006AB4"/>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29"/>
          <p:cNvCxnSpPr/>
          <p:nvPr userDrawn="1"/>
        </p:nvCxnSpPr>
        <p:spPr>
          <a:xfrm>
            <a:off x="2575891" y="3321360"/>
            <a:ext cx="0" cy="587234"/>
          </a:xfrm>
          <a:prstGeom prst="line">
            <a:avLst/>
          </a:prstGeom>
          <a:ln w="31750">
            <a:solidFill>
              <a:srgbClr val="1C4A70"/>
            </a:solidFill>
            <a:tailEnd type="none" w="med" len="med"/>
          </a:ln>
        </p:spPr>
        <p:style>
          <a:lnRef idx="1">
            <a:schemeClr val="accent1"/>
          </a:lnRef>
          <a:fillRef idx="0">
            <a:schemeClr val="accent1"/>
          </a:fillRef>
          <a:effectRef idx="0">
            <a:schemeClr val="accent1"/>
          </a:effectRef>
          <a:fontRef idx="minor">
            <a:schemeClr val="tx1"/>
          </a:fontRef>
        </p:style>
      </p:cxnSp>
      <p:sp>
        <p:nvSpPr>
          <p:cNvPr id="13" name="Текст 19"/>
          <p:cNvSpPr>
            <a:spLocks noGrp="1"/>
          </p:cNvSpPr>
          <p:nvPr>
            <p:ph type="body" sz="quarter" idx="16" hasCustomPrompt="1"/>
          </p:nvPr>
        </p:nvSpPr>
        <p:spPr>
          <a:xfrm>
            <a:off x="1276167" y="4366930"/>
            <a:ext cx="2600769" cy="414005"/>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Block 1</a:t>
            </a:r>
            <a:endParaRPr lang="ru-RU" dirty="0"/>
          </a:p>
        </p:txBody>
      </p:sp>
      <p:sp>
        <p:nvSpPr>
          <p:cNvPr id="14" name="Текст 19"/>
          <p:cNvSpPr>
            <a:spLocks noGrp="1"/>
          </p:cNvSpPr>
          <p:nvPr>
            <p:ph type="body" sz="quarter" idx="21" hasCustomPrompt="1"/>
          </p:nvPr>
        </p:nvSpPr>
        <p:spPr>
          <a:xfrm>
            <a:off x="4792707" y="4365508"/>
            <a:ext cx="2600769" cy="414005"/>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Block 2</a:t>
            </a:r>
            <a:endParaRPr lang="ru-RU" dirty="0"/>
          </a:p>
        </p:txBody>
      </p:sp>
      <p:sp>
        <p:nvSpPr>
          <p:cNvPr id="15" name="Текст 19"/>
          <p:cNvSpPr>
            <a:spLocks noGrp="1"/>
          </p:cNvSpPr>
          <p:nvPr>
            <p:ph type="body" sz="quarter" idx="23" hasCustomPrompt="1"/>
          </p:nvPr>
        </p:nvSpPr>
        <p:spPr>
          <a:xfrm>
            <a:off x="8318471" y="4364248"/>
            <a:ext cx="2600769" cy="414005"/>
          </a:xfrm>
        </p:spPr>
        <p:txBody>
          <a:bodyPr>
            <a:normAutofit/>
          </a:bodyPr>
          <a:lstStyle>
            <a:lvl1pPr marL="0" indent="0" algn="ctr">
              <a:buNone/>
              <a:defRPr sz="1400" baseline="0">
                <a:solidFill>
                  <a:srgbClr val="006AB4"/>
                </a:solidFill>
                <a:latin typeface="Verdana" panose="020B0604030504040204" pitchFamily="34" charset="0"/>
                <a:ea typeface="Verdana" panose="020B0604030504040204" pitchFamily="34" charset="0"/>
              </a:defRPr>
            </a:lvl1pPr>
          </a:lstStyle>
          <a:p>
            <a:pPr lvl="0"/>
            <a:r>
              <a:rPr lang="de-CH" dirty="0" smtClean="0"/>
              <a:t>Block 3</a:t>
            </a:r>
            <a:endParaRPr lang="ru-RU" dirty="0"/>
          </a:p>
        </p:txBody>
      </p:sp>
      <p:sp>
        <p:nvSpPr>
          <p:cNvPr id="16" name="Рисунок 49"/>
          <p:cNvSpPr>
            <a:spLocks noGrp="1"/>
          </p:cNvSpPr>
          <p:nvPr>
            <p:ph type="pic" sz="quarter" idx="25" hasCustomPrompt="1"/>
          </p:nvPr>
        </p:nvSpPr>
        <p:spPr>
          <a:xfrm>
            <a:off x="5151782" y="1431936"/>
            <a:ext cx="1888438" cy="1890000"/>
          </a:xfrm>
          <a:custGeom>
            <a:avLst/>
            <a:gdLst>
              <a:gd name="connsiteX0" fmla="*/ 943010 w 1888438"/>
              <a:gd name="connsiteY0" fmla="*/ 0 h 1890000"/>
              <a:gd name="connsiteX1" fmla="*/ 945429 w 1888438"/>
              <a:gd name="connsiteY1" fmla="*/ 0 h 1890000"/>
              <a:gd name="connsiteX2" fmla="*/ 1888438 w 1888438"/>
              <a:gd name="connsiteY2" fmla="*/ 943010 h 1890000"/>
              <a:gd name="connsiteX3" fmla="*/ 1888438 w 1888438"/>
              <a:gd name="connsiteY3" fmla="*/ 948699 h 1890000"/>
              <a:gd name="connsiteX4" fmla="*/ 947137 w 1888438"/>
              <a:gd name="connsiteY4" fmla="*/ 1890000 h 1890000"/>
              <a:gd name="connsiteX5" fmla="*/ 941302 w 1888438"/>
              <a:gd name="connsiteY5" fmla="*/ 1890000 h 1890000"/>
              <a:gd name="connsiteX6" fmla="*/ 0 w 1888438"/>
              <a:gd name="connsiteY6" fmla="*/ 948699 h 1890000"/>
              <a:gd name="connsiteX7" fmla="*/ 0 w 1888438"/>
              <a:gd name="connsiteY7" fmla="*/ 943010 h 189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8438" h="1890000">
                <a:moveTo>
                  <a:pt x="943010" y="0"/>
                </a:moveTo>
                <a:lnTo>
                  <a:pt x="945429" y="0"/>
                </a:lnTo>
                <a:lnTo>
                  <a:pt x="1888438" y="943010"/>
                </a:lnTo>
                <a:lnTo>
                  <a:pt x="1888438" y="948699"/>
                </a:lnTo>
                <a:lnTo>
                  <a:pt x="947137" y="1890000"/>
                </a:lnTo>
                <a:lnTo>
                  <a:pt x="941302" y="1890000"/>
                </a:lnTo>
                <a:lnTo>
                  <a:pt x="0" y="948699"/>
                </a:lnTo>
                <a:lnTo>
                  <a:pt x="0" y="943010"/>
                </a:lnTo>
                <a:close/>
              </a:path>
            </a:pathLst>
          </a:custGeom>
          <a:ln>
            <a:noFill/>
          </a:ln>
        </p:spPr>
        <p:txBody>
          <a:bodyPr wrap="square" lIns="144000" tIns="900000" anchor="ctr">
            <a:noAutofit/>
          </a:bodyPr>
          <a:lstStyle>
            <a:lvl1pPr marL="0" indent="0" algn="ctr">
              <a:buNone/>
              <a:defRPr sz="1000" baseline="0">
                <a:latin typeface="Verdana" panose="020B0604030504040204" pitchFamily="34" charset="0"/>
                <a:ea typeface="Verdana" panose="020B0604030504040204" pitchFamily="34" charset="0"/>
              </a:defRPr>
            </a:lvl1pPr>
          </a:lstStyle>
          <a:p>
            <a:r>
              <a:rPr lang="de-CH" dirty="0" smtClean="0"/>
              <a:t>Insert an Image</a:t>
            </a:r>
            <a:endParaRPr lang="ru-RU" dirty="0"/>
          </a:p>
        </p:txBody>
      </p:sp>
      <p:sp>
        <p:nvSpPr>
          <p:cNvPr id="17" name="Рисунок 50"/>
          <p:cNvSpPr>
            <a:spLocks noGrp="1"/>
          </p:cNvSpPr>
          <p:nvPr>
            <p:ph type="pic" sz="quarter" idx="26" hasCustomPrompt="1"/>
          </p:nvPr>
        </p:nvSpPr>
        <p:spPr>
          <a:xfrm>
            <a:off x="8671892" y="1431936"/>
            <a:ext cx="1888438" cy="1890000"/>
          </a:xfrm>
          <a:custGeom>
            <a:avLst/>
            <a:gdLst>
              <a:gd name="connsiteX0" fmla="*/ 943010 w 1888438"/>
              <a:gd name="connsiteY0" fmla="*/ 0 h 1890000"/>
              <a:gd name="connsiteX1" fmla="*/ 945429 w 1888438"/>
              <a:gd name="connsiteY1" fmla="*/ 0 h 1890000"/>
              <a:gd name="connsiteX2" fmla="*/ 1888438 w 1888438"/>
              <a:gd name="connsiteY2" fmla="*/ 943010 h 1890000"/>
              <a:gd name="connsiteX3" fmla="*/ 1888438 w 1888438"/>
              <a:gd name="connsiteY3" fmla="*/ 948699 h 1890000"/>
              <a:gd name="connsiteX4" fmla="*/ 947137 w 1888438"/>
              <a:gd name="connsiteY4" fmla="*/ 1890000 h 1890000"/>
              <a:gd name="connsiteX5" fmla="*/ 941302 w 1888438"/>
              <a:gd name="connsiteY5" fmla="*/ 1890000 h 1890000"/>
              <a:gd name="connsiteX6" fmla="*/ 0 w 1888438"/>
              <a:gd name="connsiteY6" fmla="*/ 948699 h 1890000"/>
              <a:gd name="connsiteX7" fmla="*/ 0 w 1888438"/>
              <a:gd name="connsiteY7" fmla="*/ 943010 h 189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8438" h="1890000">
                <a:moveTo>
                  <a:pt x="943010" y="0"/>
                </a:moveTo>
                <a:lnTo>
                  <a:pt x="945429" y="0"/>
                </a:lnTo>
                <a:lnTo>
                  <a:pt x="1888438" y="943010"/>
                </a:lnTo>
                <a:lnTo>
                  <a:pt x="1888438" y="948699"/>
                </a:lnTo>
                <a:lnTo>
                  <a:pt x="947137" y="1890000"/>
                </a:lnTo>
                <a:lnTo>
                  <a:pt x="941302" y="1890000"/>
                </a:lnTo>
                <a:lnTo>
                  <a:pt x="0" y="948699"/>
                </a:lnTo>
                <a:lnTo>
                  <a:pt x="0" y="943010"/>
                </a:lnTo>
                <a:close/>
              </a:path>
            </a:pathLst>
          </a:custGeom>
          <a:ln>
            <a:noFill/>
          </a:ln>
        </p:spPr>
        <p:txBody>
          <a:bodyPr wrap="square" lIns="144000" tIns="900000" anchor="ctr">
            <a:noAutofit/>
          </a:bodyPr>
          <a:lstStyle>
            <a:lvl1pPr marL="0" indent="0" algn="ctr">
              <a:buNone/>
              <a:defRPr sz="1000" baseline="0">
                <a:latin typeface="Verdana" panose="020B0604030504040204" pitchFamily="34" charset="0"/>
                <a:ea typeface="Verdana" panose="020B0604030504040204" pitchFamily="34" charset="0"/>
              </a:defRPr>
            </a:lvl1pPr>
          </a:lstStyle>
          <a:p>
            <a:r>
              <a:rPr lang="de-CH" dirty="0" smtClean="0"/>
              <a:t>Insert an Image</a:t>
            </a:r>
            <a:endParaRPr lang="ru-RU" dirty="0"/>
          </a:p>
        </p:txBody>
      </p:sp>
      <p:sp>
        <p:nvSpPr>
          <p:cNvPr id="18" name="Овал 14"/>
          <p:cNvSpPr/>
          <p:nvPr userDrawn="1"/>
        </p:nvSpPr>
        <p:spPr>
          <a:xfrm>
            <a:off x="2377368" y="3850538"/>
            <a:ext cx="426720" cy="42672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19" name="Овал 51"/>
          <p:cNvSpPr/>
          <p:nvPr userDrawn="1"/>
        </p:nvSpPr>
        <p:spPr>
          <a:xfrm>
            <a:off x="5893908" y="3850538"/>
            <a:ext cx="426720" cy="42672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20" name="Овал 52"/>
          <p:cNvSpPr/>
          <p:nvPr userDrawn="1"/>
        </p:nvSpPr>
        <p:spPr>
          <a:xfrm>
            <a:off x="9412584" y="3850538"/>
            <a:ext cx="426720" cy="426720"/>
          </a:xfrm>
          <a:prstGeom prst="ellipse">
            <a:avLst/>
          </a:prstGeom>
          <a:solidFill>
            <a:srgbClr val="006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21" name="Текст 19"/>
          <p:cNvSpPr>
            <a:spLocks noGrp="1"/>
          </p:cNvSpPr>
          <p:nvPr>
            <p:ph type="body" sz="quarter" idx="20" hasCustomPrompt="1"/>
          </p:nvPr>
        </p:nvSpPr>
        <p:spPr>
          <a:xfrm>
            <a:off x="1276166" y="4799641"/>
            <a:ext cx="2600769" cy="1184319"/>
          </a:xfrm>
        </p:spPr>
        <p:txBody>
          <a:bodyPr>
            <a:normAutofit/>
          </a:bodyPr>
          <a:lstStyle>
            <a:lvl1pPr marL="0" indent="0" algn="ctr">
              <a:buNone/>
              <a:defRPr sz="14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1</a:t>
            </a:r>
            <a:endParaRPr lang="ru-RU" dirty="0"/>
          </a:p>
        </p:txBody>
      </p:sp>
      <p:sp>
        <p:nvSpPr>
          <p:cNvPr id="22" name="Текст 19"/>
          <p:cNvSpPr>
            <a:spLocks noGrp="1"/>
          </p:cNvSpPr>
          <p:nvPr>
            <p:ph type="body" sz="quarter" idx="22" hasCustomPrompt="1"/>
          </p:nvPr>
        </p:nvSpPr>
        <p:spPr>
          <a:xfrm>
            <a:off x="4793674" y="4797303"/>
            <a:ext cx="2599802" cy="1185397"/>
          </a:xfrm>
        </p:spPr>
        <p:txBody>
          <a:bodyPr>
            <a:normAutofit/>
          </a:bodyPr>
          <a:lstStyle>
            <a:lvl1pPr marL="0" indent="0" algn="ctr">
              <a:buNone/>
              <a:defRPr sz="14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2</a:t>
            </a:r>
            <a:endParaRPr lang="ru-RU" dirty="0"/>
          </a:p>
        </p:txBody>
      </p:sp>
      <p:sp>
        <p:nvSpPr>
          <p:cNvPr id="23" name="Текст 19"/>
          <p:cNvSpPr>
            <a:spLocks noGrp="1"/>
          </p:cNvSpPr>
          <p:nvPr>
            <p:ph type="body" sz="quarter" idx="24" hasCustomPrompt="1"/>
          </p:nvPr>
        </p:nvSpPr>
        <p:spPr>
          <a:xfrm>
            <a:off x="8310214" y="4796043"/>
            <a:ext cx="2609025" cy="1186657"/>
          </a:xfrm>
        </p:spPr>
        <p:txBody>
          <a:bodyPr>
            <a:normAutofit/>
          </a:bodyPr>
          <a:lstStyle>
            <a:lvl1pPr marL="0" indent="0" algn="ctr">
              <a:buNone/>
              <a:defRPr sz="14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3</a:t>
            </a:r>
            <a:endParaRPr lang="ru-RU" dirty="0"/>
          </a:p>
        </p:txBody>
      </p:sp>
    </p:spTree>
    <p:extLst>
      <p:ext uri="{BB962C8B-B14F-4D97-AF65-F5344CB8AC3E}">
        <p14:creationId xmlns:p14="http://schemas.microsoft.com/office/powerpoint/2010/main" val="362878117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quence of three (circle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8" name="Рисунок 44"/>
          <p:cNvSpPr>
            <a:spLocks noGrp="1"/>
          </p:cNvSpPr>
          <p:nvPr>
            <p:ph type="pic" sz="quarter" idx="17" hasCustomPrompt="1"/>
          </p:nvPr>
        </p:nvSpPr>
        <p:spPr>
          <a:xfrm>
            <a:off x="1631672" y="1893410"/>
            <a:ext cx="1888438" cy="1890000"/>
          </a:xfrm>
          <a:custGeom>
            <a:avLst/>
            <a:gdLst>
              <a:gd name="connsiteX0" fmla="*/ 944219 w 1888438"/>
              <a:gd name="connsiteY0" fmla="*/ 0 h 1890000"/>
              <a:gd name="connsiteX1" fmla="*/ 1394290 w 1888438"/>
              <a:gd name="connsiteY1" fmla="*/ 114056 h 1890000"/>
              <a:gd name="connsiteX2" fmla="*/ 1436733 w 1888438"/>
              <a:gd name="connsiteY2" fmla="*/ 139862 h 1890000"/>
              <a:gd name="connsiteX3" fmla="*/ 1404434 w 1888438"/>
              <a:gd name="connsiteY3" fmla="*/ 179008 h 1890000"/>
              <a:gd name="connsiteX4" fmla="*/ 1359245 w 1888438"/>
              <a:gd name="connsiteY4" fmla="*/ 326947 h 1890000"/>
              <a:gd name="connsiteX5" fmla="*/ 1623842 w 1888438"/>
              <a:gd name="connsiteY5" fmla="*/ 591544 h 1890000"/>
              <a:gd name="connsiteX6" fmla="*/ 1771781 w 1888438"/>
              <a:gd name="connsiteY6" fmla="*/ 546355 h 1890000"/>
              <a:gd name="connsiteX7" fmla="*/ 1791555 w 1888438"/>
              <a:gd name="connsiteY7" fmla="*/ 530040 h 1890000"/>
              <a:gd name="connsiteX8" fmla="*/ 1814237 w 1888438"/>
              <a:gd name="connsiteY8" fmla="*/ 577163 h 1890000"/>
              <a:gd name="connsiteX9" fmla="*/ 1888438 w 1888438"/>
              <a:gd name="connsiteY9" fmla="*/ 945000 h 1890000"/>
              <a:gd name="connsiteX10" fmla="*/ 944219 w 1888438"/>
              <a:gd name="connsiteY10" fmla="*/ 1890000 h 1890000"/>
              <a:gd name="connsiteX11" fmla="*/ 0 w 1888438"/>
              <a:gd name="connsiteY11" fmla="*/ 945000 h 1890000"/>
              <a:gd name="connsiteX12" fmla="*/ 944219 w 1888438"/>
              <a:gd name="connsiteY12" fmla="*/ 0 h 189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8438" h="1890000">
                <a:moveTo>
                  <a:pt x="944219" y="0"/>
                </a:moveTo>
                <a:cubicBezTo>
                  <a:pt x="1107181" y="0"/>
                  <a:pt x="1260501" y="41318"/>
                  <a:pt x="1394290" y="114056"/>
                </a:cubicBezTo>
                <a:lnTo>
                  <a:pt x="1436733" y="139862"/>
                </a:lnTo>
                <a:lnTo>
                  <a:pt x="1404434" y="179008"/>
                </a:lnTo>
                <a:cubicBezTo>
                  <a:pt x="1375904" y="221238"/>
                  <a:pt x="1359245" y="272147"/>
                  <a:pt x="1359245" y="326947"/>
                </a:cubicBezTo>
                <a:cubicBezTo>
                  <a:pt x="1359245" y="473080"/>
                  <a:pt x="1477709" y="591544"/>
                  <a:pt x="1623842" y="591544"/>
                </a:cubicBezTo>
                <a:cubicBezTo>
                  <a:pt x="1678642" y="591544"/>
                  <a:pt x="1729551" y="574885"/>
                  <a:pt x="1771781" y="546355"/>
                </a:cubicBezTo>
                <a:lnTo>
                  <a:pt x="1791555" y="530040"/>
                </a:lnTo>
                <a:lnTo>
                  <a:pt x="1814237" y="577163"/>
                </a:lnTo>
                <a:cubicBezTo>
                  <a:pt x="1862017" y="690222"/>
                  <a:pt x="1888438" y="814523"/>
                  <a:pt x="1888438" y="945000"/>
                </a:cubicBezTo>
                <a:cubicBezTo>
                  <a:pt x="1888438" y="1466909"/>
                  <a:pt x="1465697" y="1890000"/>
                  <a:pt x="944219" y="1890000"/>
                </a:cubicBezTo>
                <a:cubicBezTo>
                  <a:pt x="422741" y="1890000"/>
                  <a:pt x="0" y="1466909"/>
                  <a:pt x="0" y="945000"/>
                </a:cubicBezTo>
                <a:cubicBezTo>
                  <a:pt x="0" y="423091"/>
                  <a:pt x="422741" y="0"/>
                  <a:pt x="944219" y="0"/>
                </a:cubicBezTo>
                <a:close/>
              </a:path>
            </a:pathLst>
          </a:custGeom>
          <a:ln>
            <a:noFill/>
          </a:ln>
        </p:spPr>
        <p:txBody>
          <a:bodyPr wrap="square" lIns="144000" tIns="900000" anchor="ctr">
            <a:noAutofit/>
          </a:bodyPr>
          <a:lstStyle>
            <a:lvl1pPr marL="0" indent="0" algn="ctr">
              <a:buNone/>
              <a:defRPr sz="1000" baseline="0">
                <a:latin typeface="Verdana" panose="020B0604030504040204" pitchFamily="34" charset="0"/>
                <a:ea typeface="Verdana" panose="020B0604030504040204" pitchFamily="34" charset="0"/>
              </a:defRPr>
            </a:lvl1pPr>
          </a:lstStyle>
          <a:p>
            <a:r>
              <a:rPr lang="de-CH" dirty="0" smtClean="0"/>
              <a:t>Insert an Image</a:t>
            </a:r>
            <a:endParaRPr lang="ru-RU" dirty="0"/>
          </a:p>
        </p:txBody>
      </p:sp>
      <p:cxnSp>
        <p:nvCxnSpPr>
          <p:cNvPr id="9" name="Прямая соединительная линия 21"/>
          <p:cNvCxnSpPr/>
          <p:nvPr userDrawn="1"/>
        </p:nvCxnSpPr>
        <p:spPr>
          <a:xfrm flipV="1">
            <a:off x="851903" y="2837834"/>
            <a:ext cx="10488193" cy="576"/>
          </a:xfrm>
          <a:prstGeom prst="line">
            <a:avLst/>
          </a:prstGeom>
          <a:ln w="28575" cap="rnd">
            <a:solidFill>
              <a:srgbClr val="1C4A70"/>
            </a:solidFill>
            <a:prstDash val="dashDot"/>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Текст 19"/>
          <p:cNvSpPr>
            <a:spLocks noGrp="1"/>
          </p:cNvSpPr>
          <p:nvPr>
            <p:ph type="body" sz="quarter" idx="16" hasCustomPrompt="1"/>
          </p:nvPr>
        </p:nvSpPr>
        <p:spPr>
          <a:xfrm>
            <a:off x="1276167" y="4076700"/>
            <a:ext cx="2600769" cy="414005"/>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Block 1</a:t>
            </a:r>
            <a:endParaRPr lang="ru-RU" dirty="0"/>
          </a:p>
        </p:txBody>
      </p:sp>
      <p:sp>
        <p:nvSpPr>
          <p:cNvPr id="11" name="Текст 19"/>
          <p:cNvSpPr>
            <a:spLocks noGrp="1"/>
          </p:cNvSpPr>
          <p:nvPr>
            <p:ph type="body" sz="quarter" idx="21" hasCustomPrompt="1"/>
          </p:nvPr>
        </p:nvSpPr>
        <p:spPr>
          <a:xfrm>
            <a:off x="4792707" y="4085246"/>
            <a:ext cx="2600769" cy="414005"/>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Block 2</a:t>
            </a:r>
            <a:endParaRPr lang="ru-RU" dirty="0"/>
          </a:p>
        </p:txBody>
      </p:sp>
      <p:sp>
        <p:nvSpPr>
          <p:cNvPr id="12" name="Текст 19"/>
          <p:cNvSpPr>
            <a:spLocks noGrp="1"/>
          </p:cNvSpPr>
          <p:nvPr>
            <p:ph type="body" sz="quarter" idx="23" hasCustomPrompt="1"/>
          </p:nvPr>
        </p:nvSpPr>
        <p:spPr>
          <a:xfrm>
            <a:off x="8318471" y="4082237"/>
            <a:ext cx="2600769" cy="414005"/>
          </a:xfrm>
        </p:spPr>
        <p:txBody>
          <a:bodyPr>
            <a:normAutofit/>
          </a:bodyPr>
          <a:lstStyle>
            <a:lvl1pPr marL="0" indent="0" algn="ctr">
              <a:buNone/>
              <a:defRPr sz="1400" baseline="0">
                <a:solidFill>
                  <a:srgbClr val="006AB4"/>
                </a:solidFill>
                <a:latin typeface="Verdana" panose="020B0604030504040204" pitchFamily="34" charset="0"/>
                <a:ea typeface="Verdana" panose="020B0604030504040204" pitchFamily="34" charset="0"/>
              </a:defRPr>
            </a:lvl1pPr>
          </a:lstStyle>
          <a:p>
            <a:pPr lvl="0"/>
            <a:r>
              <a:rPr lang="de-CH" dirty="0" smtClean="0"/>
              <a:t>Block 3</a:t>
            </a:r>
            <a:endParaRPr lang="ru-RU" dirty="0"/>
          </a:p>
        </p:txBody>
      </p:sp>
      <p:sp>
        <p:nvSpPr>
          <p:cNvPr id="13" name="Рисунок 45"/>
          <p:cNvSpPr>
            <a:spLocks noGrp="1"/>
          </p:cNvSpPr>
          <p:nvPr>
            <p:ph type="pic" sz="quarter" idx="27" hasCustomPrompt="1"/>
          </p:nvPr>
        </p:nvSpPr>
        <p:spPr>
          <a:xfrm>
            <a:off x="5135556" y="1893410"/>
            <a:ext cx="1888438" cy="1890000"/>
          </a:xfrm>
          <a:custGeom>
            <a:avLst/>
            <a:gdLst>
              <a:gd name="connsiteX0" fmla="*/ 944219 w 1888438"/>
              <a:gd name="connsiteY0" fmla="*/ 0 h 1890000"/>
              <a:gd name="connsiteX1" fmla="*/ 1394290 w 1888438"/>
              <a:gd name="connsiteY1" fmla="*/ 114056 h 1890000"/>
              <a:gd name="connsiteX2" fmla="*/ 1436733 w 1888438"/>
              <a:gd name="connsiteY2" fmla="*/ 139862 h 1890000"/>
              <a:gd name="connsiteX3" fmla="*/ 1404434 w 1888438"/>
              <a:gd name="connsiteY3" fmla="*/ 179008 h 1890000"/>
              <a:gd name="connsiteX4" fmla="*/ 1359245 w 1888438"/>
              <a:gd name="connsiteY4" fmla="*/ 326947 h 1890000"/>
              <a:gd name="connsiteX5" fmla="*/ 1623842 w 1888438"/>
              <a:gd name="connsiteY5" fmla="*/ 591544 h 1890000"/>
              <a:gd name="connsiteX6" fmla="*/ 1771781 w 1888438"/>
              <a:gd name="connsiteY6" fmla="*/ 546355 h 1890000"/>
              <a:gd name="connsiteX7" fmla="*/ 1791555 w 1888438"/>
              <a:gd name="connsiteY7" fmla="*/ 530040 h 1890000"/>
              <a:gd name="connsiteX8" fmla="*/ 1814237 w 1888438"/>
              <a:gd name="connsiteY8" fmla="*/ 577163 h 1890000"/>
              <a:gd name="connsiteX9" fmla="*/ 1888438 w 1888438"/>
              <a:gd name="connsiteY9" fmla="*/ 945000 h 1890000"/>
              <a:gd name="connsiteX10" fmla="*/ 944219 w 1888438"/>
              <a:gd name="connsiteY10" fmla="*/ 1890000 h 1890000"/>
              <a:gd name="connsiteX11" fmla="*/ 0 w 1888438"/>
              <a:gd name="connsiteY11" fmla="*/ 945000 h 1890000"/>
              <a:gd name="connsiteX12" fmla="*/ 944219 w 1888438"/>
              <a:gd name="connsiteY12" fmla="*/ 0 h 189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8438" h="1890000">
                <a:moveTo>
                  <a:pt x="944219" y="0"/>
                </a:moveTo>
                <a:cubicBezTo>
                  <a:pt x="1107181" y="0"/>
                  <a:pt x="1260501" y="41318"/>
                  <a:pt x="1394290" y="114056"/>
                </a:cubicBezTo>
                <a:lnTo>
                  <a:pt x="1436733" y="139862"/>
                </a:lnTo>
                <a:lnTo>
                  <a:pt x="1404434" y="179008"/>
                </a:lnTo>
                <a:cubicBezTo>
                  <a:pt x="1375904" y="221238"/>
                  <a:pt x="1359245" y="272147"/>
                  <a:pt x="1359245" y="326947"/>
                </a:cubicBezTo>
                <a:cubicBezTo>
                  <a:pt x="1359245" y="473080"/>
                  <a:pt x="1477709" y="591544"/>
                  <a:pt x="1623842" y="591544"/>
                </a:cubicBezTo>
                <a:cubicBezTo>
                  <a:pt x="1678642" y="591544"/>
                  <a:pt x="1729551" y="574885"/>
                  <a:pt x="1771781" y="546355"/>
                </a:cubicBezTo>
                <a:lnTo>
                  <a:pt x="1791555" y="530040"/>
                </a:lnTo>
                <a:lnTo>
                  <a:pt x="1814237" y="577163"/>
                </a:lnTo>
                <a:cubicBezTo>
                  <a:pt x="1862017" y="690222"/>
                  <a:pt x="1888438" y="814523"/>
                  <a:pt x="1888438" y="945000"/>
                </a:cubicBezTo>
                <a:cubicBezTo>
                  <a:pt x="1888438" y="1466909"/>
                  <a:pt x="1465697" y="1890000"/>
                  <a:pt x="944219" y="1890000"/>
                </a:cubicBezTo>
                <a:cubicBezTo>
                  <a:pt x="422741" y="1890000"/>
                  <a:pt x="0" y="1466909"/>
                  <a:pt x="0" y="945000"/>
                </a:cubicBezTo>
                <a:cubicBezTo>
                  <a:pt x="0" y="423091"/>
                  <a:pt x="422741" y="0"/>
                  <a:pt x="944219" y="0"/>
                </a:cubicBezTo>
                <a:close/>
              </a:path>
            </a:pathLst>
          </a:custGeom>
          <a:ln>
            <a:noFill/>
          </a:ln>
        </p:spPr>
        <p:txBody>
          <a:bodyPr wrap="square" lIns="144000" tIns="900000" anchor="ctr">
            <a:noAutofit/>
          </a:bodyPr>
          <a:lstStyle>
            <a:lvl1pPr marL="0" indent="0" algn="ctr">
              <a:buNone/>
              <a:defRPr sz="1000" baseline="0">
                <a:latin typeface="Verdana" panose="020B0604030504040204" pitchFamily="34" charset="0"/>
                <a:ea typeface="Verdana" panose="020B0604030504040204" pitchFamily="34" charset="0"/>
              </a:defRPr>
            </a:lvl1pPr>
          </a:lstStyle>
          <a:p>
            <a:r>
              <a:rPr lang="de-CH" dirty="0" smtClean="0"/>
              <a:t>Insert an Image</a:t>
            </a:r>
            <a:endParaRPr lang="ru-RU" dirty="0"/>
          </a:p>
        </p:txBody>
      </p:sp>
      <p:sp>
        <p:nvSpPr>
          <p:cNvPr id="14" name="Рисунок 46"/>
          <p:cNvSpPr>
            <a:spLocks noGrp="1"/>
          </p:cNvSpPr>
          <p:nvPr>
            <p:ph type="pic" sz="quarter" idx="28" hasCustomPrompt="1"/>
          </p:nvPr>
        </p:nvSpPr>
        <p:spPr>
          <a:xfrm>
            <a:off x="8671243" y="1893410"/>
            <a:ext cx="1888438" cy="1890000"/>
          </a:xfrm>
          <a:custGeom>
            <a:avLst/>
            <a:gdLst>
              <a:gd name="connsiteX0" fmla="*/ 944219 w 1888438"/>
              <a:gd name="connsiteY0" fmla="*/ 0 h 1890000"/>
              <a:gd name="connsiteX1" fmla="*/ 1394290 w 1888438"/>
              <a:gd name="connsiteY1" fmla="*/ 114056 h 1890000"/>
              <a:gd name="connsiteX2" fmla="*/ 1436732 w 1888438"/>
              <a:gd name="connsiteY2" fmla="*/ 139862 h 1890000"/>
              <a:gd name="connsiteX3" fmla="*/ 1404434 w 1888438"/>
              <a:gd name="connsiteY3" fmla="*/ 179008 h 1890000"/>
              <a:gd name="connsiteX4" fmla="*/ 1359245 w 1888438"/>
              <a:gd name="connsiteY4" fmla="*/ 326947 h 1890000"/>
              <a:gd name="connsiteX5" fmla="*/ 1623842 w 1888438"/>
              <a:gd name="connsiteY5" fmla="*/ 591544 h 1890000"/>
              <a:gd name="connsiteX6" fmla="*/ 1771781 w 1888438"/>
              <a:gd name="connsiteY6" fmla="*/ 546355 h 1890000"/>
              <a:gd name="connsiteX7" fmla="*/ 1791555 w 1888438"/>
              <a:gd name="connsiteY7" fmla="*/ 530040 h 1890000"/>
              <a:gd name="connsiteX8" fmla="*/ 1814237 w 1888438"/>
              <a:gd name="connsiteY8" fmla="*/ 577163 h 1890000"/>
              <a:gd name="connsiteX9" fmla="*/ 1888438 w 1888438"/>
              <a:gd name="connsiteY9" fmla="*/ 945000 h 1890000"/>
              <a:gd name="connsiteX10" fmla="*/ 944219 w 1888438"/>
              <a:gd name="connsiteY10" fmla="*/ 1890000 h 1890000"/>
              <a:gd name="connsiteX11" fmla="*/ 0 w 1888438"/>
              <a:gd name="connsiteY11" fmla="*/ 945000 h 1890000"/>
              <a:gd name="connsiteX12" fmla="*/ 944219 w 1888438"/>
              <a:gd name="connsiteY12" fmla="*/ 0 h 189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8438" h="1890000">
                <a:moveTo>
                  <a:pt x="944219" y="0"/>
                </a:moveTo>
                <a:cubicBezTo>
                  <a:pt x="1107181" y="0"/>
                  <a:pt x="1260500" y="41318"/>
                  <a:pt x="1394290" y="114056"/>
                </a:cubicBezTo>
                <a:lnTo>
                  <a:pt x="1436732" y="139862"/>
                </a:lnTo>
                <a:lnTo>
                  <a:pt x="1404434" y="179008"/>
                </a:lnTo>
                <a:cubicBezTo>
                  <a:pt x="1375904" y="221238"/>
                  <a:pt x="1359245" y="272147"/>
                  <a:pt x="1359245" y="326947"/>
                </a:cubicBezTo>
                <a:cubicBezTo>
                  <a:pt x="1359245" y="473080"/>
                  <a:pt x="1477709" y="591544"/>
                  <a:pt x="1623842" y="591544"/>
                </a:cubicBezTo>
                <a:cubicBezTo>
                  <a:pt x="1678642" y="591544"/>
                  <a:pt x="1729551" y="574885"/>
                  <a:pt x="1771781" y="546355"/>
                </a:cubicBezTo>
                <a:lnTo>
                  <a:pt x="1791555" y="530040"/>
                </a:lnTo>
                <a:lnTo>
                  <a:pt x="1814237" y="577163"/>
                </a:lnTo>
                <a:cubicBezTo>
                  <a:pt x="1862017" y="690222"/>
                  <a:pt x="1888438" y="814523"/>
                  <a:pt x="1888438" y="945000"/>
                </a:cubicBezTo>
                <a:cubicBezTo>
                  <a:pt x="1888438" y="1466909"/>
                  <a:pt x="1465697" y="1890000"/>
                  <a:pt x="944219" y="1890000"/>
                </a:cubicBezTo>
                <a:cubicBezTo>
                  <a:pt x="422741" y="1890000"/>
                  <a:pt x="0" y="1466909"/>
                  <a:pt x="0" y="945000"/>
                </a:cubicBezTo>
                <a:cubicBezTo>
                  <a:pt x="0" y="423091"/>
                  <a:pt x="422741" y="0"/>
                  <a:pt x="944219" y="0"/>
                </a:cubicBezTo>
                <a:close/>
              </a:path>
            </a:pathLst>
          </a:custGeom>
          <a:ln>
            <a:noFill/>
          </a:ln>
        </p:spPr>
        <p:txBody>
          <a:bodyPr wrap="square" lIns="144000" tIns="900000" anchor="ctr">
            <a:noAutofit/>
          </a:bodyPr>
          <a:lstStyle>
            <a:lvl1pPr marL="0" indent="0" algn="ctr">
              <a:buNone/>
              <a:defRPr sz="1000" baseline="0">
                <a:latin typeface="Verdana" panose="020B0604030504040204" pitchFamily="34" charset="0"/>
                <a:ea typeface="Verdana" panose="020B0604030504040204" pitchFamily="34" charset="0"/>
              </a:defRPr>
            </a:lvl1pPr>
          </a:lstStyle>
          <a:p>
            <a:r>
              <a:rPr lang="de-CH" dirty="0" smtClean="0"/>
              <a:t>Insert an Image</a:t>
            </a:r>
            <a:endParaRPr lang="ru-RU" dirty="0"/>
          </a:p>
        </p:txBody>
      </p:sp>
      <p:sp>
        <p:nvSpPr>
          <p:cNvPr id="15" name="Овал 47"/>
          <p:cNvSpPr/>
          <p:nvPr userDrawn="1"/>
        </p:nvSpPr>
        <p:spPr>
          <a:xfrm>
            <a:off x="2990917" y="1955760"/>
            <a:ext cx="529193" cy="529193"/>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16" name="Овал 54"/>
          <p:cNvSpPr/>
          <p:nvPr userDrawn="1"/>
        </p:nvSpPr>
        <p:spPr>
          <a:xfrm>
            <a:off x="6494801" y="1955760"/>
            <a:ext cx="529193" cy="529193"/>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17" name="Овал 55"/>
          <p:cNvSpPr/>
          <p:nvPr userDrawn="1"/>
        </p:nvSpPr>
        <p:spPr>
          <a:xfrm>
            <a:off x="10030488" y="1955760"/>
            <a:ext cx="529193" cy="529193"/>
          </a:xfrm>
          <a:prstGeom prst="ellipse">
            <a:avLst/>
          </a:prstGeom>
          <a:solidFill>
            <a:srgbClr val="006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18" name="Текст 19"/>
          <p:cNvSpPr>
            <a:spLocks noGrp="1"/>
          </p:cNvSpPr>
          <p:nvPr>
            <p:ph type="body" sz="quarter" idx="20" hasCustomPrompt="1"/>
          </p:nvPr>
        </p:nvSpPr>
        <p:spPr>
          <a:xfrm>
            <a:off x="1276166" y="4509411"/>
            <a:ext cx="2600769" cy="1184319"/>
          </a:xfrm>
        </p:spPr>
        <p:txBody>
          <a:bodyPr>
            <a:normAutofit/>
          </a:bodyPr>
          <a:lstStyle>
            <a:lvl1pPr marL="0" indent="0" algn="ctr">
              <a:buNone/>
              <a:defRPr sz="14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1</a:t>
            </a:r>
            <a:endParaRPr lang="ru-RU" dirty="0"/>
          </a:p>
        </p:txBody>
      </p:sp>
      <p:sp>
        <p:nvSpPr>
          <p:cNvPr id="19" name="Текст 19"/>
          <p:cNvSpPr>
            <a:spLocks noGrp="1"/>
          </p:cNvSpPr>
          <p:nvPr>
            <p:ph type="body" sz="quarter" idx="22" hasCustomPrompt="1"/>
          </p:nvPr>
        </p:nvSpPr>
        <p:spPr>
          <a:xfrm>
            <a:off x="4793674" y="4517041"/>
            <a:ext cx="2599802" cy="1185397"/>
          </a:xfrm>
        </p:spPr>
        <p:txBody>
          <a:bodyPr>
            <a:normAutofit/>
          </a:bodyPr>
          <a:lstStyle>
            <a:lvl1pPr marL="0" indent="0" algn="ctr">
              <a:buNone/>
              <a:defRPr sz="14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2</a:t>
            </a:r>
            <a:endParaRPr lang="ru-RU" dirty="0"/>
          </a:p>
        </p:txBody>
      </p:sp>
      <p:sp>
        <p:nvSpPr>
          <p:cNvPr id="20" name="Текст 19"/>
          <p:cNvSpPr>
            <a:spLocks noGrp="1"/>
          </p:cNvSpPr>
          <p:nvPr>
            <p:ph type="body" sz="quarter" idx="24" hasCustomPrompt="1"/>
          </p:nvPr>
        </p:nvSpPr>
        <p:spPr>
          <a:xfrm>
            <a:off x="8310214" y="4514032"/>
            <a:ext cx="2609025" cy="1186657"/>
          </a:xfrm>
        </p:spPr>
        <p:txBody>
          <a:bodyPr>
            <a:normAutofit/>
          </a:bodyPr>
          <a:lstStyle>
            <a:lvl1pPr marL="0" indent="0" algn="ctr">
              <a:buNone/>
              <a:defRPr sz="14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3</a:t>
            </a:r>
          </a:p>
        </p:txBody>
      </p:sp>
    </p:spTree>
    <p:extLst>
      <p:ext uri="{BB962C8B-B14F-4D97-AF65-F5344CB8AC3E}">
        <p14:creationId xmlns:p14="http://schemas.microsoft.com/office/powerpoint/2010/main" val="391663800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quence of fiv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cxnSp>
        <p:nvCxnSpPr>
          <p:cNvPr id="56" name="Прямая соединительная линия 11"/>
          <p:cNvCxnSpPr/>
          <p:nvPr userDrawn="1"/>
        </p:nvCxnSpPr>
        <p:spPr>
          <a:xfrm flipV="1">
            <a:off x="851903" y="2362456"/>
            <a:ext cx="10488193" cy="576"/>
          </a:xfrm>
          <a:prstGeom prst="line">
            <a:avLst/>
          </a:prstGeom>
          <a:ln w="19050" cap="rnd">
            <a:solidFill>
              <a:srgbClr val="1C4A70"/>
            </a:solidFill>
            <a:prstDash val="dashDot"/>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7" name="Текст 19"/>
          <p:cNvSpPr>
            <a:spLocks noGrp="1"/>
          </p:cNvSpPr>
          <p:nvPr>
            <p:ph type="body" sz="quarter" idx="16" hasCustomPrompt="1"/>
          </p:nvPr>
        </p:nvSpPr>
        <p:spPr>
          <a:xfrm>
            <a:off x="926751" y="4558713"/>
            <a:ext cx="1588820" cy="410715"/>
          </a:xfrm>
        </p:spPr>
        <p:txBody>
          <a:bodyPr>
            <a:normAutofit/>
          </a:bodyPr>
          <a:lstStyle>
            <a:lvl1pPr marL="0" indent="0" algn="ctr">
              <a:buNone/>
              <a:defRPr sz="1300" baseline="0">
                <a:solidFill>
                  <a:srgbClr val="1C4A70"/>
                </a:solidFill>
                <a:latin typeface="Verdana" panose="020B0604030504040204" pitchFamily="34" charset="0"/>
                <a:ea typeface="Verdana" panose="020B0604030504040204" pitchFamily="34" charset="0"/>
              </a:defRPr>
            </a:lvl1pPr>
          </a:lstStyle>
          <a:p>
            <a:pPr lvl="0"/>
            <a:r>
              <a:rPr lang="de-CH" dirty="0" err="1" smtClean="0"/>
              <a:t>Component</a:t>
            </a:r>
            <a:r>
              <a:rPr lang="de-CH" dirty="0" smtClean="0"/>
              <a:t> 1</a:t>
            </a:r>
            <a:endParaRPr lang="ru-RU" dirty="0"/>
          </a:p>
        </p:txBody>
      </p:sp>
      <p:sp>
        <p:nvSpPr>
          <p:cNvPr id="58" name="Рисунок 46"/>
          <p:cNvSpPr>
            <a:spLocks noGrp="1"/>
          </p:cNvSpPr>
          <p:nvPr>
            <p:ph type="pic" sz="quarter" idx="25" hasCustomPrompt="1"/>
          </p:nvPr>
        </p:nvSpPr>
        <p:spPr>
          <a:xfrm>
            <a:off x="956742" y="1593700"/>
            <a:ext cx="1528839" cy="1529999"/>
          </a:xfrm>
          <a:custGeom>
            <a:avLst/>
            <a:gdLst>
              <a:gd name="connsiteX0" fmla="*/ 764418 w 1528839"/>
              <a:gd name="connsiteY0" fmla="*/ 0 h 1529999"/>
              <a:gd name="connsiteX1" fmla="*/ 1528839 w 1528839"/>
              <a:gd name="connsiteY1" fmla="*/ 764421 h 1529999"/>
              <a:gd name="connsiteX2" fmla="*/ 1528839 w 1528839"/>
              <a:gd name="connsiteY2" fmla="*/ 766106 h 1529999"/>
              <a:gd name="connsiteX3" fmla="*/ 764946 w 1528839"/>
              <a:gd name="connsiteY3" fmla="*/ 1529999 h 1529999"/>
              <a:gd name="connsiteX4" fmla="*/ 763891 w 1528839"/>
              <a:gd name="connsiteY4" fmla="*/ 1529999 h 1529999"/>
              <a:gd name="connsiteX5" fmla="*/ 0 w 1528839"/>
              <a:gd name="connsiteY5" fmla="*/ 766109 h 1529999"/>
              <a:gd name="connsiteX6" fmla="*/ 0 w 1528839"/>
              <a:gd name="connsiteY6" fmla="*/ 764418 h 152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8839" h="1529999">
                <a:moveTo>
                  <a:pt x="764418" y="0"/>
                </a:moveTo>
                <a:lnTo>
                  <a:pt x="1528839" y="764421"/>
                </a:lnTo>
                <a:lnTo>
                  <a:pt x="1528839" y="766106"/>
                </a:lnTo>
                <a:lnTo>
                  <a:pt x="764946" y="1529999"/>
                </a:lnTo>
                <a:lnTo>
                  <a:pt x="763891" y="1529999"/>
                </a:lnTo>
                <a:lnTo>
                  <a:pt x="0" y="766109"/>
                </a:lnTo>
                <a:lnTo>
                  <a:pt x="0" y="764418"/>
                </a:lnTo>
                <a:close/>
              </a:path>
            </a:pathLst>
          </a:custGeom>
        </p:spPr>
        <p:txBody>
          <a:bodyPr wrap="square" tIns="720000" anchor="ctr">
            <a:noAutofit/>
          </a:bodyPr>
          <a:lstStyle>
            <a:lvl1pPr marL="0" indent="0" algn="ctr">
              <a:buNone/>
              <a:defRPr sz="800">
                <a:latin typeface="Verdana" panose="020B0604030504040204" pitchFamily="34" charset="0"/>
                <a:ea typeface="Verdana" panose="020B0604030504040204" pitchFamily="34" charset="0"/>
              </a:defRPr>
            </a:lvl1pPr>
          </a:lstStyle>
          <a:p>
            <a:r>
              <a:rPr lang="de-CH" dirty="0" smtClean="0"/>
              <a:t>Image 1</a:t>
            </a:r>
            <a:endParaRPr lang="ru-RU" dirty="0"/>
          </a:p>
        </p:txBody>
      </p:sp>
      <p:cxnSp>
        <p:nvCxnSpPr>
          <p:cNvPr id="59" name="Прямая соединительная линия 43"/>
          <p:cNvCxnSpPr/>
          <p:nvPr userDrawn="1"/>
        </p:nvCxnSpPr>
        <p:spPr>
          <a:xfrm>
            <a:off x="1721163" y="3113586"/>
            <a:ext cx="0" cy="1215527"/>
          </a:xfrm>
          <a:prstGeom prst="line">
            <a:avLst/>
          </a:prstGeom>
          <a:ln w="19050">
            <a:solidFill>
              <a:srgbClr val="1C4A7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Текст 19"/>
          <p:cNvSpPr>
            <a:spLocks noGrp="1"/>
          </p:cNvSpPr>
          <p:nvPr>
            <p:ph type="body" sz="quarter" idx="30" hasCustomPrompt="1"/>
          </p:nvPr>
        </p:nvSpPr>
        <p:spPr>
          <a:xfrm>
            <a:off x="3118146" y="4558713"/>
            <a:ext cx="1588820" cy="410716"/>
          </a:xfrm>
        </p:spPr>
        <p:txBody>
          <a:bodyPr>
            <a:normAutofit/>
          </a:bodyPr>
          <a:lstStyle>
            <a:lvl1pPr marL="0" indent="0" algn="ctr">
              <a:buNone/>
              <a:defRPr sz="1300" baseline="0">
                <a:solidFill>
                  <a:srgbClr val="1C4A70"/>
                </a:solidFill>
                <a:latin typeface="Verdana" panose="020B0604030504040204" pitchFamily="34" charset="0"/>
                <a:ea typeface="Verdana" panose="020B0604030504040204" pitchFamily="34" charset="0"/>
              </a:defRPr>
            </a:lvl1pPr>
          </a:lstStyle>
          <a:p>
            <a:pPr lvl="0"/>
            <a:r>
              <a:rPr lang="de-CH" dirty="0" err="1" smtClean="0"/>
              <a:t>Component</a:t>
            </a:r>
            <a:r>
              <a:rPr lang="de-CH" dirty="0" smtClean="0"/>
              <a:t> 2</a:t>
            </a:r>
            <a:endParaRPr lang="ru-RU" dirty="0"/>
          </a:p>
        </p:txBody>
      </p:sp>
      <p:sp>
        <p:nvSpPr>
          <p:cNvPr id="61" name="Текст 19"/>
          <p:cNvSpPr>
            <a:spLocks noGrp="1"/>
          </p:cNvSpPr>
          <p:nvPr>
            <p:ph type="body" sz="quarter" idx="31" hasCustomPrompt="1"/>
          </p:nvPr>
        </p:nvSpPr>
        <p:spPr>
          <a:xfrm>
            <a:off x="5301589" y="4555423"/>
            <a:ext cx="1588820" cy="414005"/>
          </a:xfrm>
        </p:spPr>
        <p:txBody>
          <a:bodyPr>
            <a:normAutofit/>
          </a:bodyPr>
          <a:lstStyle>
            <a:lvl1pPr marL="0" indent="0" algn="ctr">
              <a:buNone/>
              <a:defRPr sz="1300" baseline="0">
                <a:solidFill>
                  <a:srgbClr val="1C4A70"/>
                </a:solidFill>
                <a:latin typeface="Verdana" panose="020B0604030504040204" pitchFamily="34" charset="0"/>
                <a:ea typeface="Verdana" panose="020B0604030504040204" pitchFamily="34" charset="0"/>
              </a:defRPr>
            </a:lvl1pPr>
          </a:lstStyle>
          <a:p>
            <a:pPr lvl="0"/>
            <a:r>
              <a:rPr lang="de-CH" dirty="0" err="1" smtClean="0"/>
              <a:t>Component</a:t>
            </a:r>
            <a:r>
              <a:rPr lang="de-CH" dirty="0" smtClean="0"/>
              <a:t> 3</a:t>
            </a:r>
            <a:endParaRPr lang="ru-RU" dirty="0"/>
          </a:p>
        </p:txBody>
      </p:sp>
      <p:sp>
        <p:nvSpPr>
          <p:cNvPr id="62" name="Текст 19"/>
          <p:cNvSpPr>
            <a:spLocks noGrp="1"/>
          </p:cNvSpPr>
          <p:nvPr>
            <p:ph type="body" sz="quarter" idx="32" hasCustomPrompt="1"/>
          </p:nvPr>
        </p:nvSpPr>
        <p:spPr>
          <a:xfrm>
            <a:off x="7497667" y="4555422"/>
            <a:ext cx="1588820" cy="414005"/>
          </a:xfrm>
        </p:spPr>
        <p:txBody>
          <a:bodyPr>
            <a:normAutofit/>
          </a:bodyPr>
          <a:lstStyle>
            <a:lvl1pPr marL="0" indent="0" algn="ctr">
              <a:buNone/>
              <a:defRPr sz="1300" baseline="0">
                <a:solidFill>
                  <a:srgbClr val="1C4A70"/>
                </a:solidFill>
                <a:latin typeface="Verdana" panose="020B0604030504040204" pitchFamily="34" charset="0"/>
                <a:ea typeface="Verdana" panose="020B0604030504040204" pitchFamily="34" charset="0"/>
              </a:defRPr>
            </a:lvl1pPr>
          </a:lstStyle>
          <a:p>
            <a:pPr lvl="0"/>
            <a:r>
              <a:rPr lang="de-CH" dirty="0" err="1" smtClean="0"/>
              <a:t>Component</a:t>
            </a:r>
            <a:r>
              <a:rPr lang="de-CH" dirty="0" smtClean="0"/>
              <a:t> 4</a:t>
            </a:r>
            <a:endParaRPr lang="ru-RU" dirty="0"/>
          </a:p>
        </p:txBody>
      </p:sp>
      <p:sp>
        <p:nvSpPr>
          <p:cNvPr id="63" name="Текст 19"/>
          <p:cNvSpPr>
            <a:spLocks noGrp="1"/>
          </p:cNvSpPr>
          <p:nvPr>
            <p:ph type="body" sz="quarter" idx="33" hasCustomPrompt="1"/>
          </p:nvPr>
        </p:nvSpPr>
        <p:spPr>
          <a:xfrm>
            <a:off x="9689062" y="4555421"/>
            <a:ext cx="1588820" cy="414005"/>
          </a:xfrm>
        </p:spPr>
        <p:txBody>
          <a:bodyPr>
            <a:normAutofit/>
          </a:bodyPr>
          <a:lstStyle>
            <a:lvl1pPr marL="0" indent="0" algn="ctr">
              <a:buNone/>
              <a:defRPr sz="1300" baseline="0">
                <a:solidFill>
                  <a:srgbClr val="006AB4"/>
                </a:solidFill>
                <a:latin typeface="Verdana" panose="020B0604030504040204" pitchFamily="34" charset="0"/>
                <a:ea typeface="Verdana" panose="020B0604030504040204" pitchFamily="34" charset="0"/>
              </a:defRPr>
            </a:lvl1pPr>
          </a:lstStyle>
          <a:p>
            <a:pPr lvl="0"/>
            <a:r>
              <a:rPr lang="de-CH" dirty="0" err="1" smtClean="0"/>
              <a:t>Component</a:t>
            </a:r>
            <a:r>
              <a:rPr lang="de-CH" dirty="0" smtClean="0"/>
              <a:t> 5</a:t>
            </a:r>
            <a:endParaRPr lang="ru-RU" dirty="0"/>
          </a:p>
        </p:txBody>
      </p:sp>
      <p:sp>
        <p:nvSpPr>
          <p:cNvPr id="64" name="Рисунок 49"/>
          <p:cNvSpPr>
            <a:spLocks noGrp="1"/>
          </p:cNvSpPr>
          <p:nvPr>
            <p:ph type="pic" sz="quarter" idx="38" hasCustomPrompt="1"/>
          </p:nvPr>
        </p:nvSpPr>
        <p:spPr>
          <a:xfrm>
            <a:off x="3148137" y="1593700"/>
            <a:ext cx="1528839" cy="1529999"/>
          </a:xfrm>
          <a:custGeom>
            <a:avLst/>
            <a:gdLst>
              <a:gd name="connsiteX0" fmla="*/ 764418 w 1528839"/>
              <a:gd name="connsiteY0" fmla="*/ 0 h 1529999"/>
              <a:gd name="connsiteX1" fmla="*/ 1528839 w 1528839"/>
              <a:gd name="connsiteY1" fmla="*/ 764421 h 1529999"/>
              <a:gd name="connsiteX2" fmla="*/ 1528839 w 1528839"/>
              <a:gd name="connsiteY2" fmla="*/ 766106 h 1529999"/>
              <a:gd name="connsiteX3" fmla="*/ 764946 w 1528839"/>
              <a:gd name="connsiteY3" fmla="*/ 1529999 h 1529999"/>
              <a:gd name="connsiteX4" fmla="*/ 763891 w 1528839"/>
              <a:gd name="connsiteY4" fmla="*/ 1529999 h 1529999"/>
              <a:gd name="connsiteX5" fmla="*/ 0 w 1528839"/>
              <a:gd name="connsiteY5" fmla="*/ 766109 h 1529999"/>
              <a:gd name="connsiteX6" fmla="*/ 0 w 1528839"/>
              <a:gd name="connsiteY6" fmla="*/ 764418 h 152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8839" h="1529999">
                <a:moveTo>
                  <a:pt x="764418" y="0"/>
                </a:moveTo>
                <a:lnTo>
                  <a:pt x="1528839" y="764421"/>
                </a:lnTo>
                <a:lnTo>
                  <a:pt x="1528839" y="766106"/>
                </a:lnTo>
                <a:lnTo>
                  <a:pt x="764946" y="1529999"/>
                </a:lnTo>
                <a:lnTo>
                  <a:pt x="763891" y="1529999"/>
                </a:lnTo>
                <a:lnTo>
                  <a:pt x="0" y="766109"/>
                </a:lnTo>
                <a:lnTo>
                  <a:pt x="0" y="764418"/>
                </a:lnTo>
                <a:close/>
              </a:path>
            </a:pathLst>
          </a:custGeom>
        </p:spPr>
        <p:txBody>
          <a:bodyPr wrap="square" tIns="720000" anchor="ctr">
            <a:noAutofit/>
          </a:bodyPr>
          <a:lstStyle>
            <a:lvl1pPr marL="0" indent="0" algn="ctr">
              <a:buNone/>
              <a:defRPr sz="800">
                <a:latin typeface="Verdana" panose="020B0604030504040204" pitchFamily="34" charset="0"/>
                <a:ea typeface="Verdana" panose="020B0604030504040204" pitchFamily="34" charset="0"/>
              </a:defRPr>
            </a:lvl1pPr>
          </a:lstStyle>
          <a:p>
            <a:r>
              <a:rPr lang="de-CH" dirty="0" smtClean="0"/>
              <a:t>Image 2</a:t>
            </a:r>
            <a:endParaRPr lang="ru-RU" dirty="0"/>
          </a:p>
        </p:txBody>
      </p:sp>
      <p:sp>
        <p:nvSpPr>
          <p:cNvPr id="65" name="Рисунок 50"/>
          <p:cNvSpPr>
            <a:spLocks noGrp="1"/>
          </p:cNvSpPr>
          <p:nvPr>
            <p:ph type="pic" sz="quarter" idx="39" hasCustomPrompt="1"/>
          </p:nvPr>
        </p:nvSpPr>
        <p:spPr>
          <a:xfrm>
            <a:off x="5331581" y="1593700"/>
            <a:ext cx="1528839" cy="1529999"/>
          </a:xfrm>
          <a:custGeom>
            <a:avLst/>
            <a:gdLst>
              <a:gd name="connsiteX0" fmla="*/ 764418 w 1528839"/>
              <a:gd name="connsiteY0" fmla="*/ 0 h 1529999"/>
              <a:gd name="connsiteX1" fmla="*/ 1528839 w 1528839"/>
              <a:gd name="connsiteY1" fmla="*/ 764421 h 1529999"/>
              <a:gd name="connsiteX2" fmla="*/ 1528839 w 1528839"/>
              <a:gd name="connsiteY2" fmla="*/ 766106 h 1529999"/>
              <a:gd name="connsiteX3" fmla="*/ 764946 w 1528839"/>
              <a:gd name="connsiteY3" fmla="*/ 1529999 h 1529999"/>
              <a:gd name="connsiteX4" fmla="*/ 763891 w 1528839"/>
              <a:gd name="connsiteY4" fmla="*/ 1529999 h 1529999"/>
              <a:gd name="connsiteX5" fmla="*/ 0 w 1528839"/>
              <a:gd name="connsiteY5" fmla="*/ 766109 h 1529999"/>
              <a:gd name="connsiteX6" fmla="*/ 0 w 1528839"/>
              <a:gd name="connsiteY6" fmla="*/ 764418 h 152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8839" h="1529999">
                <a:moveTo>
                  <a:pt x="764418" y="0"/>
                </a:moveTo>
                <a:lnTo>
                  <a:pt x="1528839" y="764421"/>
                </a:lnTo>
                <a:lnTo>
                  <a:pt x="1528839" y="766106"/>
                </a:lnTo>
                <a:lnTo>
                  <a:pt x="764946" y="1529999"/>
                </a:lnTo>
                <a:lnTo>
                  <a:pt x="763891" y="1529999"/>
                </a:lnTo>
                <a:lnTo>
                  <a:pt x="0" y="766109"/>
                </a:lnTo>
                <a:lnTo>
                  <a:pt x="0" y="764418"/>
                </a:lnTo>
                <a:close/>
              </a:path>
            </a:pathLst>
          </a:custGeom>
        </p:spPr>
        <p:txBody>
          <a:bodyPr wrap="square" tIns="720000" anchor="ctr">
            <a:noAutofit/>
          </a:bodyPr>
          <a:lstStyle>
            <a:lvl1pPr marL="0" indent="0" algn="ctr">
              <a:buNone/>
              <a:defRPr sz="800">
                <a:latin typeface="Verdana" panose="020B0604030504040204" pitchFamily="34" charset="0"/>
                <a:ea typeface="Verdana" panose="020B0604030504040204" pitchFamily="34" charset="0"/>
              </a:defRPr>
            </a:lvl1pPr>
          </a:lstStyle>
          <a:p>
            <a:r>
              <a:rPr lang="de-CH" dirty="0" smtClean="0"/>
              <a:t>Image 3</a:t>
            </a:r>
            <a:endParaRPr lang="ru-RU" dirty="0"/>
          </a:p>
        </p:txBody>
      </p:sp>
      <p:sp>
        <p:nvSpPr>
          <p:cNvPr id="66" name="Рисунок 55"/>
          <p:cNvSpPr>
            <a:spLocks noGrp="1"/>
          </p:cNvSpPr>
          <p:nvPr>
            <p:ph type="pic" sz="quarter" idx="40" hasCustomPrompt="1"/>
          </p:nvPr>
        </p:nvSpPr>
        <p:spPr>
          <a:xfrm>
            <a:off x="7515025" y="1593700"/>
            <a:ext cx="1528839" cy="1529999"/>
          </a:xfrm>
          <a:custGeom>
            <a:avLst/>
            <a:gdLst>
              <a:gd name="connsiteX0" fmla="*/ 764418 w 1528839"/>
              <a:gd name="connsiteY0" fmla="*/ 0 h 1529999"/>
              <a:gd name="connsiteX1" fmla="*/ 1528839 w 1528839"/>
              <a:gd name="connsiteY1" fmla="*/ 764421 h 1529999"/>
              <a:gd name="connsiteX2" fmla="*/ 1528839 w 1528839"/>
              <a:gd name="connsiteY2" fmla="*/ 766106 h 1529999"/>
              <a:gd name="connsiteX3" fmla="*/ 764946 w 1528839"/>
              <a:gd name="connsiteY3" fmla="*/ 1529999 h 1529999"/>
              <a:gd name="connsiteX4" fmla="*/ 763891 w 1528839"/>
              <a:gd name="connsiteY4" fmla="*/ 1529999 h 1529999"/>
              <a:gd name="connsiteX5" fmla="*/ 0 w 1528839"/>
              <a:gd name="connsiteY5" fmla="*/ 766109 h 1529999"/>
              <a:gd name="connsiteX6" fmla="*/ 0 w 1528839"/>
              <a:gd name="connsiteY6" fmla="*/ 764418 h 152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8839" h="1529999">
                <a:moveTo>
                  <a:pt x="764418" y="0"/>
                </a:moveTo>
                <a:lnTo>
                  <a:pt x="1528839" y="764421"/>
                </a:lnTo>
                <a:lnTo>
                  <a:pt x="1528839" y="766106"/>
                </a:lnTo>
                <a:lnTo>
                  <a:pt x="764946" y="1529999"/>
                </a:lnTo>
                <a:lnTo>
                  <a:pt x="763891" y="1529999"/>
                </a:lnTo>
                <a:lnTo>
                  <a:pt x="0" y="766109"/>
                </a:lnTo>
                <a:lnTo>
                  <a:pt x="0" y="764418"/>
                </a:lnTo>
                <a:close/>
              </a:path>
            </a:pathLst>
          </a:custGeom>
        </p:spPr>
        <p:txBody>
          <a:bodyPr wrap="square" tIns="72000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Verdana" panose="020B0604030504040204" pitchFamily="34" charset="0"/>
                <a:ea typeface="Verdana" panose="020B060403050404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Image 4</a:t>
            </a:r>
            <a:endParaRPr lang="ru-RU" dirty="0" smtClean="0"/>
          </a:p>
        </p:txBody>
      </p:sp>
      <p:sp>
        <p:nvSpPr>
          <p:cNvPr id="67" name="Рисунок 60"/>
          <p:cNvSpPr>
            <a:spLocks noGrp="1"/>
          </p:cNvSpPr>
          <p:nvPr>
            <p:ph type="pic" sz="quarter" idx="41" hasCustomPrompt="1"/>
          </p:nvPr>
        </p:nvSpPr>
        <p:spPr>
          <a:xfrm>
            <a:off x="9706420" y="1593700"/>
            <a:ext cx="1528839" cy="1529999"/>
          </a:xfrm>
          <a:custGeom>
            <a:avLst/>
            <a:gdLst>
              <a:gd name="connsiteX0" fmla="*/ 764418 w 1528839"/>
              <a:gd name="connsiteY0" fmla="*/ 0 h 1529999"/>
              <a:gd name="connsiteX1" fmla="*/ 1528839 w 1528839"/>
              <a:gd name="connsiteY1" fmla="*/ 764421 h 1529999"/>
              <a:gd name="connsiteX2" fmla="*/ 1528839 w 1528839"/>
              <a:gd name="connsiteY2" fmla="*/ 766106 h 1529999"/>
              <a:gd name="connsiteX3" fmla="*/ 764946 w 1528839"/>
              <a:gd name="connsiteY3" fmla="*/ 1529999 h 1529999"/>
              <a:gd name="connsiteX4" fmla="*/ 763891 w 1528839"/>
              <a:gd name="connsiteY4" fmla="*/ 1529999 h 1529999"/>
              <a:gd name="connsiteX5" fmla="*/ 0 w 1528839"/>
              <a:gd name="connsiteY5" fmla="*/ 766109 h 1529999"/>
              <a:gd name="connsiteX6" fmla="*/ 0 w 1528839"/>
              <a:gd name="connsiteY6" fmla="*/ 764418 h 152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8839" h="1529999">
                <a:moveTo>
                  <a:pt x="764418" y="0"/>
                </a:moveTo>
                <a:lnTo>
                  <a:pt x="1528839" y="764421"/>
                </a:lnTo>
                <a:lnTo>
                  <a:pt x="1528839" y="766106"/>
                </a:lnTo>
                <a:lnTo>
                  <a:pt x="764946" y="1529999"/>
                </a:lnTo>
                <a:lnTo>
                  <a:pt x="763891" y="1529999"/>
                </a:lnTo>
                <a:lnTo>
                  <a:pt x="0" y="766109"/>
                </a:lnTo>
                <a:lnTo>
                  <a:pt x="0" y="764418"/>
                </a:lnTo>
                <a:close/>
              </a:path>
            </a:pathLst>
          </a:custGeom>
        </p:spPr>
        <p:txBody>
          <a:bodyPr wrap="square" tIns="72000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Verdana" panose="020B0604030504040204" pitchFamily="34" charset="0"/>
                <a:ea typeface="Verdana" panose="020B060403050404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Image 5</a:t>
            </a:r>
            <a:endParaRPr lang="ru-RU" dirty="0" smtClean="0"/>
          </a:p>
        </p:txBody>
      </p:sp>
      <p:cxnSp>
        <p:nvCxnSpPr>
          <p:cNvPr id="68" name="Прямая соединительная линия 61"/>
          <p:cNvCxnSpPr/>
          <p:nvPr userDrawn="1"/>
        </p:nvCxnSpPr>
        <p:spPr>
          <a:xfrm>
            <a:off x="3912557" y="3113586"/>
            <a:ext cx="0" cy="1217722"/>
          </a:xfrm>
          <a:prstGeom prst="line">
            <a:avLst/>
          </a:prstGeom>
          <a:ln w="19050">
            <a:solidFill>
              <a:srgbClr val="1C4A7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Прямая соединительная линия 62"/>
          <p:cNvCxnSpPr/>
          <p:nvPr userDrawn="1"/>
        </p:nvCxnSpPr>
        <p:spPr>
          <a:xfrm flipH="1">
            <a:off x="6096001" y="3113586"/>
            <a:ext cx="1" cy="1217722"/>
          </a:xfrm>
          <a:prstGeom prst="line">
            <a:avLst/>
          </a:prstGeom>
          <a:ln w="19050">
            <a:solidFill>
              <a:srgbClr val="1C4A7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Прямая соединительная линия 63"/>
          <p:cNvCxnSpPr/>
          <p:nvPr userDrawn="1"/>
        </p:nvCxnSpPr>
        <p:spPr>
          <a:xfrm>
            <a:off x="8279442" y="3113586"/>
            <a:ext cx="0" cy="1215527"/>
          </a:xfrm>
          <a:prstGeom prst="line">
            <a:avLst/>
          </a:prstGeom>
          <a:ln w="19050">
            <a:solidFill>
              <a:srgbClr val="1C4A7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Прямая соединительная линия 64"/>
          <p:cNvCxnSpPr/>
          <p:nvPr userDrawn="1"/>
        </p:nvCxnSpPr>
        <p:spPr>
          <a:xfrm>
            <a:off x="10470835" y="3113586"/>
            <a:ext cx="0" cy="1215527"/>
          </a:xfrm>
          <a:prstGeom prst="line">
            <a:avLst/>
          </a:prstGeom>
          <a:ln w="19050">
            <a:solidFill>
              <a:srgbClr val="006AB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Овал 65"/>
          <p:cNvSpPr/>
          <p:nvPr userDrawn="1"/>
        </p:nvSpPr>
        <p:spPr>
          <a:xfrm>
            <a:off x="1514151" y="4017545"/>
            <a:ext cx="426720" cy="42672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73" name="Овал 66"/>
          <p:cNvSpPr/>
          <p:nvPr userDrawn="1"/>
        </p:nvSpPr>
        <p:spPr>
          <a:xfrm>
            <a:off x="3703885" y="4017545"/>
            <a:ext cx="426720" cy="42672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74" name="Овал 67"/>
          <p:cNvSpPr/>
          <p:nvPr userDrawn="1"/>
        </p:nvSpPr>
        <p:spPr>
          <a:xfrm>
            <a:off x="5893675" y="4017545"/>
            <a:ext cx="426720" cy="42672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75" name="Овал 68"/>
          <p:cNvSpPr/>
          <p:nvPr userDrawn="1"/>
        </p:nvSpPr>
        <p:spPr>
          <a:xfrm>
            <a:off x="8078717" y="4017545"/>
            <a:ext cx="426720" cy="42672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76" name="Овал 69"/>
          <p:cNvSpPr/>
          <p:nvPr userDrawn="1"/>
        </p:nvSpPr>
        <p:spPr>
          <a:xfrm>
            <a:off x="10263825" y="4017545"/>
            <a:ext cx="426720" cy="426720"/>
          </a:xfrm>
          <a:prstGeom prst="ellipse">
            <a:avLst/>
          </a:prstGeom>
          <a:solidFill>
            <a:srgbClr val="006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98" name="Текст 19"/>
          <p:cNvSpPr>
            <a:spLocks noGrp="1"/>
          </p:cNvSpPr>
          <p:nvPr>
            <p:ph type="body" sz="quarter" idx="20" hasCustomPrompt="1"/>
          </p:nvPr>
        </p:nvSpPr>
        <p:spPr>
          <a:xfrm>
            <a:off x="928386" y="4969426"/>
            <a:ext cx="1588820" cy="815040"/>
          </a:xfrm>
        </p:spPr>
        <p:txBody>
          <a:bodyPr>
            <a:normAutofit/>
          </a:bodyPr>
          <a:lstStyle>
            <a:lvl1pPr marL="0" indent="0" algn="ct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1</a:t>
            </a:r>
            <a:endParaRPr lang="ru-RU" dirty="0"/>
          </a:p>
        </p:txBody>
      </p:sp>
      <p:sp>
        <p:nvSpPr>
          <p:cNvPr id="99" name="Текст 19"/>
          <p:cNvSpPr>
            <a:spLocks noGrp="1"/>
          </p:cNvSpPr>
          <p:nvPr>
            <p:ph type="body" sz="quarter" idx="34" hasCustomPrompt="1"/>
          </p:nvPr>
        </p:nvSpPr>
        <p:spPr>
          <a:xfrm>
            <a:off x="3122122" y="4970088"/>
            <a:ext cx="1588820" cy="815040"/>
          </a:xfrm>
        </p:spPr>
        <p:txBody>
          <a:bodyPr>
            <a:normAutofit/>
          </a:bodyPr>
          <a:lstStyle>
            <a:lvl1pPr marL="0" indent="0" algn="ct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2</a:t>
            </a:r>
            <a:endParaRPr lang="ru-RU" dirty="0"/>
          </a:p>
        </p:txBody>
      </p:sp>
      <p:sp>
        <p:nvSpPr>
          <p:cNvPr id="100" name="Текст 19"/>
          <p:cNvSpPr>
            <a:spLocks noGrp="1"/>
          </p:cNvSpPr>
          <p:nvPr>
            <p:ph type="body" sz="quarter" idx="35" hasCustomPrompt="1"/>
          </p:nvPr>
        </p:nvSpPr>
        <p:spPr>
          <a:xfrm>
            <a:off x="5297613" y="4970566"/>
            <a:ext cx="1588820" cy="815040"/>
          </a:xfrm>
        </p:spPr>
        <p:txBody>
          <a:bodyPr>
            <a:normAutofit/>
          </a:bodyPr>
          <a:lstStyle>
            <a:lvl1pPr marL="0" indent="0" algn="ct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3</a:t>
            </a:r>
            <a:endParaRPr lang="ru-RU" dirty="0"/>
          </a:p>
        </p:txBody>
      </p:sp>
      <p:sp>
        <p:nvSpPr>
          <p:cNvPr id="101" name="Текст 19"/>
          <p:cNvSpPr>
            <a:spLocks noGrp="1"/>
          </p:cNvSpPr>
          <p:nvPr>
            <p:ph type="body" sz="quarter" idx="36" hasCustomPrompt="1"/>
          </p:nvPr>
        </p:nvSpPr>
        <p:spPr>
          <a:xfrm>
            <a:off x="7496960" y="4969426"/>
            <a:ext cx="1588820" cy="815040"/>
          </a:xfrm>
        </p:spPr>
        <p:txBody>
          <a:bodyPr>
            <a:normAutofit/>
          </a:bodyPr>
          <a:lstStyle>
            <a:lvl1pPr marL="0" indent="0" algn="ct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4</a:t>
            </a:r>
            <a:endParaRPr lang="ru-RU" dirty="0"/>
          </a:p>
        </p:txBody>
      </p:sp>
      <p:sp>
        <p:nvSpPr>
          <p:cNvPr id="102" name="Текст 19"/>
          <p:cNvSpPr>
            <a:spLocks noGrp="1"/>
          </p:cNvSpPr>
          <p:nvPr>
            <p:ph type="body" sz="quarter" idx="37" hasCustomPrompt="1"/>
          </p:nvPr>
        </p:nvSpPr>
        <p:spPr>
          <a:xfrm>
            <a:off x="9682775" y="4969426"/>
            <a:ext cx="1588820" cy="815040"/>
          </a:xfrm>
        </p:spPr>
        <p:txBody>
          <a:bodyPr>
            <a:normAutofit/>
          </a:bodyPr>
          <a:lstStyle>
            <a:lvl1pPr marL="0" indent="0" algn="ct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5</a:t>
            </a:r>
            <a:endParaRPr lang="ru-RU" dirty="0"/>
          </a:p>
        </p:txBody>
      </p:sp>
    </p:spTree>
    <p:extLst>
      <p:ext uri="{BB962C8B-B14F-4D97-AF65-F5344CB8AC3E}">
        <p14:creationId xmlns:p14="http://schemas.microsoft.com/office/powerpoint/2010/main" val="250745483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quence of five (circle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cxnSp>
        <p:nvCxnSpPr>
          <p:cNvPr id="21" name="Прямая соединительная линия 11"/>
          <p:cNvCxnSpPr/>
          <p:nvPr userDrawn="1"/>
        </p:nvCxnSpPr>
        <p:spPr>
          <a:xfrm flipV="1">
            <a:off x="851903" y="2601741"/>
            <a:ext cx="10488193" cy="576"/>
          </a:xfrm>
          <a:prstGeom prst="line">
            <a:avLst/>
          </a:prstGeom>
          <a:ln w="19050" cap="rnd">
            <a:solidFill>
              <a:srgbClr val="1C4A70"/>
            </a:solidFill>
            <a:prstDash val="dashDot"/>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Текст 19"/>
          <p:cNvSpPr>
            <a:spLocks noGrp="1"/>
          </p:cNvSpPr>
          <p:nvPr>
            <p:ph type="body" sz="quarter" idx="16" hasCustomPrompt="1"/>
          </p:nvPr>
        </p:nvSpPr>
        <p:spPr>
          <a:xfrm>
            <a:off x="926751" y="3917777"/>
            <a:ext cx="1588820" cy="410715"/>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Block 1</a:t>
            </a:r>
            <a:endParaRPr lang="ru-RU" dirty="0"/>
          </a:p>
        </p:txBody>
      </p:sp>
      <p:sp>
        <p:nvSpPr>
          <p:cNvPr id="23" name="Текст 19"/>
          <p:cNvSpPr>
            <a:spLocks noGrp="1"/>
          </p:cNvSpPr>
          <p:nvPr>
            <p:ph type="body" sz="quarter" idx="20" hasCustomPrompt="1"/>
          </p:nvPr>
        </p:nvSpPr>
        <p:spPr>
          <a:xfrm>
            <a:off x="928386" y="4328490"/>
            <a:ext cx="1588820" cy="815040"/>
          </a:xfrm>
        </p:spPr>
        <p:txBody>
          <a:bodyPr>
            <a:normAutofit/>
          </a:bodyPr>
          <a:lstStyle>
            <a:lvl1pPr marL="0" indent="0" algn="ct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1</a:t>
            </a:r>
            <a:endParaRPr lang="ru-RU" dirty="0"/>
          </a:p>
        </p:txBody>
      </p:sp>
      <p:sp>
        <p:nvSpPr>
          <p:cNvPr id="24" name="Полилиния 28"/>
          <p:cNvSpPr>
            <a:spLocks noGrp="1"/>
          </p:cNvSpPr>
          <p:nvPr>
            <p:ph type="pic" sz="quarter" idx="25" hasCustomPrompt="1"/>
          </p:nvPr>
        </p:nvSpPr>
        <p:spPr>
          <a:xfrm>
            <a:off x="956741" y="1832984"/>
            <a:ext cx="1528840" cy="1530000"/>
          </a:xfrm>
          <a:custGeom>
            <a:avLst/>
            <a:gdLst>
              <a:gd name="connsiteX0" fmla="*/ 764420 w 1528840"/>
              <a:gd name="connsiteY0" fmla="*/ 0 h 1530000"/>
              <a:gd name="connsiteX1" fmla="*/ 1191815 w 1528840"/>
              <a:gd name="connsiteY1" fmla="*/ 130650 h 1530000"/>
              <a:gd name="connsiteX2" fmla="*/ 1212304 w 1528840"/>
              <a:gd name="connsiteY2" fmla="*/ 147568 h 1530000"/>
              <a:gd name="connsiteX3" fmla="*/ 1191606 w 1528840"/>
              <a:gd name="connsiteY3" fmla="*/ 178266 h 1530000"/>
              <a:gd name="connsiteX4" fmla="*/ 1174839 w 1528840"/>
              <a:gd name="connsiteY4" fmla="*/ 261315 h 1530000"/>
              <a:gd name="connsiteX5" fmla="*/ 1388199 w 1528840"/>
              <a:gd name="connsiteY5" fmla="*/ 474675 h 1530000"/>
              <a:gd name="connsiteX6" fmla="*/ 1431198 w 1528840"/>
              <a:gd name="connsiteY6" fmla="*/ 470340 h 1530000"/>
              <a:gd name="connsiteX7" fmla="*/ 1464799 w 1528840"/>
              <a:gd name="connsiteY7" fmla="*/ 459910 h 1530000"/>
              <a:gd name="connsiteX8" fmla="*/ 1468768 w 1528840"/>
              <a:gd name="connsiteY8" fmla="*/ 467228 h 1530000"/>
              <a:gd name="connsiteX9" fmla="*/ 1528840 w 1528840"/>
              <a:gd name="connsiteY9" fmla="*/ 765000 h 1530000"/>
              <a:gd name="connsiteX10" fmla="*/ 764420 w 1528840"/>
              <a:gd name="connsiteY10" fmla="*/ 1530000 h 1530000"/>
              <a:gd name="connsiteX11" fmla="*/ 0 w 1528840"/>
              <a:gd name="connsiteY11" fmla="*/ 765000 h 1530000"/>
              <a:gd name="connsiteX12" fmla="*/ 764420 w 1528840"/>
              <a:gd name="connsiteY12" fmla="*/ 0 h 153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8840" h="1530000">
                <a:moveTo>
                  <a:pt x="764420" y="0"/>
                </a:moveTo>
                <a:cubicBezTo>
                  <a:pt x="922737" y="0"/>
                  <a:pt x="1069813" y="48164"/>
                  <a:pt x="1191815" y="130650"/>
                </a:cubicBezTo>
                <a:lnTo>
                  <a:pt x="1212304" y="147568"/>
                </a:lnTo>
                <a:lnTo>
                  <a:pt x="1191606" y="178266"/>
                </a:lnTo>
                <a:cubicBezTo>
                  <a:pt x="1180809" y="203792"/>
                  <a:pt x="1174839" y="231856"/>
                  <a:pt x="1174839" y="261315"/>
                </a:cubicBezTo>
                <a:cubicBezTo>
                  <a:pt x="1174839" y="379150"/>
                  <a:pt x="1270364" y="474675"/>
                  <a:pt x="1388199" y="474675"/>
                </a:cubicBezTo>
                <a:cubicBezTo>
                  <a:pt x="1402929" y="474675"/>
                  <a:pt x="1417309" y="473183"/>
                  <a:pt x="1431198" y="470340"/>
                </a:cubicBezTo>
                <a:lnTo>
                  <a:pt x="1464799" y="459910"/>
                </a:lnTo>
                <a:lnTo>
                  <a:pt x="1468768" y="467228"/>
                </a:lnTo>
                <a:cubicBezTo>
                  <a:pt x="1507450" y="558751"/>
                  <a:pt x="1528840" y="659376"/>
                  <a:pt x="1528840" y="765000"/>
                </a:cubicBezTo>
                <a:cubicBezTo>
                  <a:pt x="1528840" y="1187498"/>
                  <a:pt x="1186598" y="1530000"/>
                  <a:pt x="764420" y="1530000"/>
                </a:cubicBezTo>
                <a:cubicBezTo>
                  <a:pt x="342242" y="1530000"/>
                  <a:pt x="0" y="1187498"/>
                  <a:pt x="0" y="765000"/>
                </a:cubicBezTo>
                <a:cubicBezTo>
                  <a:pt x="0" y="342502"/>
                  <a:pt x="342242" y="0"/>
                  <a:pt x="764420" y="0"/>
                </a:cubicBezTo>
                <a:close/>
              </a:path>
            </a:pathLst>
          </a:custGeom>
        </p:spPr>
        <p:txBody>
          <a:bodyPr wrap="square" tIns="720000" anchor="ctr">
            <a:noAutofit/>
          </a:bodyPr>
          <a:lstStyle>
            <a:lvl1pPr marL="0" indent="0" algn="ctr">
              <a:buNone/>
              <a:defRPr sz="800">
                <a:latin typeface="Verdana" panose="020B0604030504040204" pitchFamily="34" charset="0"/>
                <a:ea typeface="Verdana" panose="020B0604030504040204" pitchFamily="34" charset="0"/>
              </a:defRPr>
            </a:lvl1pPr>
          </a:lstStyle>
          <a:p>
            <a:r>
              <a:rPr lang="de-CH" dirty="0" smtClean="0"/>
              <a:t>Image 1</a:t>
            </a:r>
            <a:endParaRPr lang="ru-RU" dirty="0"/>
          </a:p>
        </p:txBody>
      </p:sp>
      <p:sp>
        <p:nvSpPr>
          <p:cNvPr id="25" name="Текст 19"/>
          <p:cNvSpPr>
            <a:spLocks noGrp="1"/>
          </p:cNvSpPr>
          <p:nvPr>
            <p:ph type="body" sz="quarter" idx="30" hasCustomPrompt="1"/>
          </p:nvPr>
        </p:nvSpPr>
        <p:spPr>
          <a:xfrm>
            <a:off x="3118146" y="3917777"/>
            <a:ext cx="1588820" cy="410716"/>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Block 2</a:t>
            </a:r>
            <a:endParaRPr lang="ru-RU" dirty="0"/>
          </a:p>
        </p:txBody>
      </p:sp>
      <p:sp>
        <p:nvSpPr>
          <p:cNvPr id="29" name="Текст 19"/>
          <p:cNvSpPr>
            <a:spLocks noGrp="1"/>
          </p:cNvSpPr>
          <p:nvPr>
            <p:ph type="body" sz="quarter" idx="31" hasCustomPrompt="1"/>
          </p:nvPr>
        </p:nvSpPr>
        <p:spPr>
          <a:xfrm>
            <a:off x="5301589" y="3914487"/>
            <a:ext cx="1588820" cy="414005"/>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Block 3</a:t>
            </a:r>
            <a:endParaRPr lang="ru-RU" dirty="0"/>
          </a:p>
        </p:txBody>
      </p:sp>
      <p:sp>
        <p:nvSpPr>
          <p:cNvPr id="30" name="Текст 19"/>
          <p:cNvSpPr>
            <a:spLocks noGrp="1"/>
          </p:cNvSpPr>
          <p:nvPr>
            <p:ph type="body" sz="quarter" idx="32" hasCustomPrompt="1"/>
          </p:nvPr>
        </p:nvSpPr>
        <p:spPr>
          <a:xfrm>
            <a:off x="7497667" y="3914486"/>
            <a:ext cx="1588820" cy="414005"/>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Block 4</a:t>
            </a:r>
            <a:endParaRPr lang="ru-RU" dirty="0"/>
          </a:p>
        </p:txBody>
      </p:sp>
      <p:sp>
        <p:nvSpPr>
          <p:cNvPr id="31" name="Текст 19"/>
          <p:cNvSpPr>
            <a:spLocks noGrp="1"/>
          </p:cNvSpPr>
          <p:nvPr>
            <p:ph type="body" sz="quarter" idx="33" hasCustomPrompt="1"/>
          </p:nvPr>
        </p:nvSpPr>
        <p:spPr>
          <a:xfrm>
            <a:off x="9689062" y="3914485"/>
            <a:ext cx="1588820" cy="414005"/>
          </a:xfrm>
        </p:spPr>
        <p:txBody>
          <a:bodyPr>
            <a:normAutofit/>
          </a:bodyPr>
          <a:lstStyle>
            <a:lvl1pPr marL="0" indent="0" algn="ctr">
              <a:buNone/>
              <a:defRPr sz="1400" baseline="0">
                <a:solidFill>
                  <a:srgbClr val="006AB4"/>
                </a:solidFill>
                <a:latin typeface="Verdana" panose="020B0604030504040204" pitchFamily="34" charset="0"/>
                <a:ea typeface="Verdana" panose="020B0604030504040204" pitchFamily="34" charset="0"/>
              </a:defRPr>
            </a:lvl1pPr>
          </a:lstStyle>
          <a:p>
            <a:pPr lvl="0"/>
            <a:r>
              <a:rPr lang="de-CH" dirty="0" smtClean="0"/>
              <a:t>Block 5</a:t>
            </a:r>
            <a:endParaRPr lang="ru-RU" dirty="0"/>
          </a:p>
        </p:txBody>
      </p:sp>
      <p:sp>
        <p:nvSpPr>
          <p:cNvPr id="32" name="Текст 19"/>
          <p:cNvSpPr>
            <a:spLocks noGrp="1"/>
          </p:cNvSpPr>
          <p:nvPr>
            <p:ph type="body" sz="quarter" idx="34" hasCustomPrompt="1"/>
          </p:nvPr>
        </p:nvSpPr>
        <p:spPr>
          <a:xfrm>
            <a:off x="3122122" y="4329152"/>
            <a:ext cx="1588820" cy="815040"/>
          </a:xfrm>
        </p:spPr>
        <p:txBody>
          <a:bodyPr>
            <a:normAutofit/>
          </a:bodyPr>
          <a:lstStyle>
            <a:lvl1pPr marL="0" indent="0" algn="ct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2</a:t>
            </a:r>
            <a:endParaRPr lang="ru-RU" dirty="0"/>
          </a:p>
        </p:txBody>
      </p:sp>
      <p:sp>
        <p:nvSpPr>
          <p:cNvPr id="33" name="Текст 19"/>
          <p:cNvSpPr>
            <a:spLocks noGrp="1"/>
          </p:cNvSpPr>
          <p:nvPr>
            <p:ph type="body" sz="quarter" idx="35" hasCustomPrompt="1"/>
          </p:nvPr>
        </p:nvSpPr>
        <p:spPr>
          <a:xfrm>
            <a:off x="5297613" y="4329630"/>
            <a:ext cx="1588820" cy="815040"/>
          </a:xfrm>
        </p:spPr>
        <p:txBody>
          <a:bodyPr>
            <a:normAutofit/>
          </a:bodyPr>
          <a:lstStyle>
            <a:lvl1pPr marL="0" indent="0" algn="ct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3</a:t>
            </a:r>
            <a:endParaRPr lang="ru-RU" dirty="0"/>
          </a:p>
        </p:txBody>
      </p:sp>
      <p:sp>
        <p:nvSpPr>
          <p:cNvPr id="34" name="Текст 19"/>
          <p:cNvSpPr>
            <a:spLocks noGrp="1"/>
          </p:cNvSpPr>
          <p:nvPr>
            <p:ph type="body" sz="quarter" idx="36" hasCustomPrompt="1"/>
          </p:nvPr>
        </p:nvSpPr>
        <p:spPr>
          <a:xfrm>
            <a:off x="7496960" y="4328490"/>
            <a:ext cx="1588820" cy="815040"/>
          </a:xfrm>
        </p:spPr>
        <p:txBody>
          <a:bodyPr>
            <a:normAutofit/>
          </a:bodyPr>
          <a:lstStyle>
            <a:lvl1pPr marL="0" indent="0" algn="ct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4</a:t>
            </a:r>
            <a:endParaRPr lang="ru-RU" dirty="0"/>
          </a:p>
        </p:txBody>
      </p:sp>
      <p:sp>
        <p:nvSpPr>
          <p:cNvPr id="35" name="Текст 19"/>
          <p:cNvSpPr>
            <a:spLocks noGrp="1"/>
          </p:cNvSpPr>
          <p:nvPr>
            <p:ph type="body" sz="quarter" idx="37" hasCustomPrompt="1"/>
          </p:nvPr>
        </p:nvSpPr>
        <p:spPr>
          <a:xfrm>
            <a:off x="9682775" y="4328490"/>
            <a:ext cx="1588820" cy="815040"/>
          </a:xfrm>
        </p:spPr>
        <p:txBody>
          <a:bodyPr>
            <a:normAutofit/>
          </a:bodyPr>
          <a:lstStyle>
            <a:lvl1pPr marL="0" indent="0" algn="ct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5</a:t>
            </a:r>
            <a:endParaRPr lang="ru-RU" dirty="0"/>
          </a:p>
        </p:txBody>
      </p:sp>
      <p:sp>
        <p:nvSpPr>
          <p:cNvPr id="36" name="Полилиния 29"/>
          <p:cNvSpPr>
            <a:spLocks noGrp="1"/>
          </p:cNvSpPr>
          <p:nvPr>
            <p:ph type="pic" sz="quarter" idx="42" hasCustomPrompt="1"/>
          </p:nvPr>
        </p:nvSpPr>
        <p:spPr>
          <a:xfrm>
            <a:off x="3126691" y="1832984"/>
            <a:ext cx="1528840" cy="1530000"/>
          </a:xfrm>
          <a:custGeom>
            <a:avLst/>
            <a:gdLst>
              <a:gd name="connsiteX0" fmla="*/ 764420 w 1528840"/>
              <a:gd name="connsiteY0" fmla="*/ 0 h 1530000"/>
              <a:gd name="connsiteX1" fmla="*/ 1191815 w 1528840"/>
              <a:gd name="connsiteY1" fmla="*/ 130650 h 1530000"/>
              <a:gd name="connsiteX2" fmla="*/ 1212304 w 1528840"/>
              <a:gd name="connsiteY2" fmla="*/ 147568 h 1530000"/>
              <a:gd name="connsiteX3" fmla="*/ 1191606 w 1528840"/>
              <a:gd name="connsiteY3" fmla="*/ 178266 h 1530000"/>
              <a:gd name="connsiteX4" fmla="*/ 1174839 w 1528840"/>
              <a:gd name="connsiteY4" fmla="*/ 261315 h 1530000"/>
              <a:gd name="connsiteX5" fmla="*/ 1388199 w 1528840"/>
              <a:gd name="connsiteY5" fmla="*/ 474675 h 1530000"/>
              <a:gd name="connsiteX6" fmla="*/ 1431199 w 1528840"/>
              <a:gd name="connsiteY6" fmla="*/ 470340 h 1530000"/>
              <a:gd name="connsiteX7" fmla="*/ 1464800 w 1528840"/>
              <a:gd name="connsiteY7" fmla="*/ 459910 h 1530000"/>
              <a:gd name="connsiteX8" fmla="*/ 1468768 w 1528840"/>
              <a:gd name="connsiteY8" fmla="*/ 467228 h 1530000"/>
              <a:gd name="connsiteX9" fmla="*/ 1528840 w 1528840"/>
              <a:gd name="connsiteY9" fmla="*/ 765000 h 1530000"/>
              <a:gd name="connsiteX10" fmla="*/ 764420 w 1528840"/>
              <a:gd name="connsiteY10" fmla="*/ 1530000 h 1530000"/>
              <a:gd name="connsiteX11" fmla="*/ 0 w 1528840"/>
              <a:gd name="connsiteY11" fmla="*/ 765000 h 1530000"/>
              <a:gd name="connsiteX12" fmla="*/ 764420 w 1528840"/>
              <a:gd name="connsiteY12" fmla="*/ 0 h 153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8840" h="1530000">
                <a:moveTo>
                  <a:pt x="764420" y="0"/>
                </a:moveTo>
                <a:cubicBezTo>
                  <a:pt x="922737" y="0"/>
                  <a:pt x="1069813" y="48164"/>
                  <a:pt x="1191815" y="130650"/>
                </a:cubicBezTo>
                <a:lnTo>
                  <a:pt x="1212304" y="147568"/>
                </a:lnTo>
                <a:lnTo>
                  <a:pt x="1191606" y="178266"/>
                </a:lnTo>
                <a:cubicBezTo>
                  <a:pt x="1180810" y="203792"/>
                  <a:pt x="1174839" y="231856"/>
                  <a:pt x="1174839" y="261315"/>
                </a:cubicBezTo>
                <a:cubicBezTo>
                  <a:pt x="1174839" y="379150"/>
                  <a:pt x="1270364" y="474675"/>
                  <a:pt x="1388199" y="474675"/>
                </a:cubicBezTo>
                <a:cubicBezTo>
                  <a:pt x="1402929" y="474675"/>
                  <a:pt x="1417309" y="473183"/>
                  <a:pt x="1431199" y="470340"/>
                </a:cubicBezTo>
                <a:lnTo>
                  <a:pt x="1464800" y="459910"/>
                </a:lnTo>
                <a:lnTo>
                  <a:pt x="1468768" y="467228"/>
                </a:lnTo>
                <a:cubicBezTo>
                  <a:pt x="1507450" y="558751"/>
                  <a:pt x="1528840" y="659376"/>
                  <a:pt x="1528840" y="765000"/>
                </a:cubicBezTo>
                <a:cubicBezTo>
                  <a:pt x="1528840" y="1187498"/>
                  <a:pt x="1186598" y="1530000"/>
                  <a:pt x="764420" y="1530000"/>
                </a:cubicBezTo>
                <a:cubicBezTo>
                  <a:pt x="342242" y="1530000"/>
                  <a:pt x="0" y="1187498"/>
                  <a:pt x="0" y="765000"/>
                </a:cubicBezTo>
                <a:cubicBezTo>
                  <a:pt x="0" y="342502"/>
                  <a:pt x="342242" y="0"/>
                  <a:pt x="764420" y="0"/>
                </a:cubicBezTo>
                <a:close/>
              </a:path>
            </a:pathLst>
          </a:custGeom>
        </p:spPr>
        <p:txBody>
          <a:bodyPr wrap="square" tIns="720000" anchor="ctr">
            <a:noAutofit/>
          </a:bodyPr>
          <a:lstStyle>
            <a:lvl1pPr marL="0" indent="0" algn="ctr">
              <a:buNone/>
              <a:defRPr sz="800">
                <a:latin typeface="Verdana" panose="020B0604030504040204" pitchFamily="34" charset="0"/>
                <a:ea typeface="Verdana" panose="020B0604030504040204" pitchFamily="34" charset="0"/>
              </a:defRPr>
            </a:lvl1pPr>
          </a:lstStyle>
          <a:p>
            <a:r>
              <a:rPr lang="de-CH" dirty="0" smtClean="0"/>
              <a:t>Image 2</a:t>
            </a:r>
            <a:endParaRPr lang="ru-RU" dirty="0"/>
          </a:p>
        </p:txBody>
      </p:sp>
      <p:sp>
        <p:nvSpPr>
          <p:cNvPr id="37" name="Полилиния 30"/>
          <p:cNvSpPr>
            <a:spLocks noGrp="1"/>
          </p:cNvSpPr>
          <p:nvPr>
            <p:ph type="pic" sz="quarter" idx="43" hasCustomPrompt="1"/>
          </p:nvPr>
        </p:nvSpPr>
        <p:spPr>
          <a:xfrm>
            <a:off x="5312558" y="1832984"/>
            <a:ext cx="1528840" cy="1530000"/>
          </a:xfrm>
          <a:custGeom>
            <a:avLst/>
            <a:gdLst>
              <a:gd name="connsiteX0" fmla="*/ 764420 w 1528840"/>
              <a:gd name="connsiteY0" fmla="*/ 0 h 1530000"/>
              <a:gd name="connsiteX1" fmla="*/ 1191815 w 1528840"/>
              <a:gd name="connsiteY1" fmla="*/ 130650 h 1530000"/>
              <a:gd name="connsiteX2" fmla="*/ 1212304 w 1528840"/>
              <a:gd name="connsiteY2" fmla="*/ 147568 h 1530000"/>
              <a:gd name="connsiteX3" fmla="*/ 1191606 w 1528840"/>
              <a:gd name="connsiteY3" fmla="*/ 178266 h 1530000"/>
              <a:gd name="connsiteX4" fmla="*/ 1174839 w 1528840"/>
              <a:gd name="connsiteY4" fmla="*/ 261315 h 1530000"/>
              <a:gd name="connsiteX5" fmla="*/ 1388199 w 1528840"/>
              <a:gd name="connsiteY5" fmla="*/ 474675 h 1530000"/>
              <a:gd name="connsiteX6" fmla="*/ 1431199 w 1528840"/>
              <a:gd name="connsiteY6" fmla="*/ 470340 h 1530000"/>
              <a:gd name="connsiteX7" fmla="*/ 1464800 w 1528840"/>
              <a:gd name="connsiteY7" fmla="*/ 459910 h 1530000"/>
              <a:gd name="connsiteX8" fmla="*/ 1468768 w 1528840"/>
              <a:gd name="connsiteY8" fmla="*/ 467228 h 1530000"/>
              <a:gd name="connsiteX9" fmla="*/ 1528840 w 1528840"/>
              <a:gd name="connsiteY9" fmla="*/ 765000 h 1530000"/>
              <a:gd name="connsiteX10" fmla="*/ 764420 w 1528840"/>
              <a:gd name="connsiteY10" fmla="*/ 1530000 h 1530000"/>
              <a:gd name="connsiteX11" fmla="*/ 0 w 1528840"/>
              <a:gd name="connsiteY11" fmla="*/ 765000 h 1530000"/>
              <a:gd name="connsiteX12" fmla="*/ 764420 w 1528840"/>
              <a:gd name="connsiteY12" fmla="*/ 0 h 153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8840" h="1530000">
                <a:moveTo>
                  <a:pt x="764420" y="0"/>
                </a:moveTo>
                <a:cubicBezTo>
                  <a:pt x="922737" y="0"/>
                  <a:pt x="1069813" y="48164"/>
                  <a:pt x="1191815" y="130650"/>
                </a:cubicBezTo>
                <a:lnTo>
                  <a:pt x="1212304" y="147568"/>
                </a:lnTo>
                <a:lnTo>
                  <a:pt x="1191606" y="178266"/>
                </a:lnTo>
                <a:cubicBezTo>
                  <a:pt x="1180810" y="203792"/>
                  <a:pt x="1174839" y="231856"/>
                  <a:pt x="1174839" y="261315"/>
                </a:cubicBezTo>
                <a:cubicBezTo>
                  <a:pt x="1174839" y="379150"/>
                  <a:pt x="1270364" y="474675"/>
                  <a:pt x="1388199" y="474675"/>
                </a:cubicBezTo>
                <a:cubicBezTo>
                  <a:pt x="1402929" y="474675"/>
                  <a:pt x="1417309" y="473183"/>
                  <a:pt x="1431199" y="470340"/>
                </a:cubicBezTo>
                <a:lnTo>
                  <a:pt x="1464800" y="459910"/>
                </a:lnTo>
                <a:lnTo>
                  <a:pt x="1468768" y="467228"/>
                </a:lnTo>
                <a:cubicBezTo>
                  <a:pt x="1507450" y="558751"/>
                  <a:pt x="1528840" y="659376"/>
                  <a:pt x="1528840" y="765000"/>
                </a:cubicBezTo>
                <a:cubicBezTo>
                  <a:pt x="1528840" y="1187498"/>
                  <a:pt x="1186598" y="1530000"/>
                  <a:pt x="764420" y="1530000"/>
                </a:cubicBezTo>
                <a:cubicBezTo>
                  <a:pt x="342242" y="1530000"/>
                  <a:pt x="0" y="1187498"/>
                  <a:pt x="0" y="765000"/>
                </a:cubicBezTo>
                <a:cubicBezTo>
                  <a:pt x="0" y="342502"/>
                  <a:pt x="342242" y="0"/>
                  <a:pt x="764420" y="0"/>
                </a:cubicBezTo>
                <a:close/>
              </a:path>
            </a:pathLst>
          </a:custGeom>
        </p:spPr>
        <p:txBody>
          <a:bodyPr wrap="square" tIns="720000" anchor="ctr">
            <a:noAutofit/>
          </a:bodyPr>
          <a:lstStyle>
            <a:lvl1pPr marL="0" indent="0" algn="ctr">
              <a:buNone/>
              <a:defRPr sz="800">
                <a:latin typeface="Verdana" panose="020B0604030504040204" pitchFamily="34" charset="0"/>
                <a:ea typeface="Verdana" panose="020B0604030504040204" pitchFamily="34" charset="0"/>
              </a:defRPr>
            </a:lvl1pPr>
          </a:lstStyle>
          <a:p>
            <a:r>
              <a:rPr lang="de-CH" dirty="0" smtClean="0"/>
              <a:t>Image 3</a:t>
            </a:r>
            <a:endParaRPr lang="ru-RU" dirty="0"/>
          </a:p>
        </p:txBody>
      </p:sp>
      <p:sp>
        <p:nvSpPr>
          <p:cNvPr id="38" name="Полилиния 31"/>
          <p:cNvSpPr>
            <a:spLocks noGrp="1"/>
          </p:cNvSpPr>
          <p:nvPr>
            <p:ph type="pic" sz="quarter" idx="44" hasCustomPrompt="1"/>
          </p:nvPr>
        </p:nvSpPr>
        <p:spPr>
          <a:xfrm>
            <a:off x="7521118" y="1832984"/>
            <a:ext cx="1528840" cy="1530000"/>
          </a:xfrm>
          <a:custGeom>
            <a:avLst/>
            <a:gdLst>
              <a:gd name="connsiteX0" fmla="*/ 764420 w 1528840"/>
              <a:gd name="connsiteY0" fmla="*/ 0 h 1530000"/>
              <a:gd name="connsiteX1" fmla="*/ 1191815 w 1528840"/>
              <a:gd name="connsiteY1" fmla="*/ 130650 h 1530000"/>
              <a:gd name="connsiteX2" fmla="*/ 1212303 w 1528840"/>
              <a:gd name="connsiteY2" fmla="*/ 147568 h 1530000"/>
              <a:gd name="connsiteX3" fmla="*/ 1191606 w 1528840"/>
              <a:gd name="connsiteY3" fmla="*/ 178266 h 1530000"/>
              <a:gd name="connsiteX4" fmla="*/ 1174839 w 1528840"/>
              <a:gd name="connsiteY4" fmla="*/ 261315 h 1530000"/>
              <a:gd name="connsiteX5" fmla="*/ 1388199 w 1528840"/>
              <a:gd name="connsiteY5" fmla="*/ 474675 h 1530000"/>
              <a:gd name="connsiteX6" fmla="*/ 1431198 w 1528840"/>
              <a:gd name="connsiteY6" fmla="*/ 470340 h 1530000"/>
              <a:gd name="connsiteX7" fmla="*/ 1464799 w 1528840"/>
              <a:gd name="connsiteY7" fmla="*/ 459910 h 1530000"/>
              <a:gd name="connsiteX8" fmla="*/ 1468768 w 1528840"/>
              <a:gd name="connsiteY8" fmla="*/ 467228 h 1530000"/>
              <a:gd name="connsiteX9" fmla="*/ 1528840 w 1528840"/>
              <a:gd name="connsiteY9" fmla="*/ 765000 h 1530000"/>
              <a:gd name="connsiteX10" fmla="*/ 764420 w 1528840"/>
              <a:gd name="connsiteY10" fmla="*/ 1530000 h 1530000"/>
              <a:gd name="connsiteX11" fmla="*/ 0 w 1528840"/>
              <a:gd name="connsiteY11" fmla="*/ 765000 h 1530000"/>
              <a:gd name="connsiteX12" fmla="*/ 764420 w 1528840"/>
              <a:gd name="connsiteY12" fmla="*/ 0 h 153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8840" h="1530000">
                <a:moveTo>
                  <a:pt x="764420" y="0"/>
                </a:moveTo>
                <a:cubicBezTo>
                  <a:pt x="922737" y="0"/>
                  <a:pt x="1069813" y="48164"/>
                  <a:pt x="1191815" y="130650"/>
                </a:cubicBezTo>
                <a:lnTo>
                  <a:pt x="1212303" y="147568"/>
                </a:lnTo>
                <a:lnTo>
                  <a:pt x="1191606" y="178266"/>
                </a:lnTo>
                <a:cubicBezTo>
                  <a:pt x="1180809" y="203792"/>
                  <a:pt x="1174839" y="231856"/>
                  <a:pt x="1174839" y="261315"/>
                </a:cubicBezTo>
                <a:cubicBezTo>
                  <a:pt x="1174839" y="379150"/>
                  <a:pt x="1270364" y="474675"/>
                  <a:pt x="1388199" y="474675"/>
                </a:cubicBezTo>
                <a:cubicBezTo>
                  <a:pt x="1402928" y="474675"/>
                  <a:pt x="1417309" y="473183"/>
                  <a:pt x="1431198" y="470340"/>
                </a:cubicBezTo>
                <a:lnTo>
                  <a:pt x="1464799" y="459910"/>
                </a:lnTo>
                <a:lnTo>
                  <a:pt x="1468768" y="467228"/>
                </a:lnTo>
                <a:cubicBezTo>
                  <a:pt x="1507450" y="558751"/>
                  <a:pt x="1528840" y="659376"/>
                  <a:pt x="1528840" y="765000"/>
                </a:cubicBezTo>
                <a:cubicBezTo>
                  <a:pt x="1528840" y="1187498"/>
                  <a:pt x="1186598" y="1530000"/>
                  <a:pt x="764420" y="1530000"/>
                </a:cubicBezTo>
                <a:cubicBezTo>
                  <a:pt x="342242" y="1530000"/>
                  <a:pt x="0" y="1187498"/>
                  <a:pt x="0" y="765000"/>
                </a:cubicBezTo>
                <a:cubicBezTo>
                  <a:pt x="0" y="342502"/>
                  <a:pt x="342242" y="0"/>
                  <a:pt x="764420" y="0"/>
                </a:cubicBezTo>
                <a:close/>
              </a:path>
            </a:pathLst>
          </a:custGeom>
        </p:spPr>
        <p:txBody>
          <a:bodyPr wrap="square" tIns="720000" anchor="ctr">
            <a:noAutofit/>
          </a:bodyPr>
          <a:lstStyle>
            <a:lvl1pPr marL="0" indent="0" algn="ctr">
              <a:buNone/>
              <a:defRPr sz="800">
                <a:latin typeface="Verdana" panose="020B0604030504040204" pitchFamily="34" charset="0"/>
                <a:ea typeface="Verdana" panose="020B0604030504040204" pitchFamily="34" charset="0"/>
              </a:defRPr>
            </a:lvl1pPr>
          </a:lstStyle>
          <a:p>
            <a:r>
              <a:rPr lang="de-CH" dirty="0" smtClean="0"/>
              <a:t>Image 4</a:t>
            </a:r>
            <a:endParaRPr lang="ru-RU" dirty="0"/>
          </a:p>
        </p:txBody>
      </p:sp>
      <p:sp>
        <p:nvSpPr>
          <p:cNvPr id="39" name="Полилиния 32"/>
          <p:cNvSpPr>
            <a:spLocks noGrp="1"/>
          </p:cNvSpPr>
          <p:nvPr>
            <p:ph type="pic" sz="quarter" idx="45" hasCustomPrompt="1"/>
          </p:nvPr>
        </p:nvSpPr>
        <p:spPr>
          <a:xfrm>
            <a:off x="9700348" y="1832984"/>
            <a:ext cx="1528840" cy="1530000"/>
          </a:xfrm>
          <a:custGeom>
            <a:avLst/>
            <a:gdLst>
              <a:gd name="connsiteX0" fmla="*/ 764420 w 1528840"/>
              <a:gd name="connsiteY0" fmla="*/ 0 h 1530000"/>
              <a:gd name="connsiteX1" fmla="*/ 1191815 w 1528840"/>
              <a:gd name="connsiteY1" fmla="*/ 130650 h 1530000"/>
              <a:gd name="connsiteX2" fmla="*/ 1212303 w 1528840"/>
              <a:gd name="connsiteY2" fmla="*/ 147568 h 1530000"/>
              <a:gd name="connsiteX3" fmla="*/ 1191606 w 1528840"/>
              <a:gd name="connsiteY3" fmla="*/ 178266 h 1530000"/>
              <a:gd name="connsiteX4" fmla="*/ 1174839 w 1528840"/>
              <a:gd name="connsiteY4" fmla="*/ 261315 h 1530000"/>
              <a:gd name="connsiteX5" fmla="*/ 1388199 w 1528840"/>
              <a:gd name="connsiteY5" fmla="*/ 474675 h 1530000"/>
              <a:gd name="connsiteX6" fmla="*/ 1431198 w 1528840"/>
              <a:gd name="connsiteY6" fmla="*/ 470340 h 1530000"/>
              <a:gd name="connsiteX7" fmla="*/ 1464799 w 1528840"/>
              <a:gd name="connsiteY7" fmla="*/ 459910 h 1530000"/>
              <a:gd name="connsiteX8" fmla="*/ 1468768 w 1528840"/>
              <a:gd name="connsiteY8" fmla="*/ 467228 h 1530000"/>
              <a:gd name="connsiteX9" fmla="*/ 1528840 w 1528840"/>
              <a:gd name="connsiteY9" fmla="*/ 765000 h 1530000"/>
              <a:gd name="connsiteX10" fmla="*/ 764420 w 1528840"/>
              <a:gd name="connsiteY10" fmla="*/ 1530000 h 1530000"/>
              <a:gd name="connsiteX11" fmla="*/ 0 w 1528840"/>
              <a:gd name="connsiteY11" fmla="*/ 765000 h 1530000"/>
              <a:gd name="connsiteX12" fmla="*/ 764420 w 1528840"/>
              <a:gd name="connsiteY12" fmla="*/ 0 h 153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8840" h="1530000">
                <a:moveTo>
                  <a:pt x="764420" y="0"/>
                </a:moveTo>
                <a:cubicBezTo>
                  <a:pt x="922737" y="0"/>
                  <a:pt x="1069813" y="48164"/>
                  <a:pt x="1191815" y="130650"/>
                </a:cubicBezTo>
                <a:lnTo>
                  <a:pt x="1212303" y="147568"/>
                </a:lnTo>
                <a:lnTo>
                  <a:pt x="1191606" y="178266"/>
                </a:lnTo>
                <a:cubicBezTo>
                  <a:pt x="1180809" y="203792"/>
                  <a:pt x="1174839" y="231856"/>
                  <a:pt x="1174839" y="261315"/>
                </a:cubicBezTo>
                <a:cubicBezTo>
                  <a:pt x="1174839" y="379150"/>
                  <a:pt x="1270364" y="474675"/>
                  <a:pt x="1388199" y="474675"/>
                </a:cubicBezTo>
                <a:cubicBezTo>
                  <a:pt x="1402928" y="474675"/>
                  <a:pt x="1417309" y="473183"/>
                  <a:pt x="1431198" y="470340"/>
                </a:cubicBezTo>
                <a:lnTo>
                  <a:pt x="1464799" y="459910"/>
                </a:lnTo>
                <a:lnTo>
                  <a:pt x="1468768" y="467228"/>
                </a:lnTo>
                <a:cubicBezTo>
                  <a:pt x="1507450" y="558751"/>
                  <a:pt x="1528840" y="659376"/>
                  <a:pt x="1528840" y="765000"/>
                </a:cubicBezTo>
                <a:cubicBezTo>
                  <a:pt x="1528840" y="1187498"/>
                  <a:pt x="1186598" y="1530000"/>
                  <a:pt x="764420" y="1530000"/>
                </a:cubicBezTo>
                <a:cubicBezTo>
                  <a:pt x="342242" y="1530000"/>
                  <a:pt x="0" y="1187498"/>
                  <a:pt x="0" y="765000"/>
                </a:cubicBezTo>
                <a:cubicBezTo>
                  <a:pt x="0" y="342502"/>
                  <a:pt x="342242" y="0"/>
                  <a:pt x="764420" y="0"/>
                </a:cubicBezTo>
                <a:close/>
              </a:path>
            </a:pathLst>
          </a:custGeom>
        </p:spPr>
        <p:txBody>
          <a:bodyPr wrap="square" tIns="720000" anchor="ctr">
            <a:noAutofit/>
          </a:bodyPr>
          <a:lstStyle>
            <a:lvl1pPr marL="0" indent="0" algn="ctr">
              <a:buNone/>
              <a:defRPr sz="800">
                <a:latin typeface="Verdana" panose="020B0604030504040204" pitchFamily="34" charset="0"/>
                <a:ea typeface="Verdana" panose="020B0604030504040204" pitchFamily="34" charset="0"/>
              </a:defRPr>
            </a:lvl1pPr>
          </a:lstStyle>
          <a:p>
            <a:r>
              <a:rPr lang="de-CH" dirty="0" smtClean="0"/>
              <a:t>Image 5</a:t>
            </a:r>
            <a:endParaRPr lang="ru-RU" dirty="0"/>
          </a:p>
        </p:txBody>
      </p:sp>
      <p:sp>
        <p:nvSpPr>
          <p:cNvPr id="40" name="Овал 36"/>
          <p:cNvSpPr/>
          <p:nvPr userDrawn="1"/>
        </p:nvSpPr>
        <p:spPr>
          <a:xfrm>
            <a:off x="2131581" y="1880940"/>
            <a:ext cx="426720" cy="42672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41" name="Овал 37"/>
          <p:cNvSpPr/>
          <p:nvPr userDrawn="1"/>
        </p:nvSpPr>
        <p:spPr>
          <a:xfrm>
            <a:off x="4301531" y="1880940"/>
            <a:ext cx="426720" cy="42672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42" name="Овал 40"/>
          <p:cNvSpPr/>
          <p:nvPr userDrawn="1"/>
        </p:nvSpPr>
        <p:spPr>
          <a:xfrm>
            <a:off x="6487398" y="1880940"/>
            <a:ext cx="426720" cy="42672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43" name="Овал 41"/>
          <p:cNvSpPr/>
          <p:nvPr userDrawn="1"/>
        </p:nvSpPr>
        <p:spPr>
          <a:xfrm>
            <a:off x="8695958" y="1880940"/>
            <a:ext cx="426720" cy="42672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44" name="Овал 43"/>
          <p:cNvSpPr/>
          <p:nvPr userDrawn="1"/>
        </p:nvSpPr>
        <p:spPr>
          <a:xfrm>
            <a:off x="10875188" y="1880940"/>
            <a:ext cx="426720" cy="426720"/>
          </a:xfrm>
          <a:prstGeom prst="ellipse">
            <a:avLst/>
          </a:prstGeom>
          <a:solidFill>
            <a:srgbClr val="006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198937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10" name="Текст 10"/>
          <p:cNvSpPr>
            <a:spLocks noGrp="1"/>
          </p:cNvSpPr>
          <p:nvPr>
            <p:ph type="body" sz="quarter" idx="10" hasCustomPrompt="1"/>
          </p:nvPr>
        </p:nvSpPr>
        <p:spPr>
          <a:xfrm>
            <a:off x="786183" y="2558650"/>
            <a:ext cx="5527879" cy="1352514"/>
          </a:xfrm>
          <a:prstGeom prst="rect">
            <a:avLst/>
          </a:prstGeom>
        </p:spPr>
        <p:txBody>
          <a:bodyPr lIns="0" tIns="0" rIns="0" bIns="0"/>
          <a:lstStyle>
            <a:lvl1pPr marL="0" indent="0">
              <a:lnSpc>
                <a:spcPct val="100000"/>
              </a:lnSpc>
              <a:spcBef>
                <a:spcPts val="0"/>
              </a:spcBef>
              <a:buNone/>
              <a:defRPr lang="ru-RU" sz="3000" b="0" kern="1200" dirty="0" smtClean="0">
                <a:solidFill>
                  <a:srgbClr val="1C4A70"/>
                </a:solidFill>
                <a:latin typeface="Verdana" panose="020B0604030504040204" pitchFamily="34" charset="0"/>
                <a:ea typeface="Verdana" panose="020B0604030504040204" pitchFamily="34" charset="0"/>
                <a:cs typeface="+mn-cs"/>
              </a:defRPr>
            </a:lvl1pPr>
          </a:lstStyle>
          <a:p>
            <a:r>
              <a:rPr lang="en-GB" dirty="0" smtClean="0"/>
              <a:t>Classic title page with Image on the Right</a:t>
            </a:r>
            <a:endParaRPr lang="ru-RU" dirty="0"/>
          </a:p>
        </p:txBody>
      </p:sp>
      <p:sp>
        <p:nvSpPr>
          <p:cNvPr id="16" name="Текст 14"/>
          <p:cNvSpPr>
            <a:spLocks noGrp="1"/>
          </p:cNvSpPr>
          <p:nvPr>
            <p:ph type="body" sz="quarter" idx="11" hasCustomPrompt="1"/>
          </p:nvPr>
        </p:nvSpPr>
        <p:spPr>
          <a:xfrm>
            <a:off x="794729" y="6146405"/>
            <a:ext cx="5519333" cy="552108"/>
          </a:xfrm>
          <a:prstGeom prst="rect">
            <a:avLst/>
          </a:prstGeom>
        </p:spPr>
        <p:txBody>
          <a:bodyPr lIns="0" tIns="0" rIns="0" bIns="0"/>
          <a:lstStyle>
            <a:lvl1pPr marL="0" indent="0">
              <a:buNone/>
              <a:defRPr sz="1400" baseline="0">
                <a:solidFill>
                  <a:schemeClr val="bg2">
                    <a:lumMod val="50000"/>
                  </a:schemeClr>
                </a:solidFill>
                <a:latin typeface="Verdana" panose="020B0604030504040204" pitchFamily="34" charset="0"/>
                <a:ea typeface="Verdana" panose="020B0604030504040204" pitchFamily="34" charset="0"/>
              </a:defRPr>
            </a:lvl1pPr>
            <a:lvl2pPr>
              <a:defRPr sz="1400">
                <a:solidFill>
                  <a:schemeClr val="bg1"/>
                </a:solidFill>
                <a:latin typeface="Cera CY" panose="00000500000000000000" pitchFamily="2" charset="-52"/>
              </a:defRPr>
            </a:lvl2pPr>
            <a:lvl3pPr>
              <a:defRPr sz="1400">
                <a:solidFill>
                  <a:schemeClr val="bg1"/>
                </a:solidFill>
                <a:latin typeface="Cera CY" panose="00000500000000000000" pitchFamily="2" charset="-52"/>
              </a:defRPr>
            </a:lvl3pPr>
            <a:lvl4pPr>
              <a:defRPr sz="1400">
                <a:solidFill>
                  <a:schemeClr val="bg1"/>
                </a:solidFill>
                <a:latin typeface="Cera CY" panose="00000500000000000000" pitchFamily="2" charset="-52"/>
              </a:defRPr>
            </a:lvl4pPr>
            <a:lvl5pPr>
              <a:defRPr sz="1400">
                <a:solidFill>
                  <a:schemeClr val="bg1"/>
                </a:solidFill>
                <a:latin typeface="Cera CY" panose="00000500000000000000" pitchFamily="2" charset="-52"/>
              </a:defRPr>
            </a:lvl5pPr>
          </a:lstStyle>
          <a:p>
            <a:pPr lvl="0"/>
            <a:r>
              <a:rPr lang="de-CH" dirty="0" smtClean="0"/>
              <a:t>Name </a:t>
            </a:r>
            <a:r>
              <a:rPr lang="de-CH" dirty="0" err="1" smtClean="0"/>
              <a:t>of</a:t>
            </a:r>
            <a:r>
              <a:rPr lang="de-CH" dirty="0" smtClean="0"/>
              <a:t> Department / Name </a:t>
            </a:r>
            <a:r>
              <a:rPr lang="de-CH" dirty="0" err="1" smtClean="0"/>
              <a:t>of</a:t>
            </a:r>
            <a:r>
              <a:rPr lang="de-CH" dirty="0" smtClean="0"/>
              <a:t> </a:t>
            </a:r>
            <a:r>
              <a:rPr lang="de-CH" dirty="0" err="1" smtClean="0"/>
              <a:t>Employee</a:t>
            </a:r>
            <a:r>
              <a:rPr lang="de-CH" dirty="0" smtClean="0"/>
              <a:t> / Date</a:t>
            </a:r>
            <a:endParaRPr lang="ru-RU" dirty="0" smtClean="0"/>
          </a:p>
        </p:txBody>
      </p:sp>
      <p:sp>
        <p:nvSpPr>
          <p:cNvPr id="4" name="Picture Placeholder 3"/>
          <p:cNvSpPr>
            <a:spLocks noGrp="1"/>
          </p:cNvSpPr>
          <p:nvPr>
            <p:ph type="pic" sz="quarter" idx="12" hasCustomPrompt="1"/>
          </p:nvPr>
        </p:nvSpPr>
        <p:spPr>
          <a:xfrm>
            <a:off x="6641959" y="0"/>
            <a:ext cx="5550041" cy="6858000"/>
          </a:xfrm>
          <a:prstGeom prst="rect">
            <a:avLst/>
          </a:prstGeom>
        </p:spPr>
        <p:txBody>
          <a:bodyPr tIns="720000" anchor="ctr" anchorCtr="1"/>
          <a:lstStyle>
            <a:lvl1pPr marL="0" indent="0">
              <a:buNone/>
              <a:defRPr sz="1100">
                <a:solidFill>
                  <a:schemeClr val="bg2">
                    <a:lumMod val="50000"/>
                  </a:schemeClr>
                </a:solidFill>
                <a:latin typeface="Verdana" panose="020B0604030504040204" pitchFamily="34" charset="0"/>
                <a:ea typeface="Verdana" panose="020B0604030504040204" pitchFamily="34" charset="0"/>
              </a:defRPr>
            </a:lvl1pPr>
          </a:lstStyle>
          <a:p>
            <a:r>
              <a:rPr lang="de-CH" dirty="0" smtClean="0"/>
              <a:t>Insert an </a:t>
            </a:r>
            <a:r>
              <a:rPr lang="de-CH" dirty="0" err="1" smtClean="0"/>
              <a:t>image</a:t>
            </a:r>
            <a:r>
              <a:rPr lang="de-CH" dirty="0" smtClean="0"/>
              <a:t> </a:t>
            </a:r>
            <a:r>
              <a:rPr lang="de-CH" dirty="0" err="1" smtClean="0"/>
              <a:t>related</a:t>
            </a:r>
            <a:r>
              <a:rPr lang="de-CH" dirty="0" smtClean="0"/>
              <a:t> </a:t>
            </a:r>
            <a:r>
              <a:rPr lang="de-CH" dirty="0" err="1" smtClean="0"/>
              <a:t>to</a:t>
            </a:r>
            <a:r>
              <a:rPr lang="de-CH" dirty="0" smtClean="0"/>
              <a:t> </a:t>
            </a:r>
            <a:r>
              <a:rPr lang="de-CH" dirty="0" err="1" smtClean="0"/>
              <a:t>your</a:t>
            </a:r>
            <a:r>
              <a:rPr lang="de-CH" dirty="0" smtClean="0"/>
              <a:t> </a:t>
            </a:r>
            <a:r>
              <a:rPr lang="de-CH" dirty="0" err="1" smtClean="0"/>
              <a:t>presentation</a:t>
            </a:r>
            <a:endParaRPr lang="en-GB" dirty="0"/>
          </a:p>
        </p:txBody>
      </p:sp>
      <p:pic>
        <p:nvPicPr>
          <p:cNvPr id="7" name="Рисунок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9564" y="361509"/>
            <a:ext cx="2505157" cy="521406"/>
          </a:xfrm>
          <a:prstGeom prst="rect">
            <a:avLst/>
          </a:prstGeom>
        </p:spPr>
      </p:pic>
    </p:spTree>
    <p:extLst>
      <p:ext uri="{BB962C8B-B14F-4D97-AF65-F5344CB8AC3E}">
        <p14:creationId xmlns:p14="http://schemas.microsoft.com/office/powerpoint/2010/main" val="1078992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quence of six">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45" name="Овал 12"/>
          <p:cNvSpPr/>
          <p:nvPr userDrawn="1"/>
        </p:nvSpPr>
        <p:spPr>
          <a:xfrm>
            <a:off x="2896093" y="1941914"/>
            <a:ext cx="1247775" cy="1247775"/>
          </a:xfrm>
          <a:prstGeom prst="ellipse">
            <a:avLst/>
          </a:prstGeom>
          <a:noFill/>
          <a:ln w="38100">
            <a:solidFill>
              <a:srgbClr val="006A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46" name="Прямоугольник 13"/>
          <p:cNvSpPr/>
          <p:nvPr userDrawn="1"/>
        </p:nvSpPr>
        <p:spPr>
          <a:xfrm>
            <a:off x="3519980" y="2565801"/>
            <a:ext cx="793751" cy="845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47" name="Прямая соединительная линия 15"/>
          <p:cNvCxnSpPr>
            <a:endCxn id="48" idx="3"/>
          </p:cNvCxnSpPr>
          <p:nvPr userDrawn="1"/>
        </p:nvCxnSpPr>
        <p:spPr>
          <a:xfrm>
            <a:off x="4124325" y="2563004"/>
            <a:ext cx="250826" cy="1"/>
          </a:xfrm>
          <a:prstGeom prst="line">
            <a:avLst/>
          </a:prstGeom>
          <a:ln w="38100">
            <a:solidFill>
              <a:srgbClr val="006AB4"/>
            </a:solidFill>
          </a:ln>
        </p:spPr>
        <p:style>
          <a:lnRef idx="1">
            <a:schemeClr val="accent1"/>
          </a:lnRef>
          <a:fillRef idx="0">
            <a:schemeClr val="accent1"/>
          </a:fillRef>
          <a:effectRef idx="0">
            <a:schemeClr val="accent1"/>
          </a:effectRef>
          <a:fontRef idx="minor">
            <a:schemeClr val="tx1"/>
          </a:fontRef>
        </p:style>
      </p:cxnSp>
      <p:sp>
        <p:nvSpPr>
          <p:cNvPr id="48" name="Равнобедренный треугольник 21"/>
          <p:cNvSpPr/>
          <p:nvPr userDrawn="1"/>
        </p:nvSpPr>
        <p:spPr>
          <a:xfrm rot="5400000">
            <a:off x="4364756" y="2503473"/>
            <a:ext cx="139851" cy="119062"/>
          </a:xfrm>
          <a:prstGeom prst="triangle">
            <a:avLst/>
          </a:prstGeom>
          <a:solidFill>
            <a:srgbClr val="006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49" name="Прямая соединительная линия 31"/>
          <p:cNvCxnSpPr/>
          <p:nvPr userDrawn="1"/>
        </p:nvCxnSpPr>
        <p:spPr>
          <a:xfrm rot="5400000">
            <a:off x="3394567" y="3296054"/>
            <a:ext cx="250826" cy="1"/>
          </a:xfrm>
          <a:prstGeom prst="line">
            <a:avLst/>
          </a:prstGeom>
          <a:ln w="38100">
            <a:solidFill>
              <a:srgbClr val="006AB4"/>
            </a:solidFill>
          </a:ln>
        </p:spPr>
        <p:style>
          <a:lnRef idx="1">
            <a:schemeClr val="accent1"/>
          </a:lnRef>
          <a:fillRef idx="0">
            <a:schemeClr val="accent1"/>
          </a:fillRef>
          <a:effectRef idx="0">
            <a:schemeClr val="accent1"/>
          </a:effectRef>
          <a:fontRef idx="minor">
            <a:schemeClr val="tx1"/>
          </a:fontRef>
        </p:style>
      </p:cxnSp>
      <p:sp>
        <p:nvSpPr>
          <p:cNvPr id="50" name="Равнобедренный треугольник 32"/>
          <p:cNvSpPr/>
          <p:nvPr userDrawn="1"/>
        </p:nvSpPr>
        <p:spPr>
          <a:xfrm rot="10800000">
            <a:off x="3450055" y="3419086"/>
            <a:ext cx="139851" cy="119062"/>
          </a:xfrm>
          <a:prstGeom prst="triangle">
            <a:avLst/>
          </a:prstGeom>
          <a:solidFill>
            <a:srgbClr val="006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51" name="Овал 35"/>
          <p:cNvSpPr/>
          <p:nvPr userDrawn="1"/>
        </p:nvSpPr>
        <p:spPr>
          <a:xfrm>
            <a:off x="3072959" y="2113766"/>
            <a:ext cx="900927" cy="900927"/>
          </a:xfrm>
          <a:prstGeom prst="ellipse">
            <a:avLst/>
          </a:prstGeom>
          <a:solidFill>
            <a:srgbClr val="006AB4"/>
          </a:solidFill>
          <a:ln w="38100">
            <a:solidFill>
              <a:srgbClr val="006A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52" name="Овал 36"/>
          <p:cNvSpPr/>
          <p:nvPr userDrawn="1"/>
        </p:nvSpPr>
        <p:spPr>
          <a:xfrm>
            <a:off x="4523357" y="1933080"/>
            <a:ext cx="1247775" cy="1247775"/>
          </a:xfrm>
          <a:prstGeom prst="ellipse">
            <a:avLst/>
          </a:prstGeom>
          <a:noFill/>
          <a:ln w="38100">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53" name="Прямоугольник 37"/>
          <p:cNvSpPr/>
          <p:nvPr userDrawn="1"/>
        </p:nvSpPr>
        <p:spPr>
          <a:xfrm>
            <a:off x="5147244" y="2556967"/>
            <a:ext cx="793751" cy="845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54" name="Прямая соединительная линия 38"/>
          <p:cNvCxnSpPr>
            <a:endCxn id="55" idx="3"/>
          </p:cNvCxnSpPr>
          <p:nvPr userDrawn="1"/>
        </p:nvCxnSpPr>
        <p:spPr>
          <a:xfrm>
            <a:off x="5751589" y="2554170"/>
            <a:ext cx="250826" cy="1"/>
          </a:xfrm>
          <a:prstGeom prst="line">
            <a:avLst/>
          </a:prstGeom>
          <a:ln w="38100">
            <a:solidFill>
              <a:srgbClr val="1C4A70"/>
            </a:solidFill>
          </a:ln>
        </p:spPr>
        <p:style>
          <a:lnRef idx="1">
            <a:schemeClr val="accent1"/>
          </a:lnRef>
          <a:fillRef idx="0">
            <a:schemeClr val="accent1"/>
          </a:fillRef>
          <a:effectRef idx="0">
            <a:schemeClr val="accent1"/>
          </a:effectRef>
          <a:fontRef idx="minor">
            <a:schemeClr val="tx1"/>
          </a:fontRef>
        </p:style>
      </p:cxnSp>
      <p:sp>
        <p:nvSpPr>
          <p:cNvPr id="55" name="Равнобедренный треугольник 39"/>
          <p:cNvSpPr/>
          <p:nvPr userDrawn="1"/>
        </p:nvSpPr>
        <p:spPr>
          <a:xfrm rot="5400000">
            <a:off x="5992020" y="2494639"/>
            <a:ext cx="139851" cy="119062"/>
          </a:xfrm>
          <a:prstGeom prst="triangle">
            <a:avLst/>
          </a:prstGeom>
          <a:solidFill>
            <a:srgbClr val="1C4A70"/>
          </a:solidFill>
          <a:ln>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56" name="Прямая соединительная линия 40"/>
          <p:cNvCxnSpPr/>
          <p:nvPr userDrawn="1"/>
        </p:nvCxnSpPr>
        <p:spPr>
          <a:xfrm rot="5400000">
            <a:off x="5021831" y="3287220"/>
            <a:ext cx="250826" cy="1"/>
          </a:xfrm>
          <a:prstGeom prst="line">
            <a:avLst/>
          </a:prstGeom>
          <a:ln w="38100">
            <a:solidFill>
              <a:srgbClr val="1C4A70"/>
            </a:solidFill>
          </a:ln>
        </p:spPr>
        <p:style>
          <a:lnRef idx="1">
            <a:schemeClr val="accent1"/>
          </a:lnRef>
          <a:fillRef idx="0">
            <a:schemeClr val="accent1"/>
          </a:fillRef>
          <a:effectRef idx="0">
            <a:schemeClr val="accent1"/>
          </a:effectRef>
          <a:fontRef idx="minor">
            <a:schemeClr val="tx1"/>
          </a:fontRef>
        </p:style>
      </p:cxnSp>
      <p:sp>
        <p:nvSpPr>
          <p:cNvPr id="57" name="Равнобедренный треугольник 41"/>
          <p:cNvSpPr/>
          <p:nvPr userDrawn="1"/>
        </p:nvSpPr>
        <p:spPr>
          <a:xfrm rot="10800000">
            <a:off x="5077319" y="3410252"/>
            <a:ext cx="139851" cy="119062"/>
          </a:xfrm>
          <a:prstGeom prst="triangle">
            <a:avLst/>
          </a:prstGeom>
          <a:solidFill>
            <a:srgbClr val="1C4A70"/>
          </a:solidFill>
          <a:ln>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58" name="Овал 42"/>
          <p:cNvSpPr/>
          <p:nvPr userDrawn="1"/>
        </p:nvSpPr>
        <p:spPr>
          <a:xfrm>
            <a:off x="4700223" y="2104932"/>
            <a:ext cx="900927" cy="900927"/>
          </a:xfrm>
          <a:prstGeom prst="ellipse">
            <a:avLst/>
          </a:prstGeom>
          <a:solidFill>
            <a:srgbClr val="1C4A70"/>
          </a:solidFill>
          <a:ln w="38100">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59" name="Овал 43"/>
          <p:cNvSpPr/>
          <p:nvPr userDrawn="1"/>
        </p:nvSpPr>
        <p:spPr>
          <a:xfrm>
            <a:off x="6136397" y="1937365"/>
            <a:ext cx="1247775" cy="1247775"/>
          </a:xfrm>
          <a:prstGeom prst="ellipse">
            <a:avLst/>
          </a:prstGeom>
          <a:noFill/>
          <a:ln w="38100">
            <a:solidFill>
              <a:srgbClr val="006A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60" name="Прямоугольник 44"/>
          <p:cNvSpPr/>
          <p:nvPr userDrawn="1"/>
        </p:nvSpPr>
        <p:spPr>
          <a:xfrm>
            <a:off x="6760284" y="2561252"/>
            <a:ext cx="793751" cy="845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61" name="Прямая соединительная линия 45"/>
          <p:cNvCxnSpPr>
            <a:endCxn id="62" idx="3"/>
          </p:cNvCxnSpPr>
          <p:nvPr userDrawn="1"/>
        </p:nvCxnSpPr>
        <p:spPr>
          <a:xfrm flipV="1">
            <a:off x="7364629" y="2558456"/>
            <a:ext cx="248445" cy="2795"/>
          </a:xfrm>
          <a:prstGeom prst="line">
            <a:avLst/>
          </a:prstGeom>
          <a:ln w="38100">
            <a:solidFill>
              <a:srgbClr val="006AB4"/>
            </a:solidFill>
          </a:ln>
        </p:spPr>
        <p:style>
          <a:lnRef idx="1">
            <a:schemeClr val="accent1"/>
          </a:lnRef>
          <a:fillRef idx="0">
            <a:schemeClr val="accent1"/>
          </a:fillRef>
          <a:effectRef idx="0">
            <a:schemeClr val="accent1"/>
          </a:effectRef>
          <a:fontRef idx="minor">
            <a:schemeClr val="tx1"/>
          </a:fontRef>
        </p:style>
      </p:cxnSp>
      <p:sp>
        <p:nvSpPr>
          <p:cNvPr id="62" name="Равнобедренный треугольник 46"/>
          <p:cNvSpPr/>
          <p:nvPr userDrawn="1"/>
        </p:nvSpPr>
        <p:spPr>
          <a:xfrm rot="5400000">
            <a:off x="7602679" y="2498924"/>
            <a:ext cx="139851" cy="119062"/>
          </a:xfrm>
          <a:prstGeom prst="triangle">
            <a:avLst/>
          </a:prstGeom>
          <a:solidFill>
            <a:srgbClr val="006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63" name="Прямая соединительная линия 47"/>
          <p:cNvCxnSpPr/>
          <p:nvPr userDrawn="1"/>
        </p:nvCxnSpPr>
        <p:spPr>
          <a:xfrm rot="5400000">
            <a:off x="6634871" y="3291505"/>
            <a:ext cx="250826" cy="1"/>
          </a:xfrm>
          <a:prstGeom prst="line">
            <a:avLst/>
          </a:prstGeom>
          <a:ln w="38100">
            <a:solidFill>
              <a:srgbClr val="006AB4"/>
            </a:solidFill>
          </a:ln>
        </p:spPr>
        <p:style>
          <a:lnRef idx="1">
            <a:schemeClr val="accent1"/>
          </a:lnRef>
          <a:fillRef idx="0">
            <a:schemeClr val="accent1"/>
          </a:fillRef>
          <a:effectRef idx="0">
            <a:schemeClr val="accent1"/>
          </a:effectRef>
          <a:fontRef idx="minor">
            <a:schemeClr val="tx1"/>
          </a:fontRef>
        </p:style>
      </p:cxnSp>
      <p:sp>
        <p:nvSpPr>
          <p:cNvPr id="64" name="Равнобедренный треугольник 48"/>
          <p:cNvSpPr/>
          <p:nvPr userDrawn="1"/>
        </p:nvSpPr>
        <p:spPr>
          <a:xfrm rot="10800000">
            <a:off x="6690359" y="3414537"/>
            <a:ext cx="139851" cy="119062"/>
          </a:xfrm>
          <a:prstGeom prst="triangle">
            <a:avLst/>
          </a:prstGeom>
          <a:solidFill>
            <a:srgbClr val="006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65" name="Овал 49"/>
          <p:cNvSpPr/>
          <p:nvPr userDrawn="1"/>
        </p:nvSpPr>
        <p:spPr>
          <a:xfrm>
            <a:off x="6313263" y="2109217"/>
            <a:ext cx="900927" cy="900927"/>
          </a:xfrm>
          <a:prstGeom prst="ellipse">
            <a:avLst/>
          </a:prstGeom>
          <a:solidFill>
            <a:srgbClr val="006AB4"/>
          </a:solidFill>
          <a:ln w="38100">
            <a:solidFill>
              <a:srgbClr val="006A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66" name="Овал 50"/>
          <p:cNvSpPr/>
          <p:nvPr userDrawn="1"/>
        </p:nvSpPr>
        <p:spPr>
          <a:xfrm>
            <a:off x="7761343" y="1937364"/>
            <a:ext cx="1247775" cy="1247775"/>
          </a:xfrm>
          <a:prstGeom prst="ellipse">
            <a:avLst/>
          </a:prstGeom>
          <a:noFill/>
          <a:ln w="38100">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67" name="Прямоугольник 51"/>
          <p:cNvSpPr/>
          <p:nvPr userDrawn="1"/>
        </p:nvSpPr>
        <p:spPr>
          <a:xfrm>
            <a:off x="8385230" y="2561251"/>
            <a:ext cx="793751" cy="845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68" name="Прямая соединительная линия 52"/>
          <p:cNvCxnSpPr>
            <a:endCxn id="69" idx="3"/>
          </p:cNvCxnSpPr>
          <p:nvPr userDrawn="1"/>
        </p:nvCxnSpPr>
        <p:spPr>
          <a:xfrm>
            <a:off x="8989575" y="2558454"/>
            <a:ext cx="250826" cy="1"/>
          </a:xfrm>
          <a:prstGeom prst="line">
            <a:avLst/>
          </a:prstGeom>
          <a:ln w="38100">
            <a:solidFill>
              <a:srgbClr val="1C4A70"/>
            </a:solidFill>
          </a:ln>
        </p:spPr>
        <p:style>
          <a:lnRef idx="1">
            <a:schemeClr val="accent1"/>
          </a:lnRef>
          <a:fillRef idx="0">
            <a:schemeClr val="accent1"/>
          </a:fillRef>
          <a:effectRef idx="0">
            <a:schemeClr val="accent1"/>
          </a:effectRef>
          <a:fontRef idx="minor">
            <a:schemeClr val="tx1"/>
          </a:fontRef>
        </p:style>
      </p:cxnSp>
      <p:sp>
        <p:nvSpPr>
          <p:cNvPr id="69" name="Равнобедренный треугольник 53"/>
          <p:cNvSpPr/>
          <p:nvPr userDrawn="1"/>
        </p:nvSpPr>
        <p:spPr>
          <a:xfrm rot="5400000">
            <a:off x="9230006" y="2498923"/>
            <a:ext cx="139851" cy="119062"/>
          </a:xfrm>
          <a:prstGeom prst="triangle">
            <a:avLst/>
          </a:prstGeom>
          <a:solidFill>
            <a:srgbClr val="1C4A70"/>
          </a:solidFill>
          <a:ln>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70" name="Прямая соединительная линия 54"/>
          <p:cNvCxnSpPr/>
          <p:nvPr userDrawn="1"/>
        </p:nvCxnSpPr>
        <p:spPr>
          <a:xfrm rot="5400000">
            <a:off x="8259817" y="3291504"/>
            <a:ext cx="250826" cy="1"/>
          </a:xfrm>
          <a:prstGeom prst="line">
            <a:avLst/>
          </a:prstGeom>
          <a:ln w="38100">
            <a:solidFill>
              <a:srgbClr val="1C4A70"/>
            </a:solidFill>
          </a:ln>
        </p:spPr>
        <p:style>
          <a:lnRef idx="1">
            <a:schemeClr val="accent1"/>
          </a:lnRef>
          <a:fillRef idx="0">
            <a:schemeClr val="accent1"/>
          </a:fillRef>
          <a:effectRef idx="0">
            <a:schemeClr val="accent1"/>
          </a:effectRef>
          <a:fontRef idx="minor">
            <a:schemeClr val="tx1"/>
          </a:fontRef>
        </p:style>
      </p:cxnSp>
      <p:sp>
        <p:nvSpPr>
          <p:cNvPr id="71" name="Равнобедренный треугольник 55"/>
          <p:cNvSpPr/>
          <p:nvPr userDrawn="1"/>
        </p:nvSpPr>
        <p:spPr>
          <a:xfrm rot="10800000">
            <a:off x="8315305" y="3414536"/>
            <a:ext cx="139851" cy="119062"/>
          </a:xfrm>
          <a:prstGeom prst="triangle">
            <a:avLst/>
          </a:prstGeom>
          <a:solidFill>
            <a:srgbClr val="1C4A70"/>
          </a:solidFill>
          <a:ln>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72" name="Овал 56"/>
          <p:cNvSpPr/>
          <p:nvPr userDrawn="1"/>
        </p:nvSpPr>
        <p:spPr>
          <a:xfrm>
            <a:off x="7938209" y="2109216"/>
            <a:ext cx="900927" cy="900927"/>
          </a:xfrm>
          <a:prstGeom prst="ellipse">
            <a:avLst/>
          </a:prstGeom>
          <a:solidFill>
            <a:srgbClr val="1C4A70"/>
          </a:solidFill>
          <a:ln w="38100">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73" name="Овал 57"/>
          <p:cNvSpPr/>
          <p:nvPr userDrawn="1"/>
        </p:nvSpPr>
        <p:spPr>
          <a:xfrm>
            <a:off x="9384795" y="1933715"/>
            <a:ext cx="1247775" cy="1247775"/>
          </a:xfrm>
          <a:prstGeom prst="ellipse">
            <a:avLst/>
          </a:prstGeom>
          <a:noFill/>
          <a:ln w="38100">
            <a:solidFill>
              <a:srgbClr val="006A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74" name="Прямоугольник 58"/>
          <p:cNvSpPr/>
          <p:nvPr userDrawn="1"/>
        </p:nvSpPr>
        <p:spPr>
          <a:xfrm>
            <a:off x="10008682" y="2557602"/>
            <a:ext cx="793751" cy="845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75" name="Прямая соединительная линия 59"/>
          <p:cNvCxnSpPr/>
          <p:nvPr userDrawn="1"/>
        </p:nvCxnSpPr>
        <p:spPr>
          <a:xfrm flipH="1">
            <a:off x="10615332" y="2554170"/>
            <a:ext cx="294278" cy="0"/>
          </a:xfrm>
          <a:prstGeom prst="line">
            <a:avLst/>
          </a:prstGeom>
          <a:ln w="38100">
            <a:solidFill>
              <a:srgbClr val="006AB4"/>
            </a:solidFill>
          </a:ln>
        </p:spPr>
        <p:style>
          <a:lnRef idx="1">
            <a:schemeClr val="accent1"/>
          </a:lnRef>
          <a:fillRef idx="0">
            <a:schemeClr val="accent1"/>
          </a:fillRef>
          <a:effectRef idx="0">
            <a:schemeClr val="accent1"/>
          </a:effectRef>
          <a:fontRef idx="minor">
            <a:schemeClr val="tx1"/>
          </a:fontRef>
        </p:style>
      </p:cxnSp>
      <p:sp>
        <p:nvSpPr>
          <p:cNvPr id="76" name="Равнобедренный треугольник 60"/>
          <p:cNvSpPr/>
          <p:nvPr userDrawn="1"/>
        </p:nvSpPr>
        <p:spPr>
          <a:xfrm rot="5400000">
            <a:off x="10853458" y="2495274"/>
            <a:ext cx="139851" cy="119062"/>
          </a:xfrm>
          <a:prstGeom prst="triangle">
            <a:avLst/>
          </a:prstGeom>
          <a:solidFill>
            <a:srgbClr val="0065B8"/>
          </a:solidFill>
          <a:ln>
            <a:solidFill>
              <a:srgbClr val="006A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77" name="Прямая соединительная линия 61"/>
          <p:cNvCxnSpPr/>
          <p:nvPr userDrawn="1"/>
        </p:nvCxnSpPr>
        <p:spPr>
          <a:xfrm rot="5400000">
            <a:off x="9883269" y="3285410"/>
            <a:ext cx="250826" cy="1"/>
          </a:xfrm>
          <a:prstGeom prst="line">
            <a:avLst/>
          </a:prstGeom>
          <a:ln w="38100">
            <a:solidFill>
              <a:srgbClr val="006AB4"/>
            </a:solidFill>
          </a:ln>
        </p:spPr>
        <p:style>
          <a:lnRef idx="1">
            <a:schemeClr val="accent1"/>
          </a:lnRef>
          <a:fillRef idx="0">
            <a:schemeClr val="accent1"/>
          </a:fillRef>
          <a:effectRef idx="0">
            <a:schemeClr val="accent1"/>
          </a:effectRef>
          <a:fontRef idx="minor">
            <a:schemeClr val="tx1"/>
          </a:fontRef>
        </p:style>
      </p:cxnSp>
      <p:sp>
        <p:nvSpPr>
          <p:cNvPr id="78" name="Равнобедренный треугольник 62"/>
          <p:cNvSpPr/>
          <p:nvPr userDrawn="1"/>
        </p:nvSpPr>
        <p:spPr>
          <a:xfrm rot="10800000">
            <a:off x="9938757" y="3405997"/>
            <a:ext cx="139851" cy="119062"/>
          </a:xfrm>
          <a:prstGeom prst="triangle">
            <a:avLst/>
          </a:prstGeom>
          <a:solidFill>
            <a:srgbClr val="0065B8"/>
          </a:solidFill>
          <a:ln>
            <a:solidFill>
              <a:srgbClr val="006A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79" name="Овал 63"/>
          <p:cNvSpPr/>
          <p:nvPr userDrawn="1"/>
        </p:nvSpPr>
        <p:spPr>
          <a:xfrm>
            <a:off x="9561661" y="2105567"/>
            <a:ext cx="900927" cy="900927"/>
          </a:xfrm>
          <a:prstGeom prst="ellipse">
            <a:avLst/>
          </a:prstGeom>
          <a:solidFill>
            <a:srgbClr val="006AB4"/>
          </a:solidFill>
          <a:ln w="38100">
            <a:solidFill>
              <a:srgbClr val="006A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80" name="Овал 64"/>
          <p:cNvSpPr/>
          <p:nvPr userDrawn="1"/>
        </p:nvSpPr>
        <p:spPr>
          <a:xfrm>
            <a:off x="1283105" y="1937364"/>
            <a:ext cx="1247775" cy="1247775"/>
          </a:xfrm>
          <a:prstGeom prst="ellipse">
            <a:avLst/>
          </a:prstGeom>
          <a:noFill/>
          <a:ln w="38100">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81" name="Прямоугольник 65"/>
          <p:cNvSpPr/>
          <p:nvPr userDrawn="1"/>
        </p:nvSpPr>
        <p:spPr>
          <a:xfrm>
            <a:off x="1906992" y="2561251"/>
            <a:ext cx="793751" cy="845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82" name="Прямая соединительная линия 66"/>
          <p:cNvCxnSpPr>
            <a:endCxn id="83" idx="3"/>
          </p:cNvCxnSpPr>
          <p:nvPr userDrawn="1"/>
        </p:nvCxnSpPr>
        <p:spPr>
          <a:xfrm>
            <a:off x="2511337" y="2558454"/>
            <a:ext cx="250826" cy="1"/>
          </a:xfrm>
          <a:prstGeom prst="line">
            <a:avLst/>
          </a:prstGeom>
          <a:ln w="38100">
            <a:solidFill>
              <a:srgbClr val="1C4A70"/>
            </a:solidFill>
          </a:ln>
        </p:spPr>
        <p:style>
          <a:lnRef idx="1">
            <a:schemeClr val="accent1"/>
          </a:lnRef>
          <a:fillRef idx="0">
            <a:schemeClr val="accent1"/>
          </a:fillRef>
          <a:effectRef idx="0">
            <a:schemeClr val="accent1"/>
          </a:effectRef>
          <a:fontRef idx="minor">
            <a:schemeClr val="tx1"/>
          </a:fontRef>
        </p:style>
      </p:cxnSp>
      <p:sp>
        <p:nvSpPr>
          <p:cNvPr id="83" name="Равнобедренный треугольник 67"/>
          <p:cNvSpPr/>
          <p:nvPr userDrawn="1"/>
        </p:nvSpPr>
        <p:spPr>
          <a:xfrm rot="5400000">
            <a:off x="2751768" y="2498923"/>
            <a:ext cx="139851" cy="119062"/>
          </a:xfrm>
          <a:prstGeom prst="triangle">
            <a:avLst/>
          </a:prstGeom>
          <a:solidFill>
            <a:srgbClr val="1C4A70"/>
          </a:solidFill>
          <a:ln>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84" name="Прямая соединительная линия 68"/>
          <p:cNvCxnSpPr/>
          <p:nvPr userDrawn="1"/>
        </p:nvCxnSpPr>
        <p:spPr>
          <a:xfrm rot="5400000">
            <a:off x="1781579" y="3291504"/>
            <a:ext cx="250826" cy="1"/>
          </a:xfrm>
          <a:prstGeom prst="line">
            <a:avLst/>
          </a:prstGeom>
          <a:ln w="38100">
            <a:solidFill>
              <a:srgbClr val="1C4A70"/>
            </a:solidFill>
          </a:ln>
        </p:spPr>
        <p:style>
          <a:lnRef idx="1">
            <a:schemeClr val="accent1"/>
          </a:lnRef>
          <a:fillRef idx="0">
            <a:schemeClr val="accent1"/>
          </a:fillRef>
          <a:effectRef idx="0">
            <a:schemeClr val="accent1"/>
          </a:effectRef>
          <a:fontRef idx="minor">
            <a:schemeClr val="tx1"/>
          </a:fontRef>
        </p:style>
      </p:cxnSp>
      <p:sp>
        <p:nvSpPr>
          <p:cNvPr id="85" name="Равнобедренный треугольник 69"/>
          <p:cNvSpPr/>
          <p:nvPr userDrawn="1"/>
        </p:nvSpPr>
        <p:spPr>
          <a:xfrm rot="10800000">
            <a:off x="1837067" y="3414536"/>
            <a:ext cx="139851" cy="119062"/>
          </a:xfrm>
          <a:prstGeom prst="triangle">
            <a:avLst/>
          </a:prstGeom>
          <a:solidFill>
            <a:srgbClr val="1C4A70"/>
          </a:solidFill>
          <a:ln>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86" name="Овал 70"/>
          <p:cNvSpPr/>
          <p:nvPr userDrawn="1"/>
        </p:nvSpPr>
        <p:spPr>
          <a:xfrm>
            <a:off x="1459971" y="2109216"/>
            <a:ext cx="900927" cy="900927"/>
          </a:xfrm>
          <a:prstGeom prst="ellipse">
            <a:avLst/>
          </a:prstGeom>
          <a:solidFill>
            <a:srgbClr val="1C4A70"/>
          </a:solidFill>
          <a:ln w="38100">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87" name="Скругленный прямоугольник 81"/>
          <p:cNvSpPr/>
          <p:nvPr userDrawn="1"/>
        </p:nvSpPr>
        <p:spPr>
          <a:xfrm>
            <a:off x="1232619" y="3799905"/>
            <a:ext cx="1348744" cy="17428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88" name="Скругленный прямоугольник 83"/>
          <p:cNvSpPr/>
          <p:nvPr userDrawn="1"/>
        </p:nvSpPr>
        <p:spPr>
          <a:xfrm>
            <a:off x="2849086" y="3800307"/>
            <a:ext cx="1348744" cy="17428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89" name="Скругленный прямоугольник 84"/>
          <p:cNvSpPr/>
          <p:nvPr userDrawn="1"/>
        </p:nvSpPr>
        <p:spPr>
          <a:xfrm>
            <a:off x="4470966" y="3800308"/>
            <a:ext cx="1348744" cy="17428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90" name="Скругленный прямоугольник 85"/>
          <p:cNvSpPr/>
          <p:nvPr userDrawn="1"/>
        </p:nvSpPr>
        <p:spPr>
          <a:xfrm>
            <a:off x="6087816" y="3801653"/>
            <a:ext cx="1348744" cy="17428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91" name="Скругленный прямоугольник 86"/>
          <p:cNvSpPr/>
          <p:nvPr userDrawn="1"/>
        </p:nvSpPr>
        <p:spPr>
          <a:xfrm>
            <a:off x="7712075" y="3803504"/>
            <a:ext cx="1348744" cy="17428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92" name="Скругленный прямоугольник 87"/>
          <p:cNvSpPr/>
          <p:nvPr userDrawn="1"/>
        </p:nvSpPr>
        <p:spPr>
          <a:xfrm>
            <a:off x="9333272" y="3801294"/>
            <a:ext cx="1348744" cy="17428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93" name="Текст 19"/>
          <p:cNvSpPr>
            <a:spLocks noGrp="1"/>
          </p:cNvSpPr>
          <p:nvPr>
            <p:ph type="body" sz="quarter" idx="23" hasCustomPrompt="1"/>
          </p:nvPr>
        </p:nvSpPr>
        <p:spPr>
          <a:xfrm>
            <a:off x="1232619" y="3783923"/>
            <a:ext cx="1338240" cy="275721"/>
          </a:xfrm>
        </p:spPr>
        <p:txBody>
          <a:bodyPr>
            <a:no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Point 1</a:t>
            </a:r>
            <a:endParaRPr lang="ru-RU" dirty="0"/>
          </a:p>
        </p:txBody>
      </p:sp>
      <p:sp>
        <p:nvSpPr>
          <p:cNvPr id="94" name="Текст 19"/>
          <p:cNvSpPr>
            <a:spLocks noGrp="1"/>
          </p:cNvSpPr>
          <p:nvPr>
            <p:ph type="body" sz="quarter" idx="24" hasCustomPrompt="1"/>
          </p:nvPr>
        </p:nvSpPr>
        <p:spPr>
          <a:xfrm>
            <a:off x="2848838" y="3780844"/>
            <a:ext cx="1338240" cy="275721"/>
          </a:xfrm>
        </p:spPr>
        <p:txBody>
          <a:bodyPr>
            <a:noAutofit/>
          </a:bodyPr>
          <a:lstStyle>
            <a:lvl1pPr marL="0" indent="0" algn="ctr">
              <a:buNone/>
              <a:defRPr sz="1400" baseline="0">
                <a:solidFill>
                  <a:srgbClr val="006AB4"/>
                </a:solidFill>
                <a:latin typeface="Verdana" panose="020B0604030504040204" pitchFamily="34" charset="0"/>
                <a:ea typeface="Verdana" panose="020B0604030504040204" pitchFamily="34" charset="0"/>
              </a:defRPr>
            </a:lvl1pPr>
          </a:lstStyle>
          <a:p>
            <a:pPr lvl="0"/>
            <a:r>
              <a:rPr lang="de-CH" dirty="0" smtClean="0"/>
              <a:t>Point 2</a:t>
            </a:r>
            <a:endParaRPr lang="ru-RU" dirty="0"/>
          </a:p>
        </p:txBody>
      </p:sp>
      <p:sp>
        <p:nvSpPr>
          <p:cNvPr id="95" name="Текст 19"/>
          <p:cNvSpPr>
            <a:spLocks noGrp="1"/>
          </p:cNvSpPr>
          <p:nvPr>
            <p:ph type="body" sz="quarter" idx="25" hasCustomPrompt="1"/>
          </p:nvPr>
        </p:nvSpPr>
        <p:spPr>
          <a:xfrm>
            <a:off x="4475163" y="3788707"/>
            <a:ext cx="1338240" cy="275721"/>
          </a:xfrm>
        </p:spPr>
        <p:txBody>
          <a:bodyPr>
            <a:no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Point 3</a:t>
            </a:r>
            <a:endParaRPr lang="ru-RU" dirty="0"/>
          </a:p>
        </p:txBody>
      </p:sp>
      <p:sp>
        <p:nvSpPr>
          <p:cNvPr id="96" name="Текст 19"/>
          <p:cNvSpPr>
            <a:spLocks noGrp="1"/>
          </p:cNvSpPr>
          <p:nvPr>
            <p:ph type="body" sz="quarter" idx="26" hasCustomPrompt="1"/>
          </p:nvPr>
        </p:nvSpPr>
        <p:spPr>
          <a:xfrm>
            <a:off x="6090195" y="3787123"/>
            <a:ext cx="1338240" cy="275721"/>
          </a:xfrm>
        </p:spPr>
        <p:txBody>
          <a:bodyPr>
            <a:noAutofit/>
          </a:bodyPr>
          <a:lstStyle>
            <a:lvl1pPr marL="0" indent="0" algn="ctr">
              <a:buNone/>
              <a:defRPr sz="1400" baseline="0">
                <a:solidFill>
                  <a:srgbClr val="006AB4"/>
                </a:solidFill>
                <a:latin typeface="Verdana" panose="020B0604030504040204" pitchFamily="34" charset="0"/>
                <a:ea typeface="Verdana" panose="020B0604030504040204" pitchFamily="34" charset="0"/>
              </a:defRPr>
            </a:lvl1pPr>
          </a:lstStyle>
          <a:p>
            <a:pPr lvl="0"/>
            <a:r>
              <a:rPr lang="de-CH" dirty="0" smtClean="0"/>
              <a:t>Point 4</a:t>
            </a:r>
            <a:endParaRPr lang="ru-RU" dirty="0"/>
          </a:p>
        </p:txBody>
      </p:sp>
      <p:sp>
        <p:nvSpPr>
          <p:cNvPr id="97" name="Текст 19"/>
          <p:cNvSpPr>
            <a:spLocks noGrp="1"/>
          </p:cNvSpPr>
          <p:nvPr>
            <p:ph type="body" sz="quarter" idx="27" hasCustomPrompt="1"/>
          </p:nvPr>
        </p:nvSpPr>
        <p:spPr>
          <a:xfrm>
            <a:off x="7720375" y="3779858"/>
            <a:ext cx="1338240" cy="275721"/>
          </a:xfrm>
        </p:spPr>
        <p:txBody>
          <a:bodyPr>
            <a:no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Point 5</a:t>
            </a:r>
            <a:endParaRPr lang="ru-RU" dirty="0"/>
          </a:p>
        </p:txBody>
      </p:sp>
      <p:sp>
        <p:nvSpPr>
          <p:cNvPr id="98" name="Текст 19"/>
          <p:cNvSpPr>
            <a:spLocks noGrp="1"/>
          </p:cNvSpPr>
          <p:nvPr>
            <p:ph type="body" sz="quarter" idx="28" hasCustomPrompt="1"/>
          </p:nvPr>
        </p:nvSpPr>
        <p:spPr>
          <a:xfrm>
            <a:off x="9333272" y="3782594"/>
            <a:ext cx="1338240" cy="275721"/>
          </a:xfrm>
        </p:spPr>
        <p:txBody>
          <a:bodyPr>
            <a:noAutofit/>
          </a:bodyPr>
          <a:lstStyle>
            <a:lvl1pPr marL="0" indent="0" algn="ctr">
              <a:buNone/>
              <a:defRPr sz="1400" baseline="0">
                <a:solidFill>
                  <a:srgbClr val="006AB4"/>
                </a:solidFill>
                <a:latin typeface="Verdana" panose="020B0604030504040204" pitchFamily="34" charset="0"/>
                <a:ea typeface="Verdana" panose="020B0604030504040204" pitchFamily="34" charset="0"/>
              </a:defRPr>
            </a:lvl1pPr>
          </a:lstStyle>
          <a:p>
            <a:pPr lvl="0"/>
            <a:r>
              <a:rPr lang="de-CH" dirty="0" smtClean="0"/>
              <a:t>Point 6</a:t>
            </a:r>
            <a:endParaRPr lang="ru-RU" dirty="0"/>
          </a:p>
        </p:txBody>
      </p:sp>
      <p:sp>
        <p:nvSpPr>
          <p:cNvPr id="99" name="Текст 19"/>
          <p:cNvSpPr>
            <a:spLocks noGrp="1"/>
          </p:cNvSpPr>
          <p:nvPr>
            <p:ph type="body" sz="quarter" idx="29" hasCustomPrompt="1"/>
          </p:nvPr>
        </p:nvSpPr>
        <p:spPr>
          <a:xfrm>
            <a:off x="1319071" y="4248247"/>
            <a:ext cx="1169132" cy="905577"/>
          </a:xfrm>
        </p:spPr>
        <p:txBody>
          <a:bodyPr lIns="36000" rIns="0">
            <a:normAutofit/>
          </a:bodyPr>
          <a:lstStyle>
            <a:lvl1pPr marL="0" indent="0" algn="l">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Point 1</a:t>
            </a:r>
            <a:endParaRPr lang="ru-RU" dirty="0"/>
          </a:p>
        </p:txBody>
      </p:sp>
      <p:sp>
        <p:nvSpPr>
          <p:cNvPr id="100" name="Текст 19"/>
          <p:cNvSpPr>
            <a:spLocks noGrp="1"/>
          </p:cNvSpPr>
          <p:nvPr>
            <p:ph type="body" sz="quarter" idx="30" hasCustomPrompt="1"/>
          </p:nvPr>
        </p:nvSpPr>
        <p:spPr>
          <a:xfrm>
            <a:off x="2935412" y="4249896"/>
            <a:ext cx="1169132" cy="905577"/>
          </a:xfrm>
        </p:spPr>
        <p:txBody>
          <a:bodyPr lIns="36000" rIns="0">
            <a:normAutofit/>
          </a:bodyPr>
          <a:lstStyle>
            <a:lvl1pPr marL="0" indent="0" algn="l">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Point 2</a:t>
            </a:r>
            <a:endParaRPr lang="ru-RU" dirty="0"/>
          </a:p>
        </p:txBody>
      </p:sp>
      <p:sp>
        <p:nvSpPr>
          <p:cNvPr id="101" name="Текст 19"/>
          <p:cNvSpPr>
            <a:spLocks noGrp="1"/>
          </p:cNvSpPr>
          <p:nvPr>
            <p:ph type="body" sz="quarter" idx="31" hasCustomPrompt="1"/>
          </p:nvPr>
        </p:nvSpPr>
        <p:spPr>
          <a:xfrm>
            <a:off x="4560870" y="4257365"/>
            <a:ext cx="1169132" cy="905577"/>
          </a:xfrm>
        </p:spPr>
        <p:txBody>
          <a:bodyPr lIns="36000" rIns="36000">
            <a:normAutofit/>
          </a:bodyPr>
          <a:lstStyle>
            <a:lvl1pPr marL="0" indent="0" algn="l">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Point 3</a:t>
            </a:r>
            <a:endParaRPr lang="ru-RU" dirty="0"/>
          </a:p>
        </p:txBody>
      </p:sp>
      <p:sp>
        <p:nvSpPr>
          <p:cNvPr id="102" name="Текст 19"/>
          <p:cNvSpPr>
            <a:spLocks noGrp="1"/>
          </p:cNvSpPr>
          <p:nvPr>
            <p:ph type="body" sz="quarter" idx="32" hasCustomPrompt="1"/>
          </p:nvPr>
        </p:nvSpPr>
        <p:spPr>
          <a:xfrm>
            <a:off x="6170186" y="4257400"/>
            <a:ext cx="1169132" cy="905577"/>
          </a:xfrm>
        </p:spPr>
        <p:txBody>
          <a:bodyPr lIns="36000" rIns="36000">
            <a:normAutofit/>
          </a:bodyPr>
          <a:lstStyle>
            <a:lvl1pPr marL="0" indent="0" algn="l">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Point 4</a:t>
            </a:r>
            <a:endParaRPr lang="ru-RU" dirty="0"/>
          </a:p>
        </p:txBody>
      </p:sp>
      <p:sp>
        <p:nvSpPr>
          <p:cNvPr id="103" name="Текст 19"/>
          <p:cNvSpPr>
            <a:spLocks noGrp="1"/>
          </p:cNvSpPr>
          <p:nvPr>
            <p:ph type="body" sz="quarter" idx="33" hasCustomPrompt="1"/>
          </p:nvPr>
        </p:nvSpPr>
        <p:spPr>
          <a:xfrm>
            <a:off x="7798344" y="4258522"/>
            <a:ext cx="1169132" cy="905577"/>
          </a:xfrm>
        </p:spPr>
        <p:txBody>
          <a:bodyPr lIns="36000" rIns="36000">
            <a:normAutofit/>
          </a:bodyPr>
          <a:lstStyle>
            <a:lvl1pPr marL="0" indent="0" algn="l">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Point 5</a:t>
            </a:r>
            <a:endParaRPr lang="ru-RU" dirty="0"/>
          </a:p>
        </p:txBody>
      </p:sp>
      <p:sp>
        <p:nvSpPr>
          <p:cNvPr id="104" name="Текст 19"/>
          <p:cNvSpPr>
            <a:spLocks noGrp="1"/>
          </p:cNvSpPr>
          <p:nvPr>
            <p:ph type="body" sz="quarter" idx="34" hasCustomPrompt="1"/>
          </p:nvPr>
        </p:nvSpPr>
        <p:spPr>
          <a:xfrm>
            <a:off x="9423802" y="4258640"/>
            <a:ext cx="1169132" cy="905577"/>
          </a:xfrm>
        </p:spPr>
        <p:txBody>
          <a:bodyPr lIns="36000" rIns="36000">
            <a:normAutofit/>
          </a:bodyPr>
          <a:lstStyle>
            <a:lvl1pPr marL="0" indent="0" algn="l">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Point 6</a:t>
            </a:r>
            <a:endParaRPr lang="ru-RU" dirty="0"/>
          </a:p>
        </p:txBody>
      </p:sp>
    </p:spTree>
    <p:extLst>
      <p:ext uri="{BB962C8B-B14F-4D97-AF65-F5344CB8AC3E}">
        <p14:creationId xmlns:p14="http://schemas.microsoft.com/office/powerpoint/2010/main" val="353414103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omponent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105" name="Рисунок 12"/>
          <p:cNvSpPr>
            <a:spLocks noGrp="1"/>
          </p:cNvSpPr>
          <p:nvPr>
            <p:ph type="pic" sz="quarter" idx="13" hasCustomPrompt="1"/>
          </p:nvPr>
        </p:nvSpPr>
        <p:spPr>
          <a:xfrm>
            <a:off x="4027906" y="1462088"/>
            <a:ext cx="4182226" cy="4182226"/>
          </a:xfrm>
          <a:prstGeom prst="roundRect">
            <a:avLst>
              <a:gd name="adj" fmla="val 8023"/>
            </a:avLst>
          </a:prstGeom>
        </p:spPr>
        <p:txBody>
          <a:bodyPr lIns="0" tIns="972000" anchor="ctr">
            <a:normAutofit/>
          </a:bodyPr>
          <a:lstStyle>
            <a:lvl1pPr marL="0" indent="0" algn="ctr">
              <a:buNone/>
              <a:defRPr sz="1200" baseline="0">
                <a:latin typeface="Verdana" panose="020B0604030504040204" pitchFamily="34" charset="0"/>
                <a:ea typeface="Verdana" panose="020B0604030504040204" pitchFamily="34" charset="0"/>
              </a:defRPr>
            </a:lvl1pPr>
          </a:lstStyle>
          <a:p>
            <a:r>
              <a:rPr lang="de-CH" dirty="0" smtClean="0"/>
              <a:t>Insert an Image</a:t>
            </a:r>
            <a:endParaRPr lang="ru-RU" dirty="0"/>
          </a:p>
        </p:txBody>
      </p:sp>
      <p:sp>
        <p:nvSpPr>
          <p:cNvPr id="106" name="Текст 19"/>
          <p:cNvSpPr>
            <a:spLocks noGrp="1"/>
          </p:cNvSpPr>
          <p:nvPr>
            <p:ph type="body" sz="quarter" idx="16" hasCustomPrompt="1"/>
          </p:nvPr>
        </p:nvSpPr>
        <p:spPr>
          <a:xfrm>
            <a:off x="4023141" y="5919727"/>
            <a:ext cx="4182227" cy="349269"/>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Name </a:t>
            </a:r>
            <a:r>
              <a:rPr lang="de-CH" dirty="0" err="1" smtClean="0"/>
              <a:t>of</a:t>
            </a:r>
            <a:r>
              <a:rPr lang="de-CH" dirty="0" smtClean="0"/>
              <a:t> Image</a:t>
            </a:r>
            <a:endParaRPr lang="ru-RU" dirty="0"/>
          </a:p>
        </p:txBody>
      </p:sp>
      <p:cxnSp>
        <p:nvCxnSpPr>
          <p:cNvPr id="107" name="Соединительная линия уступом 16"/>
          <p:cNvCxnSpPr/>
          <p:nvPr userDrawn="1"/>
        </p:nvCxnSpPr>
        <p:spPr>
          <a:xfrm rot="16200000" flipH="1">
            <a:off x="2997072" y="1938920"/>
            <a:ext cx="1010194" cy="1010194"/>
          </a:xfrm>
          <a:prstGeom prst="bentConnector3">
            <a:avLst>
              <a:gd name="adj1" fmla="val 50862"/>
            </a:avLst>
          </a:prstGeom>
          <a:ln w="19050" cap="rnd">
            <a:solidFill>
              <a:srgbClr val="1C4A7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8" name="Соединительная линия уступом 18"/>
          <p:cNvCxnSpPr/>
          <p:nvPr userDrawn="1"/>
        </p:nvCxnSpPr>
        <p:spPr>
          <a:xfrm rot="16200000" flipH="1">
            <a:off x="2997072" y="3964986"/>
            <a:ext cx="1010194" cy="1010194"/>
          </a:xfrm>
          <a:prstGeom prst="bentConnector3">
            <a:avLst>
              <a:gd name="adj1" fmla="val 50862"/>
            </a:avLst>
          </a:prstGeom>
          <a:ln w="19050" cap="rnd">
            <a:solidFill>
              <a:srgbClr val="1C4A7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9" name="Соединительная линия уступом 19"/>
          <p:cNvCxnSpPr/>
          <p:nvPr userDrawn="1"/>
        </p:nvCxnSpPr>
        <p:spPr>
          <a:xfrm rot="5400000">
            <a:off x="8225259" y="1938920"/>
            <a:ext cx="1010194" cy="1010194"/>
          </a:xfrm>
          <a:prstGeom prst="bentConnector3">
            <a:avLst>
              <a:gd name="adj1" fmla="val 50862"/>
            </a:avLst>
          </a:prstGeom>
          <a:ln w="19050" cap="rnd">
            <a:solidFill>
              <a:srgbClr val="1C4A7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0" name="Соединительная линия уступом 20"/>
          <p:cNvCxnSpPr/>
          <p:nvPr userDrawn="1"/>
        </p:nvCxnSpPr>
        <p:spPr>
          <a:xfrm rot="5400000">
            <a:off x="8225259" y="3964986"/>
            <a:ext cx="1010194" cy="1010194"/>
          </a:xfrm>
          <a:prstGeom prst="bentConnector3">
            <a:avLst>
              <a:gd name="adj1" fmla="val 50862"/>
            </a:avLst>
          </a:prstGeom>
          <a:ln w="19050" cap="rnd">
            <a:solidFill>
              <a:srgbClr val="1C4A7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1" name="Текст 19"/>
          <p:cNvSpPr>
            <a:spLocks noGrp="1"/>
          </p:cNvSpPr>
          <p:nvPr>
            <p:ph type="body" sz="quarter" idx="17" hasCustomPrompt="1"/>
          </p:nvPr>
        </p:nvSpPr>
        <p:spPr>
          <a:xfrm>
            <a:off x="1144588" y="1854433"/>
            <a:ext cx="1769997" cy="315274"/>
          </a:xfrm>
        </p:spPr>
        <p:txBody>
          <a:bodyPr>
            <a:normAutofit/>
          </a:bodyPr>
          <a:lstStyle>
            <a:lvl1pPr marL="0" indent="0" algn="r">
              <a:buNone/>
              <a:defRPr sz="1300" baseline="0">
                <a:solidFill>
                  <a:srgbClr val="1C4A70"/>
                </a:solidFill>
                <a:latin typeface="Verdana" panose="020B0604030504040204" pitchFamily="34" charset="0"/>
                <a:ea typeface="Verdana" panose="020B0604030504040204" pitchFamily="34" charset="0"/>
              </a:defRPr>
            </a:lvl1pPr>
          </a:lstStyle>
          <a:p>
            <a:pPr lvl="0"/>
            <a:r>
              <a:rPr lang="de-CH" dirty="0" smtClean="0"/>
              <a:t>Point 1</a:t>
            </a:r>
            <a:endParaRPr lang="ru-RU" dirty="0"/>
          </a:p>
        </p:txBody>
      </p:sp>
      <p:sp>
        <p:nvSpPr>
          <p:cNvPr id="112" name="Текст 19"/>
          <p:cNvSpPr>
            <a:spLocks noGrp="1"/>
          </p:cNvSpPr>
          <p:nvPr>
            <p:ph type="body" sz="quarter" idx="20" hasCustomPrompt="1"/>
          </p:nvPr>
        </p:nvSpPr>
        <p:spPr>
          <a:xfrm>
            <a:off x="1144588" y="2193279"/>
            <a:ext cx="1769997" cy="815040"/>
          </a:xfrm>
        </p:spPr>
        <p:txBody>
          <a:bodyPr>
            <a:normAutofit/>
          </a:bodyPr>
          <a:lstStyle>
            <a:lvl1pPr marL="0" indent="0" algn="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1</a:t>
            </a:r>
            <a:endParaRPr lang="ru-RU" dirty="0"/>
          </a:p>
        </p:txBody>
      </p:sp>
      <p:sp>
        <p:nvSpPr>
          <p:cNvPr id="113" name="Текст 19"/>
          <p:cNvSpPr>
            <a:spLocks noGrp="1"/>
          </p:cNvSpPr>
          <p:nvPr>
            <p:ph type="body" sz="quarter" idx="21" hasCustomPrompt="1"/>
          </p:nvPr>
        </p:nvSpPr>
        <p:spPr>
          <a:xfrm>
            <a:off x="1144588" y="3835633"/>
            <a:ext cx="1769997" cy="315274"/>
          </a:xfrm>
        </p:spPr>
        <p:txBody>
          <a:bodyPr>
            <a:normAutofit/>
          </a:bodyPr>
          <a:lstStyle>
            <a:lvl1pPr marL="0" indent="0" algn="r">
              <a:buNone/>
              <a:defRPr sz="1300" baseline="0">
                <a:solidFill>
                  <a:srgbClr val="1C4A70"/>
                </a:solidFill>
                <a:latin typeface="Verdana" panose="020B0604030504040204" pitchFamily="34" charset="0"/>
                <a:ea typeface="Verdana" panose="020B0604030504040204" pitchFamily="34" charset="0"/>
              </a:defRPr>
            </a:lvl1pPr>
          </a:lstStyle>
          <a:p>
            <a:pPr lvl="0"/>
            <a:r>
              <a:rPr lang="de-CH" dirty="0" smtClean="0"/>
              <a:t>Point 2</a:t>
            </a:r>
            <a:endParaRPr lang="ru-RU" dirty="0"/>
          </a:p>
        </p:txBody>
      </p:sp>
      <p:sp>
        <p:nvSpPr>
          <p:cNvPr id="114" name="Текст 19"/>
          <p:cNvSpPr>
            <a:spLocks noGrp="1"/>
          </p:cNvSpPr>
          <p:nvPr>
            <p:ph type="body" sz="quarter" idx="22" hasCustomPrompt="1"/>
          </p:nvPr>
        </p:nvSpPr>
        <p:spPr>
          <a:xfrm>
            <a:off x="1144588" y="4174479"/>
            <a:ext cx="1769997" cy="815040"/>
          </a:xfrm>
        </p:spPr>
        <p:txBody>
          <a:bodyPr>
            <a:normAutofit/>
          </a:bodyPr>
          <a:lstStyle>
            <a:lvl1pPr marL="0" indent="0" algn="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2</a:t>
            </a:r>
            <a:endParaRPr lang="ru-RU" dirty="0"/>
          </a:p>
        </p:txBody>
      </p:sp>
      <p:sp>
        <p:nvSpPr>
          <p:cNvPr id="115" name="Текст 19"/>
          <p:cNvSpPr>
            <a:spLocks noGrp="1"/>
          </p:cNvSpPr>
          <p:nvPr>
            <p:ph type="body" sz="quarter" idx="23" hasCustomPrompt="1"/>
          </p:nvPr>
        </p:nvSpPr>
        <p:spPr>
          <a:xfrm>
            <a:off x="9294875" y="1854433"/>
            <a:ext cx="1733488" cy="315274"/>
          </a:xfrm>
        </p:spPr>
        <p:txBody>
          <a:bodyPr>
            <a:normAutofit/>
          </a:bodyPr>
          <a:lstStyle>
            <a:lvl1pPr marL="0" indent="0" algn="l">
              <a:buNone/>
              <a:defRPr sz="1300" baseline="0">
                <a:solidFill>
                  <a:srgbClr val="1C4A70"/>
                </a:solidFill>
                <a:latin typeface="Verdana" panose="020B0604030504040204" pitchFamily="34" charset="0"/>
                <a:ea typeface="Verdana" panose="020B0604030504040204" pitchFamily="34" charset="0"/>
              </a:defRPr>
            </a:lvl1pPr>
          </a:lstStyle>
          <a:p>
            <a:pPr lvl="0"/>
            <a:r>
              <a:rPr lang="de-CH" dirty="0" smtClean="0"/>
              <a:t>Point 3</a:t>
            </a:r>
            <a:endParaRPr lang="ru-RU" dirty="0"/>
          </a:p>
        </p:txBody>
      </p:sp>
      <p:sp>
        <p:nvSpPr>
          <p:cNvPr id="116" name="Текст 19"/>
          <p:cNvSpPr>
            <a:spLocks noGrp="1"/>
          </p:cNvSpPr>
          <p:nvPr>
            <p:ph type="body" sz="quarter" idx="24" hasCustomPrompt="1"/>
          </p:nvPr>
        </p:nvSpPr>
        <p:spPr>
          <a:xfrm>
            <a:off x="9294875" y="2193279"/>
            <a:ext cx="1733488" cy="815040"/>
          </a:xfrm>
        </p:spPr>
        <p:txBody>
          <a:bodyPr lIns="72000">
            <a:normAutofit/>
          </a:bodyPr>
          <a:lstStyle>
            <a:lvl1pPr marL="0" indent="0" algn="l">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3</a:t>
            </a:r>
            <a:endParaRPr lang="ru-RU" dirty="0"/>
          </a:p>
        </p:txBody>
      </p:sp>
      <p:sp>
        <p:nvSpPr>
          <p:cNvPr id="117" name="Текст 19"/>
          <p:cNvSpPr>
            <a:spLocks noGrp="1"/>
          </p:cNvSpPr>
          <p:nvPr>
            <p:ph type="body" sz="quarter" idx="25" hasCustomPrompt="1"/>
          </p:nvPr>
        </p:nvSpPr>
        <p:spPr>
          <a:xfrm>
            <a:off x="9294875" y="3835633"/>
            <a:ext cx="1733488" cy="315274"/>
          </a:xfrm>
        </p:spPr>
        <p:txBody>
          <a:bodyPr>
            <a:normAutofit/>
          </a:bodyPr>
          <a:lstStyle>
            <a:lvl1pPr marL="0" indent="0" algn="l">
              <a:buNone/>
              <a:defRPr sz="1300" baseline="0">
                <a:solidFill>
                  <a:srgbClr val="1C4A70"/>
                </a:solidFill>
                <a:latin typeface="Verdana" panose="020B0604030504040204" pitchFamily="34" charset="0"/>
                <a:ea typeface="Verdana" panose="020B0604030504040204" pitchFamily="34" charset="0"/>
              </a:defRPr>
            </a:lvl1pPr>
          </a:lstStyle>
          <a:p>
            <a:pPr lvl="0"/>
            <a:r>
              <a:rPr lang="de-CH" dirty="0" smtClean="0"/>
              <a:t>Point 4</a:t>
            </a:r>
            <a:endParaRPr lang="ru-RU" dirty="0"/>
          </a:p>
        </p:txBody>
      </p:sp>
      <p:sp>
        <p:nvSpPr>
          <p:cNvPr id="118" name="Текст 19"/>
          <p:cNvSpPr>
            <a:spLocks noGrp="1"/>
          </p:cNvSpPr>
          <p:nvPr>
            <p:ph type="body" sz="quarter" idx="26" hasCustomPrompt="1"/>
          </p:nvPr>
        </p:nvSpPr>
        <p:spPr>
          <a:xfrm>
            <a:off x="9294875" y="4174479"/>
            <a:ext cx="1733488" cy="815040"/>
          </a:xfrm>
        </p:spPr>
        <p:txBody>
          <a:bodyPr lIns="72000">
            <a:normAutofit/>
          </a:bodyPr>
          <a:lstStyle>
            <a:lvl1pPr marL="0" indent="0" algn="l">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4</a:t>
            </a:r>
            <a:endParaRPr lang="ru-RU" dirty="0"/>
          </a:p>
        </p:txBody>
      </p:sp>
      <p:cxnSp>
        <p:nvCxnSpPr>
          <p:cNvPr id="119" name="Прямая соединительная линия 32"/>
          <p:cNvCxnSpPr/>
          <p:nvPr userDrawn="1"/>
        </p:nvCxnSpPr>
        <p:spPr>
          <a:xfrm>
            <a:off x="4686300" y="5806239"/>
            <a:ext cx="2743200" cy="0"/>
          </a:xfrm>
          <a:prstGeom prst="line">
            <a:avLst/>
          </a:prstGeom>
          <a:ln w="28575">
            <a:solidFill>
              <a:srgbClr val="1C4A7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24071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lide with large Diagram">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23" name="Диаграмма 12"/>
          <p:cNvSpPr>
            <a:spLocks noGrp="1"/>
          </p:cNvSpPr>
          <p:nvPr>
            <p:ph type="chart" sz="quarter" idx="14" hasCustomPrompt="1"/>
          </p:nvPr>
        </p:nvSpPr>
        <p:spPr>
          <a:xfrm>
            <a:off x="1200150" y="1336816"/>
            <a:ext cx="9828212" cy="4163372"/>
          </a:xfrm>
        </p:spPr>
        <p:txBody>
          <a:bodyPr tIns="864000" anchor="ctr">
            <a:normAutofit/>
          </a:bodyPr>
          <a:lstStyle>
            <a:lvl1pPr marL="0" indent="0" algn="ctr">
              <a:buNone/>
              <a:defRPr sz="1200">
                <a:latin typeface="Verdana" panose="020B0604030504040204" pitchFamily="34" charset="0"/>
                <a:ea typeface="Verdana" panose="020B0604030504040204" pitchFamily="34" charset="0"/>
              </a:defRPr>
            </a:lvl1pPr>
          </a:lstStyle>
          <a:p>
            <a:r>
              <a:rPr lang="de-CH" dirty="0" smtClean="0"/>
              <a:t>Insert a </a:t>
            </a:r>
            <a:r>
              <a:rPr lang="de-CH" dirty="0" err="1" smtClean="0"/>
              <a:t>Diagram</a:t>
            </a:r>
            <a:endParaRPr lang="ru-RU" dirty="0"/>
          </a:p>
        </p:txBody>
      </p:sp>
      <p:sp>
        <p:nvSpPr>
          <p:cNvPr id="24" name="Текст 19"/>
          <p:cNvSpPr>
            <a:spLocks noGrp="1"/>
          </p:cNvSpPr>
          <p:nvPr>
            <p:ph type="body" sz="quarter" idx="15" hasCustomPrompt="1"/>
          </p:nvPr>
        </p:nvSpPr>
        <p:spPr>
          <a:xfrm>
            <a:off x="1188000" y="5654045"/>
            <a:ext cx="9840362" cy="612076"/>
          </a:xfrm>
        </p:spPr>
        <p:txBody>
          <a:bodyPr lIns="0" tIns="0" rIns="0" bIns="0">
            <a:noAutofit/>
          </a:bodyPr>
          <a:lstStyle>
            <a:lvl1pPr marL="0" indent="0">
              <a:buNone/>
              <a:defRPr sz="1400" baseline="0">
                <a:solidFill>
                  <a:schemeClr val="bg2">
                    <a:lumMod val="50000"/>
                  </a:schemeClr>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de-CH" dirty="0" smtClean="0"/>
              <a:t>Additional </a:t>
            </a:r>
            <a:r>
              <a:rPr lang="de-CH" dirty="0" err="1" smtClean="0"/>
              <a:t>Commentary</a:t>
            </a:r>
            <a:endParaRPr lang="ru-RU" dirty="0"/>
          </a:p>
        </p:txBody>
      </p:sp>
    </p:spTree>
    <p:extLst>
      <p:ext uri="{BB962C8B-B14F-4D97-AF65-F5344CB8AC3E}">
        <p14:creationId xmlns:p14="http://schemas.microsoft.com/office/powerpoint/2010/main" val="247694217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arison of two Diagram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69332"/>
          </a:xfrm>
          <a:prstGeom prst="rect">
            <a:avLst/>
          </a:prstGeom>
          <a:noFill/>
        </p:spPr>
        <p:txBody>
          <a:bodyPr wrap="square" rtlCol="0">
            <a:spAutoFit/>
          </a:bodyPr>
          <a:lstStyle/>
          <a:p>
            <a:pPr algn="ctr"/>
            <a:fld id="{ACFD4E5C-6236-49B9-97F8-EA73AA7BBB33}" type="slidenum">
              <a:rPr lang="en-GB" smtClean="0">
                <a:solidFill>
                  <a:srgbClr val="16446B"/>
                </a:solidFill>
              </a:rPr>
              <a:pPr algn="ctr"/>
              <a:t>‹#›</a:t>
            </a:fld>
            <a:endParaRPr lang="en-GB" dirty="0">
              <a:solidFill>
                <a:srgbClr val="16446B"/>
              </a:solidFill>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Bahnschrift" panose="020B0502040204020203" pitchFamily="34" charset="0"/>
                <a:ea typeface="Bahnschrift" panose="020B0502040204020203"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Bahnschrift" panose="020B0502040204020203" pitchFamily="34" charset="0"/>
                <a:ea typeface="Bahnschrift" panose="020B0502040204020203"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Bahnschrift SemiLight" panose="020B0502040204020203" pitchFamily="34" charset="0"/>
              </a:defRPr>
            </a:lvl1pPr>
          </a:lstStyle>
          <a:p>
            <a:pPr lvl="0"/>
            <a:r>
              <a:rPr lang="en-GB" dirty="0" smtClean="0"/>
              <a:t>SECTION NAME</a:t>
            </a:r>
            <a:endParaRPr lang="ru-RU" dirty="0"/>
          </a:p>
        </p:txBody>
      </p:sp>
      <p:sp>
        <p:nvSpPr>
          <p:cNvPr id="10" name="Диаграмма 97"/>
          <p:cNvSpPr>
            <a:spLocks noGrp="1"/>
          </p:cNvSpPr>
          <p:nvPr>
            <p:ph type="chart" sz="quarter" idx="13" hasCustomPrompt="1"/>
          </p:nvPr>
        </p:nvSpPr>
        <p:spPr>
          <a:xfrm>
            <a:off x="1188000" y="1827774"/>
            <a:ext cx="4563513" cy="4275388"/>
          </a:xfrm>
        </p:spPr>
        <p:txBody>
          <a:bodyPr tIns="828000" anchor="ctr">
            <a:normAutofit/>
          </a:bodyPr>
          <a:lstStyle>
            <a:lvl1pPr marL="0" indent="0" algn="ctr">
              <a:buNone/>
              <a:defRPr sz="1400">
                <a:latin typeface="Bahnschrift Light" panose="020B0502040204020203" pitchFamily="34" charset="0"/>
              </a:defRPr>
            </a:lvl1pPr>
          </a:lstStyle>
          <a:p>
            <a:r>
              <a:rPr lang="de-CH" dirty="0" smtClean="0"/>
              <a:t>Insert a </a:t>
            </a:r>
            <a:r>
              <a:rPr lang="de-CH" dirty="0" err="1" smtClean="0"/>
              <a:t>Diagram</a:t>
            </a:r>
            <a:r>
              <a:rPr lang="de-CH" dirty="0" smtClean="0"/>
              <a:t> </a:t>
            </a:r>
            <a:r>
              <a:rPr lang="de-CH" dirty="0" err="1" smtClean="0"/>
              <a:t>for</a:t>
            </a:r>
            <a:r>
              <a:rPr lang="de-CH" dirty="0" smtClean="0"/>
              <a:t> </a:t>
            </a:r>
            <a:r>
              <a:rPr lang="de-CH" dirty="0" err="1" smtClean="0"/>
              <a:t>comparison</a:t>
            </a:r>
            <a:endParaRPr lang="ru-RU" dirty="0"/>
          </a:p>
        </p:txBody>
      </p:sp>
      <p:sp>
        <p:nvSpPr>
          <p:cNvPr id="11" name="Диаграмма 97"/>
          <p:cNvSpPr>
            <a:spLocks noGrp="1"/>
          </p:cNvSpPr>
          <p:nvPr>
            <p:ph type="chart" sz="quarter" idx="14" hasCustomPrompt="1"/>
          </p:nvPr>
        </p:nvSpPr>
        <p:spPr>
          <a:xfrm>
            <a:off x="6464850" y="1827774"/>
            <a:ext cx="4563513" cy="4275388"/>
          </a:xfrm>
        </p:spPr>
        <p:txBody>
          <a:bodyPr tIns="828000" anchor="ctr">
            <a:normAutofit/>
          </a:bodyPr>
          <a:lstStyle>
            <a:lvl1pPr marL="0" indent="0" algn="ctr">
              <a:buNone/>
              <a:defRPr sz="1400">
                <a:latin typeface="Bahnschrift Light" panose="020B0502040204020203" pitchFamily="34" charset="0"/>
              </a:defRPr>
            </a:lvl1pPr>
          </a:lstStyle>
          <a:p>
            <a:r>
              <a:rPr lang="de-CH" dirty="0" smtClean="0"/>
              <a:t>Insert a </a:t>
            </a:r>
            <a:r>
              <a:rPr lang="de-CH" dirty="0" err="1" smtClean="0"/>
              <a:t>Diagram</a:t>
            </a:r>
            <a:r>
              <a:rPr lang="de-CH" dirty="0" smtClean="0"/>
              <a:t> </a:t>
            </a:r>
            <a:r>
              <a:rPr lang="de-CH" dirty="0" err="1" smtClean="0"/>
              <a:t>for</a:t>
            </a:r>
            <a:r>
              <a:rPr lang="de-CH" dirty="0" smtClean="0"/>
              <a:t> </a:t>
            </a:r>
            <a:r>
              <a:rPr lang="de-CH" dirty="0" err="1" smtClean="0"/>
              <a:t>comparison</a:t>
            </a:r>
            <a:endParaRPr lang="ru-RU" dirty="0"/>
          </a:p>
        </p:txBody>
      </p:sp>
      <p:sp>
        <p:nvSpPr>
          <p:cNvPr id="12" name="Текст 19"/>
          <p:cNvSpPr>
            <a:spLocks noGrp="1"/>
          </p:cNvSpPr>
          <p:nvPr>
            <p:ph type="body" sz="quarter" idx="17" hasCustomPrompt="1"/>
          </p:nvPr>
        </p:nvSpPr>
        <p:spPr>
          <a:xfrm>
            <a:off x="1188000" y="1316856"/>
            <a:ext cx="9840363" cy="397042"/>
          </a:xfrm>
        </p:spPr>
        <p:txBody>
          <a:bodyPr>
            <a:normAutofit/>
          </a:bodyPr>
          <a:lstStyle>
            <a:lvl1pPr marL="0" indent="0" algn="ctr">
              <a:buNone/>
              <a:defRPr sz="1400" baseline="0">
                <a:solidFill>
                  <a:srgbClr val="1C4A70"/>
                </a:solidFill>
                <a:latin typeface="Bahnschrift" panose="020B0502040204020203" pitchFamily="34" charset="0"/>
                <a:ea typeface="Bahnschrift" panose="020B0502040204020203" pitchFamily="34" charset="0"/>
              </a:defRPr>
            </a:lvl1pPr>
          </a:lstStyle>
          <a:p>
            <a:pPr lvl="0"/>
            <a:r>
              <a:rPr lang="en-GB" dirty="0" smtClean="0"/>
              <a:t>Comparison Indicators</a:t>
            </a:r>
            <a:endParaRPr lang="ru-RU" dirty="0"/>
          </a:p>
        </p:txBody>
      </p:sp>
    </p:spTree>
    <p:extLst>
      <p:ext uri="{BB962C8B-B14F-4D97-AF65-F5344CB8AC3E}">
        <p14:creationId xmlns:p14="http://schemas.microsoft.com/office/powerpoint/2010/main" val="424875948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mparison of three Diagram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18" name="Диаграмма 97"/>
          <p:cNvSpPr>
            <a:spLocks noGrp="1"/>
          </p:cNvSpPr>
          <p:nvPr>
            <p:ph type="chart" sz="quarter" idx="13" hasCustomPrompt="1"/>
          </p:nvPr>
        </p:nvSpPr>
        <p:spPr>
          <a:xfrm>
            <a:off x="1188001" y="1967318"/>
            <a:ext cx="3159231" cy="2959768"/>
          </a:xfrm>
        </p:spPr>
        <p:txBody>
          <a:bodyPr tIns="828000" anchor="ctr">
            <a:normAutofit/>
          </a:bodyPr>
          <a:lstStyle>
            <a:lvl1pPr marL="0" indent="0" algn="ctr">
              <a:buNone/>
              <a:defRPr sz="1200">
                <a:latin typeface="Verdana" panose="020B0604030504040204" pitchFamily="34" charset="0"/>
                <a:ea typeface="Verdana" panose="020B0604030504040204" pitchFamily="34" charset="0"/>
              </a:defRPr>
            </a:lvl1pPr>
          </a:lstStyle>
          <a:p>
            <a:r>
              <a:rPr lang="de-CH" dirty="0" smtClean="0"/>
              <a:t>Insert a </a:t>
            </a:r>
            <a:r>
              <a:rPr lang="de-CH" dirty="0" err="1" smtClean="0"/>
              <a:t>Diagram</a:t>
            </a:r>
            <a:r>
              <a:rPr lang="de-CH" dirty="0" smtClean="0"/>
              <a:t> </a:t>
            </a:r>
            <a:r>
              <a:rPr lang="de-CH" dirty="0" err="1" smtClean="0"/>
              <a:t>for</a:t>
            </a:r>
            <a:r>
              <a:rPr lang="de-CH" dirty="0" smtClean="0"/>
              <a:t> </a:t>
            </a:r>
            <a:r>
              <a:rPr lang="de-CH" dirty="0" err="1" smtClean="0"/>
              <a:t>comparison</a:t>
            </a:r>
            <a:endParaRPr lang="ru-RU" dirty="0"/>
          </a:p>
        </p:txBody>
      </p:sp>
      <p:sp>
        <p:nvSpPr>
          <p:cNvPr id="19" name="Диаграмма 97"/>
          <p:cNvSpPr>
            <a:spLocks noGrp="1"/>
          </p:cNvSpPr>
          <p:nvPr>
            <p:ph type="chart" sz="quarter" idx="18" hasCustomPrompt="1"/>
          </p:nvPr>
        </p:nvSpPr>
        <p:spPr>
          <a:xfrm>
            <a:off x="7869132" y="1970075"/>
            <a:ext cx="3159231" cy="2959768"/>
          </a:xfrm>
        </p:spPr>
        <p:txBody>
          <a:bodyPr tIns="828000" anchor="ctr">
            <a:normAutofit/>
          </a:bodyPr>
          <a:lstStyle>
            <a:lvl1pPr marL="0" indent="0" algn="ctr">
              <a:buNone/>
              <a:defRPr sz="1200">
                <a:latin typeface="Verdana" panose="020B0604030504040204" pitchFamily="34" charset="0"/>
                <a:ea typeface="Verdana" panose="020B0604030504040204" pitchFamily="34" charset="0"/>
              </a:defRPr>
            </a:lvl1pPr>
          </a:lstStyle>
          <a:p>
            <a:r>
              <a:rPr lang="de-CH" dirty="0" smtClean="0"/>
              <a:t>Insert a </a:t>
            </a:r>
            <a:r>
              <a:rPr lang="de-CH" dirty="0" err="1" smtClean="0"/>
              <a:t>Diagram</a:t>
            </a:r>
            <a:r>
              <a:rPr lang="de-CH" dirty="0" smtClean="0"/>
              <a:t> </a:t>
            </a:r>
            <a:r>
              <a:rPr lang="de-CH" dirty="0" err="1" smtClean="0"/>
              <a:t>for</a:t>
            </a:r>
            <a:r>
              <a:rPr lang="de-CH" dirty="0" smtClean="0"/>
              <a:t> </a:t>
            </a:r>
            <a:r>
              <a:rPr lang="de-CH" dirty="0" err="1" smtClean="0"/>
              <a:t>comparison</a:t>
            </a:r>
            <a:endParaRPr lang="ru-RU" dirty="0"/>
          </a:p>
        </p:txBody>
      </p:sp>
      <p:sp>
        <p:nvSpPr>
          <p:cNvPr id="20" name="Диаграмма 97"/>
          <p:cNvSpPr>
            <a:spLocks noGrp="1"/>
          </p:cNvSpPr>
          <p:nvPr>
            <p:ph type="chart" sz="quarter" idx="19" hasCustomPrompt="1"/>
          </p:nvPr>
        </p:nvSpPr>
        <p:spPr>
          <a:xfrm>
            <a:off x="4528566" y="1970075"/>
            <a:ext cx="3159231" cy="2959768"/>
          </a:xfrm>
        </p:spPr>
        <p:txBody>
          <a:bodyPr tIns="828000" anchor="ctr">
            <a:normAutofit/>
          </a:bodyPr>
          <a:lstStyle>
            <a:lvl1pPr marL="0" indent="0" algn="ctr">
              <a:buNone/>
              <a:defRPr sz="1200">
                <a:latin typeface="Verdana" panose="020B0604030504040204" pitchFamily="34" charset="0"/>
                <a:ea typeface="Verdana" panose="020B0604030504040204" pitchFamily="34" charset="0"/>
              </a:defRPr>
            </a:lvl1pPr>
          </a:lstStyle>
          <a:p>
            <a:r>
              <a:rPr lang="de-CH" dirty="0" smtClean="0"/>
              <a:t>Insert a </a:t>
            </a:r>
            <a:r>
              <a:rPr lang="de-CH" dirty="0" err="1" smtClean="0"/>
              <a:t>Diagram</a:t>
            </a:r>
            <a:r>
              <a:rPr lang="de-CH" dirty="0" smtClean="0"/>
              <a:t> </a:t>
            </a:r>
            <a:r>
              <a:rPr lang="de-CH" dirty="0" err="1" smtClean="0"/>
              <a:t>for</a:t>
            </a:r>
            <a:r>
              <a:rPr lang="de-CH" dirty="0" smtClean="0"/>
              <a:t> </a:t>
            </a:r>
            <a:r>
              <a:rPr lang="de-CH" dirty="0" err="1" smtClean="0"/>
              <a:t>comparison</a:t>
            </a:r>
            <a:endParaRPr lang="ru-RU" dirty="0"/>
          </a:p>
        </p:txBody>
      </p:sp>
      <p:sp>
        <p:nvSpPr>
          <p:cNvPr id="21" name="Текст 19"/>
          <p:cNvSpPr>
            <a:spLocks noGrp="1"/>
          </p:cNvSpPr>
          <p:nvPr>
            <p:ph type="body" sz="quarter" idx="17" hasCustomPrompt="1"/>
          </p:nvPr>
        </p:nvSpPr>
        <p:spPr>
          <a:xfrm>
            <a:off x="1188000" y="1316856"/>
            <a:ext cx="9840363" cy="397042"/>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err="1" smtClean="0"/>
              <a:t>Comparison</a:t>
            </a:r>
            <a:r>
              <a:rPr lang="de-CH" dirty="0" smtClean="0"/>
              <a:t> </a:t>
            </a:r>
            <a:r>
              <a:rPr lang="de-CH" dirty="0" err="1" smtClean="0"/>
              <a:t>Indicators</a:t>
            </a:r>
            <a:endParaRPr lang="ru-RU" dirty="0"/>
          </a:p>
        </p:txBody>
      </p:sp>
      <p:sp>
        <p:nvSpPr>
          <p:cNvPr id="22" name="Текст 19"/>
          <p:cNvSpPr>
            <a:spLocks noGrp="1"/>
          </p:cNvSpPr>
          <p:nvPr>
            <p:ph type="body" sz="quarter" idx="15" hasCustomPrompt="1"/>
          </p:nvPr>
        </p:nvSpPr>
        <p:spPr>
          <a:xfrm>
            <a:off x="1188000" y="5180506"/>
            <a:ext cx="9840362" cy="612076"/>
          </a:xfrm>
        </p:spPr>
        <p:txBody>
          <a:bodyPr lIns="0" tIns="0" rIns="0" bIns="0">
            <a:noAutofit/>
          </a:bodyPr>
          <a:lstStyle>
            <a:lvl1pPr marL="0" indent="0">
              <a:buNone/>
              <a:defRPr sz="1400" baseline="0">
                <a:solidFill>
                  <a:schemeClr val="bg2">
                    <a:lumMod val="50000"/>
                  </a:schemeClr>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de-CH" dirty="0" smtClean="0"/>
              <a:t>Additional </a:t>
            </a:r>
            <a:r>
              <a:rPr lang="de-CH" dirty="0" err="1" smtClean="0"/>
              <a:t>Commentary</a:t>
            </a:r>
            <a:endParaRPr lang="ru-RU" dirty="0"/>
          </a:p>
        </p:txBody>
      </p:sp>
    </p:spTree>
    <p:extLst>
      <p:ext uri="{BB962C8B-B14F-4D97-AF65-F5344CB8AC3E}">
        <p14:creationId xmlns:p14="http://schemas.microsoft.com/office/powerpoint/2010/main" val="30062340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Slide with one text block">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BC0E14BA-64D8-418D-89B4-4640B767177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7" name="think-cell Folie" r:id="rId4" imgW="333" imgH="333" progId="TCLayout.ActiveDocument.1">
                  <p:embed/>
                </p:oleObj>
              </mc:Choice>
              <mc:Fallback>
                <p:oleObj name="think-cell Folie" r:id="rId4" imgW="333" imgH="333" progId="TCLayout.ActiveDocument.1">
                  <p:embed/>
                  <p:pic>
                    <p:nvPicPr>
                      <p:cNvPr id="3" name="Objekt 2" hidden="1">
                        <a:extLst>
                          <a:ext uri="{FF2B5EF4-FFF2-40B4-BE49-F238E27FC236}">
                            <a16:creationId xmlns:a16="http://schemas.microsoft.com/office/drawing/2014/main" id="{BC0E14BA-64D8-418D-89B4-4640B767177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4" name="Picture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523220"/>
          </a:xfrm>
          <a:prstGeom prst="rect">
            <a:avLst/>
          </a:prstGeom>
          <a:noFill/>
        </p:spPr>
        <p:txBody>
          <a:bodyPr wrap="square" rtlCol="0">
            <a:spAutoFit/>
          </a:bodyPr>
          <a:lstStyle/>
          <a:p>
            <a:pPr algn="ctr" rtl="0"/>
            <a:fld id="{ACFD4E5C-6236-49B9-97F8-EA73AA7BBB33}" type="slidenum">
              <a:rPr lang="en-US" sz="1400" smtClean="0">
                <a:solidFill>
                  <a:srgbClr val="16446B"/>
                </a:solidFill>
                <a:latin typeface="Verdana" panose="020B0604030504040204" pitchFamily="34" charset="0"/>
                <a:ea typeface="Verdana" panose="020B0604030504040204" pitchFamily="34" charset="0"/>
              </a:rPr>
              <a:pPr algn="ctr" rtl="0"/>
              <a:t>‹#›</a:t>
            </a:fld>
            <a:endParaRPr lang="en-US"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vert="horz" lIns="0" tIns="0" anchor="t">
            <a:normAutofit/>
          </a:bodyPr>
          <a:lstStyle>
            <a:lvl1pPr rtl="0">
              <a:defRPr sz="2400" baseline="0">
                <a:solidFill>
                  <a:srgbClr val="1C4A70"/>
                </a:solidFill>
                <a:latin typeface="Verdana" panose="020B0604030504040204" pitchFamily="34" charset="0"/>
                <a:ea typeface="Verdana" panose="020B0604030504040204" pitchFamily="34" charset="0"/>
              </a:defRPr>
            </a:lvl1pPr>
          </a:lstStyle>
          <a:p>
            <a:r>
              <a:rPr lang="en-US" dirty="0"/>
              <a:t>Enter a title for your slide in this field</a:t>
            </a:r>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rtl="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a:t>Enter a comment or description for the slide</a:t>
            </a:r>
          </a:p>
        </p:txBody>
      </p:sp>
      <p:sp>
        <p:nvSpPr>
          <p:cNvPr id="7" name="Текст 3"/>
          <p:cNvSpPr>
            <a:spLocks noGrp="1"/>
          </p:cNvSpPr>
          <p:nvPr>
            <p:ph type="body" sz="quarter" idx="13" hasCustomPrompt="1"/>
          </p:nvPr>
        </p:nvSpPr>
        <p:spPr>
          <a:xfrm>
            <a:off x="1102275" y="1376363"/>
            <a:ext cx="10191994" cy="4897437"/>
          </a:xfrm>
        </p:spPr>
        <p:txBody>
          <a:bodyPr>
            <a:normAutofit/>
          </a:bodyPr>
          <a:lstStyle>
            <a:lvl1pPr marL="0" indent="0" rtl="0">
              <a:buNone/>
              <a:defRPr sz="1400" baseline="0">
                <a:solidFill>
                  <a:srgbClr val="1C4A70"/>
                </a:solidFill>
                <a:latin typeface="Verdana" panose="020B0604030504040204" pitchFamily="34" charset="0"/>
                <a:ea typeface="Verdana" panose="020B0604030504040204" pitchFamily="34" charset="0"/>
              </a:defRPr>
            </a:lvl1pPr>
            <a:lvl2pPr>
              <a:defRPr sz="1400"/>
            </a:lvl2pPr>
            <a:lvl3pPr>
              <a:defRPr sz="1400"/>
            </a:lvl3pPr>
            <a:lvl4pPr>
              <a:defRPr sz="1400"/>
            </a:lvl4pPr>
            <a:lvl5pPr>
              <a:defRPr sz="1400"/>
            </a:lvl5pPr>
          </a:lstStyle>
          <a:p>
            <a:pPr lvl="0"/>
            <a:r>
              <a:rPr lang="en-US" dirty="0"/>
              <a:t>Insert or write text</a:t>
            </a:r>
          </a:p>
        </p:txBody>
      </p:sp>
    </p:spTree>
    <p:extLst>
      <p:ext uri="{BB962C8B-B14F-4D97-AF65-F5344CB8AC3E}">
        <p14:creationId xmlns:p14="http://schemas.microsoft.com/office/powerpoint/2010/main" val="3971209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 2 Sections">
    <p:spTree>
      <p:nvGrpSpPr>
        <p:cNvPr id="1" name=""/>
        <p:cNvGrpSpPr/>
        <p:nvPr/>
      </p:nvGrpSpPr>
      <p:grpSpPr>
        <a:xfrm>
          <a:off x="0" y="0"/>
          <a:ext cx="0" cy="0"/>
          <a:chOff x="0" y="0"/>
          <a:chExt cx="0" cy="0"/>
        </a:xfrm>
      </p:grpSpPr>
      <p:sp>
        <p:nvSpPr>
          <p:cNvPr id="7" name="Заголовок 8"/>
          <p:cNvSpPr>
            <a:spLocks noGrp="1"/>
          </p:cNvSpPr>
          <p:nvPr>
            <p:ph type="title" hasCustomPrompt="1"/>
          </p:nvPr>
        </p:nvSpPr>
        <p:spPr>
          <a:xfrm>
            <a:off x="1188000" y="391601"/>
            <a:ext cx="9803850" cy="514967"/>
          </a:xfrm>
          <a:prstGeom prst="rect">
            <a:avLst/>
          </a:prstGeom>
        </p:spPr>
        <p:txBody>
          <a:bodyPr lIns="0" tIns="0" anchor="ctr">
            <a:normAutofit/>
          </a:bodyPr>
          <a:lstStyle>
            <a:lvl1pPr algn="ctr">
              <a:defRPr sz="2400" b="0" baseline="0">
                <a:solidFill>
                  <a:srgbClr val="1C4A70"/>
                </a:solidFill>
                <a:latin typeface="Verdana" panose="020B0604030504040204" pitchFamily="34" charset="0"/>
                <a:ea typeface="Verdana" panose="020B0604030504040204" pitchFamily="34" charset="0"/>
              </a:defRPr>
            </a:lvl1pPr>
          </a:lstStyle>
          <a:p>
            <a:r>
              <a:rPr lang="de-CH" dirty="0" smtClean="0"/>
              <a:t>Table </a:t>
            </a:r>
            <a:r>
              <a:rPr lang="de-CH" dirty="0" err="1" smtClean="0"/>
              <a:t>of</a:t>
            </a:r>
            <a:r>
              <a:rPr lang="de-CH" dirty="0" smtClean="0"/>
              <a:t> Contents: 2 </a:t>
            </a:r>
            <a:r>
              <a:rPr lang="de-CH" dirty="0" err="1" smtClean="0"/>
              <a:t>sections</a:t>
            </a:r>
            <a:endParaRPr lang="ru-RU" dirty="0"/>
          </a:p>
        </p:txBody>
      </p:sp>
      <p:sp>
        <p:nvSpPr>
          <p:cNvPr id="9" name="Текст 16"/>
          <p:cNvSpPr>
            <a:spLocks noGrp="1"/>
          </p:cNvSpPr>
          <p:nvPr>
            <p:ph type="body" sz="quarter" idx="11" hasCustomPrompt="1"/>
          </p:nvPr>
        </p:nvSpPr>
        <p:spPr>
          <a:xfrm>
            <a:off x="1813200" y="3299797"/>
            <a:ext cx="3241675" cy="419101"/>
          </a:xfrm>
          <a:prstGeom prst="rect">
            <a:avLst/>
          </a:prstGeo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1</a:t>
            </a:r>
            <a:endParaRPr lang="ru-RU" dirty="0"/>
          </a:p>
        </p:txBody>
      </p:sp>
      <p:sp>
        <p:nvSpPr>
          <p:cNvPr id="10" name="Текст 23"/>
          <p:cNvSpPr>
            <a:spLocks noGrp="1"/>
          </p:cNvSpPr>
          <p:nvPr>
            <p:ph type="body" sz="quarter" idx="13" hasCustomPrompt="1"/>
          </p:nvPr>
        </p:nvSpPr>
        <p:spPr>
          <a:xfrm>
            <a:off x="1813200" y="3748478"/>
            <a:ext cx="3241676" cy="1209675"/>
          </a:xfrm>
          <a:prstGeom prst="rect">
            <a:avLst/>
          </a:prstGeo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1 Description</a:t>
            </a:r>
            <a:endParaRPr lang="ru-RU" dirty="0"/>
          </a:p>
        </p:txBody>
      </p:sp>
      <p:sp>
        <p:nvSpPr>
          <p:cNvPr id="11" name="Текст 16"/>
          <p:cNvSpPr>
            <a:spLocks noGrp="1"/>
          </p:cNvSpPr>
          <p:nvPr>
            <p:ph type="body" sz="quarter" idx="14" hasCustomPrompt="1"/>
          </p:nvPr>
        </p:nvSpPr>
        <p:spPr>
          <a:xfrm>
            <a:off x="7134182" y="3299797"/>
            <a:ext cx="3241675" cy="419101"/>
          </a:xfrm>
          <a:prstGeom prst="rect">
            <a:avLst/>
          </a:prstGeo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2</a:t>
            </a:r>
            <a:endParaRPr lang="ru-RU" dirty="0"/>
          </a:p>
        </p:txBody>
      </p:sp>
      <p:sp>
        <p:nvSpPr>
          <p:cNvPr id="12" name="Текст 23"/>
          <p:cNvSpPr>
            <a:spLocks noGrp="1"/>
          </p:cNvSpPr>
          <p:nvPr>
            <p:ph type="body" sz="quarter" idx="15" hasCustomPrompt="1"/>
          </p:nvPr>
        </p:nvSpPr>
        <p:spPr>
          <a:xfrm>
            <a:off x="7134183" y="3748478"/>
            <a:ext cx="3241674" cy="1209675"/>
          </a:xfrm>
          <a:prstGeom prst="rect">
            <a:avLst/>
          </a:prstGeo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2 Description</a:t>
            </a:r>
            <a:endParaRPr lang="ru-RU" dirty="0"/>
          </a:p>
        </p:txBody>
      </p:sp>
      <p:cxnSp>
        <p:nvCxnSpPr>
          <p:cNvPr id="13"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15" name="Прямая соединительная линия 10"/>
          <p:cNvCxnSpPr/>
          <p:nvPr userDrawn="1"/>
        </p:nvCxnSpPr>
        <p:spPr>
          <a:xfrm>
            <a:off x="6096000" y="2209800"/>
            <a:ext cx="0" cy="29464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5627380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s - 3 Sections">
    <p:spTree>
      <p:nvGrpSpPr>
        <p:cNvPr id="1" name=""/>
        <p:cNvGrpSpPr/>
        <p:nvPr/>
      </p:nvGrpSpPr>
      <p:grpSpPr>
        <a:xfrm>
          <a:off x="0" y="0"/>
          <a:ext cx="0" cy="0"/>
          <a:chOff x="0" y="0"/>
          <a:chExt cx="0" cy="0"/>
        </a:xfrm>
      </p:grpSpPr>
      <p:cxnSp>
        <p:nvCxnSpPr>
          <p:cNvPr id="3"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5" name="Заголовок 8"/>
          <p:cNvSpPr>
            <a:spLocks noGrp="1"/>
          </p:cNvSpPr>
          <p:nvPr>
            <p:ph type="title" hasCustomPrompt="1"/>
          </p:nvPr>
        </p:nvSpPr>
        <p:spPr>
          <a:xfrm>
            <a:off x="1188000" y="391601"/>
            <a:ext cx="9803850" cy="514967"/>
          </a:xfrm>
          <a:prstGeom prst="rect">
            <a:avLst/>
          </a:prstGeom>
        </p:spPr>
        <p:txBody>
          <a:bodyPr lIns="0" tIns="0" anchor="ctr">
            <a:normAutofit/>
          </a:bodyPr>
          <a:lstStyle>
            <a:lvl1pPr algn="ctr">
              <a:defRPr sz="2400" b="0" baseline="0">
                <a:solidFill>
                  <a:srgbClr val="1C4A70"/>
                </a:solidFill>
                <a:latin typeface="Verdana" panose="020B0604030504040204" pitchFamily="34" charset="0"/>
                <a:ea typeface="Verdana" panose="020B0604030504040204" pitchFamily="34" charset="0"/>
              </a:defRPr>
            </a:lvl1pPr>
          </a:lstStyle>
          <a:p>
            <a:r>
              <a:rPr lang="de-CH" dirty="0" smtClean="0"/>
              <a:t>Table </a:t>
            </a:r>
            <a:r>
              <a:rPr lang="de-CH" dirty="0" err="1" smtClean="0"/>
              <a:t>of</a:t>
            </a:r>
            <a:r>
              <a:rPr lang="de-CH" dirty="0" smtClean="0"/>
              <a:t> Contents: 3 </a:t>
            </a:r>
            <a:r>
              <a:rPr lang="de-CH" dirty="0" err="1" smtClean="0"/>
              <a:t>sections</a:t>
            </a:r>
            <a:endParaRPr lang="ru-RU"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sp>
        <p:nvSpPr>
          <p:cNvPr id="13" name="Текст 16"/>
          <p:cNvSpPr>
            <a:spLocks noGrp="1"/>
          </p:cNvSpPr>
          <p:nvPr>
            <p:ph type="body" sz="quarter" idx="10" hasCustomPrompt="1"/>
          </p:nvPr>
        </p:nvSpPr>
        <p:spPr>
          <a:xfrm>
            <a:off x="4475163" y="3258968"/>
            <a:ext cx="3241675" cy="523875"/>
          </a:xfrm>
          <a:prstGeom prst="rect">
            <a:avLst/>
          </a:prstGeo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2</a:t>
            </a:r>
            <a:endParaRPr lang="ru-RU" dirty="0"/>
          </a:p>
        </p:txBody>
      </p:sp>
      <p:sp>
        <p:nvSpPr>
          <p:cNvPr id="14" name="Текст 16"/>
          <p:cNvSpPr>
            <a:spLocks noGrp="1"/>
          </p:cNvSpPr>
          <p:nvPr>
            <p:ph type="body" sz="quarter" idx="11" hasCustomPrompt="1"/>
          </p:nvPr>
        </p:nvSpPr>
        <p:spPr>
          <a:xfrm>
            <a:off x="1209675" y="3258967"/>
            <a:ext cx="3241675" cy="523875"/>
          </a:xfrm>
          <a:prstGeom prst="rect">
            <a:avLst/>
          </a:prstGeo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1</a:t>
            </a:r>
            <a:endParaRPr lang="ru-RU" dirty="0"/>
          </a:p>
        </p:txBody>
      </p:sp>
      <p:sp>
        <p:nvSpPr>
          <p:cNvPr id="16" name="Текст 23"/>
          <p:cNvSpPr>
            <a:spLocks noGrp="1"/>
          </p:cNvSpPr>
          <p:nvPr>
            <p:ph type="body" sz="quarter" idx="13" hasCustomPrompt="1"/>
          </p:nvPr>
        </p:nvSpPr>
        <p:spPr>
          <a:xfrm>
            <a:off x="1200150" y="3798552"/>
            <a:ext cx="3275013" cy="1209675"/>
          </a:xfrm>
          <a:prstGeom prst="rect">
            <a:avLst/>
          </a:prstGeo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1 Description</a:t>
            </a:r>
            <a:endParaRPr lang="ru-RU" dirty="0"/>
          </a:p>
        </p:txBody>
      </p:sp>
      <p:sp>
        <p:nvSpPr>
          <p:cNvPr id="17" name="Текст 23"/>
          <p:cNvSpPr>
            <a:spLocks noGrp="1"/>
          </p:cNvSpPr>
          <p:nvPr>
            <p:ph type="body" sz="quarter" idx="14" hasCustomPrompt="1"/>
          </p:nvPr>
        </p:nvSpPr>
        <p:spPr>
          <a:xfrm>
            <a:off x="4466591" y="3798552"/>
            <a:ext cx="3250248" cy="1209675"/>
          </a:xfrm>
          <a:prstGeom prst="rect">
            <a:avLst/>
          </a:prstGeo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2 Description</a:t>
            </a:r>
            <a:endParaRPr lang="ru-RU" dirty="0"/>
          </a:p>
        </p:txBody>
      </p:sp>
      <p:cxnSp>
        <p:nvCxnSpPr>
          <p:cNvPr id="19" name="Прямая соединительная линия 12"/>
          <p:cNvCxnSpPr/>
          <p:nvPr userDrawn="1"/>
        </p:nvCxnSpPr>
        <p:spPr>
          <a:xfrm>
            <a:off x="4475163" y="2193924"/>
            <a:ext cx="0" cy="29464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3"/>
          <p:cNvCxnSpPr/>
          <p:nvPr userDrawn="1"/>
        </p:nvCxnSpPr>
        <p:spPr>
          <a:xfrm>
            <a:off x="7716838" y="2187575"/>
            <a:ext cx="0" cy="29464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Текст 16"/>
          <p:cNvSpPr>
            <a:spLocks noGrp="1"/>
          </p:cNvSpPr>
          <p:nvPr>
            <p:ph type="body" sz="quarter" idx="15" hasCustomPrompt="1"/>
          </p:nvPr>
        </p:nvSpPr>
        <p:spPr>
          <a:xfrm>
            <a:off x="7734459" y="3258967"/>
            <a:ext cx="3241675" cy="523875"/>
          </a:xfrm>
          <a:prstGeom prst="rect">
            <a:avLst/>
          </a:prstGeo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3</a:t>
            </a:r>
            <a:endParaRPr lang="ru-RU" dirty="0"/>
          </a:p>
        </p:txBody>
      </p:sp>
      <p:sp>
        <p:nvSpPr>
          <p:cNvPr id="15" name="Текст 23"/>
          <p:cNvSpPr>
            <a:spLocks noGrp="1"/>
          </p:cNvSpPr>
          <p:nvPr>
            <p:ph type="body" sz="quarter" idx="16" hasCustomPrompt="1"/>
          </p:nvPr>
        </p:nvSpPr>
        <p:spPr>
          <a:xfrm>
            <a:off x="7725410" y="3798552"/>
            <a:ext cx="3275013" cy="1209675"/>
          </a:xfrm>
          <a:prstGeom prst="rect">
            <a:avLst/>
          </a:prstGeo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1 Description</a:t>
            </a:r>
            <a:endParaRPr lang="ru-RU" dirty="0"/>
          </a:p>
        </p:txBody>
      </p:sp>
    </p:spTree>
    <p:extLst>
      <p:ext uri="{BB962C8B-B14F-4D97-AF65-F5344CB8AC3E}">
        <p14:creationId xmlns:p14="http://schemas.microsoft.com/office/powerpoint/2010/main" val="3452152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s - 4 Sections">
    <p:spTree>
      <p:nvGrpSpPr>
        <p:cNvPr id="1" name=""/>
        <p:cNvGrpSpPr/>
        <p:nvPr/>
      </p:nvGrpSpPr>
      <p:grpSpPr>
        <a:xfrm>
          <a:off x="0" y="0"/>
          <a:ext cx="0" cy="0"/>
          <a:chOff x="0" y="0"/>
          <a:chExt cx="0" cy="0"/>
        </a:xfrm>
      </p:grpSpPr>
      <p:sp>
        <p:nvSpPr>
          <p:cNvPr id="3" name="Заголовок 8"/>
          <p:cNvSpPr>
            <a:spLocks noGrp="1"/>
          </p:cNvSpPr>
          <p:nvPr>
            <p:ph type="title" hasCustomPrompt="1"/>
          </p:nvPr>
        </p:nvSpPr>
        <p:spPr>
          <a:xfrm>
            <a:off x="1188000" y="391601"/>
            <a:ext cx="9803850" cy="514967"/>
          </a:xfrm>
          <a:prstGeom prst="rect">
            <a:avLst/>
          </a:prstGeom>
        </p:spPr>
        <p:txBody>
          <a:bodyPr lIns="0" tIns="0" anchor="ctr">
            <a:normAutofit/>
          </a:bodyPr>
          <a:lstStyle>
            <a:lvl1pPr algn="ctr">
              <a:defRPr sz="2400" b="0" baseline="0">
                <a:solidFill>
                  <a:srgbClr val="1C4A70"/>
                </a:solidFill>
                <a:latin typeface="Verdana" panose="020B0604030504040204" pitchFamily="34" charset="0"/>
                <a:ea typeface="Verdana" panose="020B0604030504040204" pitchFamily="34" charset="0"/>
              </a:defRPr>
            </a:lvl1pPr>
          </a:lstStyle>
          <a:p>
            <a:r>
              <a:rPr lang="de-CH" dirty="0" smtClean="0"/>
              <a:t>Table </a:t>
            </a:r>
            <a:r>
              <a:rPr lang="de-CH" dirty="0" err="1" smtClean="0"/>
              <a:t>of</a:t>
            </a:r>
            <a:r>
              <a:rPr lang="de-CH" dirty="0" smtClean="0"/>
              <a:t> Contents: 4 </a:t>
            </a:r>
            <a:r>
              <a:rPr lang="de-CH" dirty="0" err="1" smtClean="0"/>
              <a:t>sections</a:t>
            </a:r>
            <a:endParaRPr lang="ru-RU"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7" name="Текст 16"/>
          <p:cNvSpPr>
            <a:spLocks noGrp="1"/>
          </p:cNvSpPr>
          <p:nvPr>
            <p:ph type="body" sz="quarter" idx="10" hasCustomPrompt="1"/>
          </p:nvPr>
        </p:nvSpPr>
        <p:spPr>
          <a:xfrm>
            <a:off x="3648076" y="3277707"/>
            <a:ext cx="2452364" cy="523875"/>
          </a:xfr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2</a:t>
            </a:r>
            <a:endParaRPr lang="ru-RU" dirty="0"/>
          </a:p>
        </p:txBody>
      </p:sp>
      <p:sp>
        <p:nvSpPr>
          <p:cNvPr id="8" name="Текст 16"/>
          <p:cNvSpPr>
            <a:spLocks noGrp="1"/>
          </p:cNvSpPr>
          <p:nvPr>
            <p:ph type="body" sz="quarter" idx="11" hasCustomPrompt="1"/>
          </p:nvPr>
        </p:nvSpPr>
        <p:spPr>
          <a:xfrm>
            <a:off x="1209676" y="3276599"/>
            <a:ext cx="2438400" cy="523875"/>
          </a:xfr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1</a:t>
            </a:r>
            <a:endParaRPr lang="ru-RU" dirty="0"/>
          </a:p>
        </p:txBody>
      </p:sp>
      <p:sp>
        <p:nvSpPr>
          <p:cNvPr id="9" name="Текст 16"/>
          <p:cNvSpPr>
            <a:spLocks noGrp="1"/>
          </p:cNvSpPr>
          <p:nvPr>
            <p:ph type="body" sz="quarter" idx="12" hasCustomPrompt="1"/>
          </p:nvPr>
        </p:nvSpPr>
        <p:spPr>
          <a:xfrm>
            <a:off x="8543925" y="3276599"/>
            <a:ext cx="2448518" cy="523875"/>
          </a:xfr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4</a:t>
            </a:r>
            <a:endParaRPr lang="ru-RU" dirty="0"/>
          </a:p>
        </p:txBody>
      </p:sp>
      <p:sp>
        <p:nvSpPr>
          <p:cNvPr id="10" name="Текст 23"/>
          <p:cNvSpPr>
            <a:spLocks noGrp="1"/>
          </p:cNvSpPr>
          <p:nvPr>
            <p:ph type="body" sz="quarter" idx="13" hasCustomPrompt="1"/>
          </p:nvPr>
        </p:nvSpPr>
        <p:spPr>
          <a:xfrm>
            <a:off x="1206501" y="3809999"/>
            <a:ext cx="2438400" cy="1209675"/>
          </a:xfr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1 Description</a:t>
            </a:r>
            <a:endParaRPr lang="ru-RU" dirty="0"/>
          </a:p>
        </p:txBody>
      </p:sp>
      <p:sp>
        <p:nvSpPr>
          <p:cNvPr id="11" name="Текст 23"/>
          <p:cNvSpPr>
            <a:spLocks noGrp="1"/>
          </p:cNvSpPr>
          <p:nvPr>
            <p:ph type="body" sz="quarter" idx="14" hasCustomPrompt="1"/>
          </p:nvPr>
        </p:nvSpPr>
        <p:spPr>
          <a:xfrm>
            <a:off x="3644901" y="3814206"/>
            <a:ext cx="2451099" cy="1209677"/>
          </a:xfr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2 Description</a:t>
            </a:r>
            <a:endParaRPr lang="ru-RU" dirty="0"/>
          </a:p>
        </p:txBody>
      </p:sp>
      <p:sp>
        <p:nvSpPr>
          <p:cNvPr id="12" name="Текст 23"/>
          <p:cNvSpPr>
            <a:spLocks noGrp="1"/>
          </p:cNvSpPr>
          <p:nvPr>
            <p:ph type="body" sz="quarter" idx="15" hasCustomPrompt="1"/>
          </p:nvPr>
        </p:nvSpPr>
        <p:spPr>
          <a:xfrm>
            <a:off x="8543925" y="3819524"/>
            <a:ext cx="2447925" cy="1209675"/>
          </a:xfr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4 Description</a:t>
            </a:r>
            <a:endParaRPr lang="ru-RU" dirty="0"/>
          </a:p>
        </p:txBody>
      </p:sp>
      <p:sp>
        <p:nvSpPr>
          <p:cNvPr id="13" name="Текст 16"/>
          <p:cNvSpPr>
            <a:spLocks noGrp="1"/>
          </p:cNvSpPr>
          <p:nvPr>
            <p:ph type="body" sz="quarter" idx="16" hasCustomPrompt="1"/>
          </p:nvPr>
        </p:nvSpPr>
        <p:spPr>
          <a:xfrm>
            <a:off x="6096000" y="3275565"/>
            <a:ext cx="2448518" cy="523875"/>
          </a:xfr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3</a:t>
            </a:r>
            <a:endParaRPr lang="ru-RU" dirty="0"/>
          </a:p>
        </p:txBody>
      </p:sp>
      <p:sp>
        <p:nvSpPr>
          <p:cNvPr id="14" name="Текст 23"/>
          <p:cNvSpPr>
            <a:spLocks noGrp="1"/>
          </p:cNvSpPr>
          <p:nvPr>
            <p:ph type="body" sz="quarter" idx="17" hasCustomPrompt="1"/>
          </p:nvPr>
        </p:nvSpPr>
        <p:spPr>
          <a:xfrm>
            <a:off x="6096000" y="3819524"/>
            <a:ext cx="2447925" cy="1209675"/>
          </a:xfr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3 Description</a:t>
            </a:r>
            <a:endParaRPr lang="ru-RU" dirty="0"/>
          </a:p>
        </p:txBody>
      </p:sp>
      <p:cxnSp>
        <p:nvCxnSpPr>
          <p:cNvPr id="15" name="Прямая соединительная линия 14"/>
          <p:cNvCxnSpPr/>
          <p:nvPr userDrawn="1"/>
        </p:nvCxnSpPr>
        <p:spPr>
          <a:xfrm>
            <a:off x="6096000" y="2413000"/>
            <a:ext cx="0" cy="25019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userDrawn="1"/>
        </p:nvCxnSpPr>
        <p:spPr>
          <a:xfrm>
            <a:off x="8547100" y="2413000"/>
            <a:ext cx="0" cy="25019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9"/>
          <p:cNvCxnSpPr/>
          <p:nvPr userDrawn="1"/>
        </p:nvCxnSpPr>
        <p:spPr>
          <a:xfrm>
            <a:off x="3651250" y="2413000"/>
            <a:ext cx="0" cy="25019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60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of Contents - 5 Sections">
    <p:spTree>
      <p:nvGrpSpPr>
        <p:cNvPr id="1" name=""/>
        <p:cNvGrpSpPr/>
        <p:nvPr/>
      </p:nvGrpSpPr>
      <p:grpSpPr>
        <a:xfrm>
          <a:off x="0" y="0"/>
          <a:ext cx="0" cy="0"/>
          <a:chOff x="0" y="0"/>
          <a:chExt cx="0" cy="0"/>
        </a:xfrm>
      </p:grpSpPr>
      <p:sp>
        <p:nvSpPr>
          <p:cNvPr id="3" name="Заголовок 8"/>
          <p:cNvSpPr>
            <a:spLocks noGrp="1"/>
          </p:cNvSpPr>
          <p:nvPr>
            <p:ph type="title" hasCustomPrompt="1"/>
          </p:nvPr>
        </p:nvSpPr>
        <p:spPr>
          <a:xfrm>
            <a:off x="1188000" y="391601"/>
            <a:ext cx="9803850" cy="514967"/>
          </a:xfrm>
          <a:prstGeom prst="rect">
            <a:avLst/>
          </a:prstGeom>
        </p:spPr>
        <p:txBody>
          <a:bodyPr lIns="0" tIns="0" anchor="ctr">
            <a:normAutofit/>
          </a:bodyPr>
          <a:lstStyle>
            <a:lvl1pPr algn="ctr">
              <a:defRPr sz="2400" b="0" baseline="0">
                <a:solidFill>
                  <a:srgbClr val="1C4A70"/>
                </a:solidFill>
                <a:latin typeface="Verdana" panose="020B0604030504040204" pitchFamily="34" charset="0"/>
                <a:ea typeface="Verdana" panose="020B0604030504040204" pitchFamily="34" charset="0"/>
              </a:defRPr>
            </a:lvl1pPr>
          </a:lstStyle>
          <a:p>
            <a:r>
              <a:rPr lang="de-CH" dirty="0" smtClean="0"/>
              <a:t>Table </a:t>
            </a:r>
            <a:r>
              <a:rPr lang="de-CH" dirty="0" err="1" smtClean="0"/>
              <a:t>of</a:t>
            </a:r>
            <a:r>
              <a:rPr lang="de-CH" dirty="0" smtClean="0"/>
              <a:t> Contents: 5 </a:t>
            </a:r>
            <a:r>
              <a:rPr lang="de-CH" dirty="0" err="1" smtClean="0"/>
              <a:t>sections</a:t>
            </a:r>
            <a:endParaRPr lang="ru-RU"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30" name="Текст 16"/>
          <p:cNvSpPr>
            <a:spLocks noGrp="1"/>
          </p:cNvSpPr>
          <p:nvPr>
            <p:ph type="body" sz="quarter" idx="10" hasCustomPrompt="1"/>
          </p:nvPr>
        </p:nvSpPr>
        <p:spPr>
          <a:xfrm>
            <a:off x="2837256" y="3100305"/>
            <a:ext cx="2142328" cy="523875"/>
          </a:xfr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2</a:t>
            </a:r>
            <a:endParaRPr lang="ru-RU" dirty="0"/>
          </a:p>
        </p:txBody>
      </p:sp>
      <p:sp>
        <p:nvSpPr>
          <p:cNvPr id="31" name="Текст 16"/>
          <p:cNvSpPr>
            <a:spLocks noGrp="1"/>
          </p:cNvSpPr>
          <p:nvPr>
            <p:ph type="body" sz="quarter" idx="11" hasCustomPrompt="1"/>
          </p:nvPr>
        </p:nvSpPr>
        <p:spPr>
          <a:xfrm>
            <a:off x="639796" y="3109829"/>
            <a:ext cx="2154237" cy="523875"/>
          </a:xfrm>
        </p:spPr>
        <p:txBody>
          <a:bodyPr anchor="t">
            <a:normAutofit/>
          </a:bodyPr>
          <a:lstStyle>
            <a:lvl1pPr marL="0" indent="0" algn="ctr">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1</a:t>
            </a:r>
            <a:endParaRPr lang="ru-RU" dirty="0"/>
          </a:p>
        </p:txBody>
      </p:sp>
      <p:sp>
        <p:nvSpPr>
          <p:cNvPr id="32" name="Текст 16"/>
          <p:cNvSpPr>
            <a:spLocks noGrp="1"/>
          </p:cNvSpPr>
          <p:nvPr>
            <p:ph type="body" sz="quarter" idx="12" hasCustomPrompt="1"/>
          </p:nvPr>
        </p:nvSpPr>
        <p:spPr>
          <a:xfrm>
            <a:off x="7206440" y="3109829"/>
            <a:ext cx="2181238" cy="523875"/>
          </a:xfr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4</a:t>
            </a:r>
            <a:endParaRPr lang="ru-RU" dirty="0"/>
          </a:p>
        </p:txBody>
      </p:sp>
      <p:sp>
        <p:nvSpPr>
          <p:cNvPr id="33" name="Текст 23"/>
          <p:cNvSpPr>
            <a:spLocks noGrp="1"/>
          </p:cNvSpPr>
          <p:nvPr>
            <p:ph type="body" sz="quarter" idx="13" hasCustomPrompt="1"/>
          </p:nvPr>
        </p:nvSpPr>
        <p:spPr>
          <a:xfrm>
            <a:off x="639796" y="3652754"/>
            <a:ext cx="2154238" cy="1209675"/>
          </a:xfr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1 Description</a:t>
            </a:r>
            <a:endParaRPr lang="ru-RU" dirty="0"/>
          </a:p>
        </p:txBody>
      </p:sp>
      <p:sp>
        <p:nvSpPr>
          <p:cNvPr id="34" name="Текст 23"/>
          <p:cNvSpPr>
            <a:spLocks noGrp="1"/>
          </p:cNvSpPr>
          <p:nvPr>
            <p:ph type="body" sz="quarter" idx="14" hasCustomPrompt="1"/>
          </p:nvPr>
        </p:nvSpPr>
        <p:spPr>
          <a:xfrm>
            <a:off x="2851131" y="3652754"/>
            <a:ext cx="2128453" cy="1209675"/>
          </a:xfr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1 Description</a:t>
            </a:r>
            <a:endParaRPr lang="ru-RU" dirty="0"/>
          </a:p>
        </p:txBody>
      </p:sp>
      <p:sp>
        <p:nvSpPr>
          <p:cNvPr id="35" name="Текст 23"/>
          <p:cNvSpPr>
            <a:spLocks noGrp="1"/>
          </p:cNvSpPr>
          <p:nvPr>
            <p:ph type="body" sz="quarter" idx="15" hasCustomPrompt="1"/>
          </p:nvPr>
        </p:nvSpPr>
        <p:spPr>
          <a:xfrm>
            <a:off x="7212863" y="3652754"/>
            <a:ext cx="2176889" cy="1209675"/>
          </a:xfr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1 Description</a:t>
            </a:r>
            <a:endParaRPr lang="ru-RU" dirty="0"/>
          </a:p>
        </p:txBody>
      </p:sp>
      <p:sp>
        <p:nvSpPr>
          <p:cNvPr id="36" name="Текст 16"/>
          <p:cNvSpPr>
            <a:spLocks noGrp="1"/>
          </p:cNvSpPr>
          <p:nvPr>
            <p:ph type="body" sz="quarter" idx="16" hasCustomPrompt="1"/>
          </p:nvPr>
        </p:nvSpPr>
        <p:spPr>
          <a:xfrm>
            <a:off x="5033439" y="3109829"/>
            <a:ext cx="2121028" cy="523875"/>
          </a:xfr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3</a:t>
            </a:r>
            <a:endParaRPr lang="ru-RU" dirty="0"/>
          </a:p>
        </p:txBody>
      </p:sp>
      <p:sp>
        <p:nvSpPr>
          <p:cNvPr id="37" name="Текст 23"/>
          <p:cNvSpPr>
            <a:spLocks noGrp="1"/>
          </p:cNvSpPr>
          <p:nvPr>
            <p:ph type="body" sz="quarter" idx="17" hasCustomPrompt="1"/>
          </p:nvPr>
        </p:nvSpPr>
        <p:spPr>
          <a:xfrm>
            <a:off x="5057775" y="3652754"/>
            <a:ext cx="2087168" cy="1209675"/>
          </a:xfr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1 Description</a:t>
            </a:r>
            <a:endParaRPr lang="ru-RU" dirty="0"/>
          </a:p>
        </p:txBody>
      </p:sp>
      <p:sp>
        <p:nvSpPr>
          <p:cNvPr id="38" name="Текст 16"/>
          <p:cNvSpPr>
            <a:spLocks noGrp="1"/>
          </p:cNvSpPr>
          <p:nvPr>
            <p:ph type="body" sz="quarter" idx="18" hasCustomPrompt="1"/>
          </p:nvPr>
        </p:nvSpPr>
        <p:spPr>
          <a:xfrm>
            <a:off x="9425778" y="3109829"/>
            <a:ext cx="2136362" cy="523875"/>
          </a:xfr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5</a:t>
            </a:r>
            <a:endParaRPr lang="ru-RU" dirty="0"/>
          </a:p>
        </p:txBody>
      </p:sp>
      <p:sp>
        <p:nvSpPr>
          <p:cNvPr id="39" name="Текст 23"/>
          <p:cNvSpPr>
            <a:spLocks noGrp="1"/>
          </p:cNvSpPr>
          <p:nvPr>
            <p:ph type="body" sz="quarter" idx="19" hasCustomPrompt="1"/>
          </p:nvPr>
        </p:nvSpPr>
        <p:spPr>
          <a:xfrm>
            <a:off x="9439652" y="3652754"/>
            <a:ext cx="2122488" cy="1209675"/>
          </a:xfr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1 Description</a:t>
            </a:r>
            <a:endParaRPr lang="ru-RU" dirty="0"/>
          </a:p>
        </p:txBody>
      </p:sp>
      <p:cxnSp>
        <p:nvCxnSpPr>
          <p:cNvPr id="40" name="Прямая соединительная линия 19"/>
          <p:cNvCxnSpPr/>
          <p:nvPr userDrawn="1"/>
        </p:nvCxnSpPr>
        <p:spPr>
          <a:xfrm>
            <a:off x="5008297" y="2424030"/>
            <a:ext cx="0" cy="25262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23"/>
          <p:cNvCxnSpPr/>
          <p:nvPr userDrawn="1"/>
        </p:nvCxnSpPr>
        <p:spPr>
          <a:xfrm>
            <a:off x="7180677" y="2421077"/>
            <a:ext cx="20441" cy="252921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25"/>
          <p:cNvCxnSpPr/>
          <p:nvPr userDrawn="1"/>
        </p:nvCxnSpPr>
        <p:spPr>
          <a:xfrm>
            <a:off x="9413078" y="2424030"/>
            <a:ext cx="13874" cy="25262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27"/>
          <p:cNvCxnSpPr/>
          <p:nvPr userDrawn="1"/>
        </p:nvCxnSpPr>
        <p:spPr>
          <a:xfrm>
            <a:off x="2810823" y="2424030"/>
            <a:ext cx="0" cy="25262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00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 6 Sections">
    <p:spTree>
      <p:nvGrpSpPr>
        <p:cNvPr id="1" name=""/>
        <p:cNvGrpSpPr/>
        <p:nvPr/>
      </p:nvGrpSpPr>
      <p:grpSpPr>
        <a:xfrm>
          <a:off x="0" y="0"/>
          <a:ext cx="0" cy="0"/>
          <a:chOff x="0" y="0"/>
          <a:chExt cx="0" cy="0"/>
        </a:xfrm>
      </p:grpSpPr>
      <p:sp>
        <p:nvSpPr>
          <p:cNvPr id="3" name="Заголовок 8"/>
          <p:cNvSpPr>
            <a:spLocks noGrp="1"/>
          </p:cNvSpPr>
          <p:nvPr>
            <p:ph type="title" hasCustomPrompt="1"/>
          </p:nvPr>
        </p:nvSpPr>
        <p:spPr>
          <a:xfrm>
            <a:off x="1188000" y="391601"/>
            <a:ext cx="9803850" cy="514967"/>
          </a:xfrm>
          <a:prstGeom prst="rect">
            <a:avLst/>
          </a:prstGeom>
        </p:spPr>
        <p:txBody>
          <a:bodyPr lIns="0" tIns="0" anchor="ctr">
            <a:normAutofit/>
          </a:bodyPr>
          <a:lstStyle>
            <a:lvl1pPr algn="ctr">
              <a:defRPr sz="2400" b="0" baseline="0">
                <a:solidFill>
                  <a:srgbClr val="1C4A70"/>
                </a:solidFill>
                <a:latin typeface="Verdana" panose="020B0604030504040204" pitchFamily="34" charset="0"/>
                <a:ea typeface="Verdana" panose="020B0604030504040204" pitchFamily="34" charset="0"/>
              </a:defRPr>
            </a:lvl1pPr>
          </a:lstStyle>
          <a:p>
            <a:r>
              <a:rPr lang="de-CH" dirty="0" smtClean="0"/>
              <a:t>Table </a:t>
            </a:r>
            <a:r>
              <a:rPr lang="de-CH" dirty="0" err="1" smtClean="0"/>
              <a:t>of</a:t>
            </a:r>
            <a:r>
              <a:rPr lang="de-CH" dirty="0" smtClean="0"/>
              <a:t> Contents: 6 </a:t>
            </a:r>
            <a:r>
              <a:rPr lang="de-CH" dirty="0" err="1" smtClean="0"/>
              <a:t>sections</a:t>
            </a:r>
            <a:endParaRPr lang="ru-RU"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0" name="Текст 16"/>
          <p:cNvSpPr>
            <a:spLocks noGrp="1"/>
          </p:cNvSpPr>
          <p:nvPr>
            <p:ph type="body" sz="quarter" idx="11" hasCustomPrompt="1"/>
          </p:nvPr>
        </p:nvSpPr>
        <p:spPr>
          <a:xfrm>
            <a:off x="1553357" y="2712170"/>
            <a:ext cx="2747514"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1 Description</a:t>
            </a:r>
            <a:endParaRPr lang="ru-RU" dirty="0"/>
          </a:p>
        </p:txBody>
      </p:sp>
      <p:sp>
        <p:nvSpPr>
          <p:cNvPr id="21" name="Текст 16"/>
          <p:cNvSpPr>
            <a:spLocks noGrp="1"/>
          </p:cNvSpPr>
          <p:nvPr>
            <p:ph type="body" sz="quarter" idx="14" hasCustomPrompt="1"/>
          </p:nvPr>
        </p:nvSpPr>
        <p:spPr>
          <a:xfrm>
            <a:off x="4890977" y="2712170"/>
            <a:ext cx="2801679"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2 Description</a:t>
            </a:r>
            <a:endParaRPr lang="ru-RU" dirty="0"/>
          </a:p>
        </p:txBody>
      </p:sp>
      <p:sp>
        <p:nvSpPr>
          <p:cNvPr id="22" name="Текст 16"/>
          <p:cNvSpPr>
            <a:spLocks noGrp="1"/>
          </p:cNvSpPr>
          <p:nvPr>
            <p:ph type="body" sz="quarter" idx="16" hasCustomPrompt="1"/>
          </p:nvPr>
        </p:nvSpPr>
        <p:spPr>
          <a:xfrm>
            <a:off x="8235135" y="2712169"/>
            <a:ext cx="2793228"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3 Description</a:t>
            </a:r>
            <a:endParaRPr lang="ru-RU" dirty="0"/>
          </a:p>
        </p:txBody>
      </p:sp>
      <p:sp>
        <p:nvSpPr>
          <p:cNvPr id="23" name="Текст 16"/>
          <p:cNvSpPr>
            <a:spLocks noGrp="1"/>
          </p:cNvSpPr>
          <p:nvPr>
            <p:ph type="body" sz="quarter" idx="17" hasCustomPrompt="1"/>
          </p:nvPr>
        </p:nvSpPr>
        <p:spPr>
          <a:xfrm>
            <a:off x="1553357" y="4083281"/>
            <a:ext cx="2747514"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4 Description</a:t>
            </a:r>
            <a:endParaRPr lang="ru-RU" dirty="0"/>
          </a:p>
        </p:txBody>
      </p:sp>
      <p:sp>
        <p:nvSpPr>
          <p:cNvPr id="24" name="Текст 16"/>
          <p:cNvSpPr>
            <a:spLocks noGrp="1"/>
          </p:cNvSpPr>
          <p:nvPr>
            <p:ph type="body" sz="quarter" idx="18" hasCustomPrompt="1"/>
          </p:nvPr>
        </p:nvSpPr>
        <p:spPr>
          <a:xfrm>
            <a:off x="4890977" y="4083282"/>
            <a:ext cx="2801679"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5 Description</a:t>
            </a:r>
            <a:endParaRPr lang="ru-RU" dirty="0"/>
          </a:p>
        </p:txBody>
      </p:sp>
      <p:sp>
        <p:nvSpPr>
          <p:cNvPr id="25" name="Текст 16"/>
          <p:cNvSpPr>
            <a:spLocks noGrp="1"/>
          </p:cNvSpPr>
          <p:nvPr>
            <p:ph type="body" sz="quarter" idx="19" hasCustomPrompt="1"/>
          </p:nvPr>
        </p:nvSpPr>
        <p:spPr>
          <a:xfrm>
            <a:off x="8235135" y="4089693"/>
            <a:ext cx="2793228"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6 Description</a:t>
            </a:r>
            <a:endParaRPr lang="ru-RU" dirty="0"/>
          </a:p>
        </p:txBody>
      </p:sp>
      <p:sp>
        <p:nvSpPr>
          <p:cNvPr id="26" name="Текст 16"/>
          <p:cNvSpPr>
            <a:spLocks noGrp="1"/>
          </p:cNvSpPr>
          <p:nvPr>
            <p:ph type="body" sz="quarter" idx="20" hasCustomPrompt="1"/>
          </p:nvPr>
        </p:nvSpPr>
        <p:spPr>
          <a:xfrm>
            <a:off x="1465261" y="2366168"/>
            <a:ext cx="2835609"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1</a:t>
            </a:r>
            <a:endParaRPr lang="ru-RU" dirty="0"/>
          </a:p>
        </p:txBody>
      </p:sp>
      <p:sp>
        <p:nvSpPr>
          <p:cNvPr id="27" name="Текст 16"/>
          <p:cNvSpPr>
            <a:spLocks noGrp="1"/>
          </p:cNvSpPr>
          <p:nvPr>
            <p:ph type="body" sz="quarter" idx="21" hasCustomPrompt="1"/>
          </p:nvPr>
        </p:nvSpPr>
        <p:spPr>
          <a:xfrm>
            <a:off x="4808537" y="2366168"/>
            <a:ext cx="2884119"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2</a:t>
            </a:r>
            <a:endParaRPr lang="ru-RU" dirty="0"/>
          </a:p>
        </p:txBody>
      </p:sp>
      <p:sp>
        <p:nvSpPr>
          <p:cNvPr id="28" name="Текст 16"/>
          <p:cNvSpPr>
            <a:spLocks noGrp="1"/>
          </p:cNvSpPr>
          <p:nvPr>
            <p:ph type="body" sz="quarter" idx="22" hasCustomPrompt="1"/>
          </p:nvPr>
        </p:nvSpPr>
        <p:spPr>
          <a:xfrm>
            <a:off x="8151813" y="2366167"/>
            <a:ext cx="2876550"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3</a:t>
            </a:r>
            <a:endParaRPr lang="ru-RU" dirty="0"/>
          </a:p>
        </p:txBody>
      </p:sp>
      <p:sp>
        <p:nvSpPr>
          <p:cNvPr id="29" name="Текст 16"/>
          <p:cNvSpPr>
            <a:spLocks noGrp="1"/>
          </p:cNvSpPr>
          <p:nvPr>
            <p:ph type="body" sz="quarter" idx="23" hasCustomPrompt="1"/>
          </p:nvPr>
        </p:nvSpPr>
        <p:spPr>
          <a:xfrm>
            <a:off x="1465261" y="3737279"/>
            <a:ext cx="2835609"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4</a:t>
            </a:r>
            <a:endParaRPr lang="ru-RU" dirty="0"/>
          </a:p>
        </p:txBody>
      </p:sp>
      <p:sp>
        <p:nvSpPr>
          <p:cNvPr id="44" name="Текст 16"/>
          <p:cNvSpPr>
            <a:spLocks noGrp="1"/>
          </p:cNvSpPr>
          <p:nvPr>
            <p:ph type="body" sz="quarter" idx="24" hasCustomPrompt="1"/>
          </p:nvPr>
        </p:nvSpPr>
        <p:spPr>
          <a:xfrm>
            <a:off x="4808537" y="3737280"/>
            <a:ext cx="2884119"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5</a:t>
            </a:r>
            <a:endParaRPr lang="ru-RU" dirty="0"/>
          </a:p>
        </p:txBody>
      </p:sp>
      <p:sp>
        <p:nvSpPr>
          <p:cNvPr id="45" name="Текст 16"/>
          <p:cNvSpPr>
            <a:spLocks noGrp="1"/>
          </p:cNvSpPr>
          <p:nvPr>
            <p:ph type="body" sz="quarter" idx="25" hasCustomPrompt="1"/>
          </p:nvPr>
        </p:nvSpPr>
        <p:spPr>
          <a:xfrm>
            <a:off x="8151813" y="3743691"/>
            <a:ext cx="2876550"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6</a:t>
            </a:r>
            <a:endParaRPr lang="ru-RU" dirty="0"/>
          </a:p>
        </p:txBody>
      </p:sp>
    </p:spTree>
    <p:extLst>
      <p:ext uri="{BB962C8B-B14F-4D97-AF65-F5344CB8AC3E}">
        <p14:creationId xmlns:p14="http://schemas.microsoft.com/office/powerpoint/2010/main" val="412567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 6-9 Sections">
    <p:spTree>
      <p:nvGrpSpPr>
        <p:cNvPr id="1" name=""/>
        <p:cNvGrpSpPr/>
        <p:nvPr/>
      </p:nvGrpSpPr>
      <p:grpSpPr>
        <a:xfrm>
          <a:off x="0" y="0"/>
          <a:ext cx="0" cy="0"/>
          <a:chOff x="0" y="0"/>
          <a:chExt cx="0" cy="0"/>
        </a:xfrm>
      </p:grpSpPr>
      <p:sp>
        <p:nvSpPr>
          <p:cNvPr id="3" name="Заголовок 8"/>
          <p:cNvSpPr>
            <a:spLocks noGrp="1"/>
          </p:cNvSpPr>
          <p:nvPr>
            <p:ph type="title" hasCustomPrompt="1"/>
          </p:nvPr>
        </p:nvSpPr>
        <p:spPr>
          <a:xfrm>
            <a:off x="1188000" y="391601"/>
            <a:ext cx="9803850" cy="514967"/>
          </a:xfrm>
          <a:prstGeom prst="rect">
            <a:avLst/>
          </a:prstGeom>
        </p:spPr>
        <p:txBody>
          <a:bodyPr lIns="0" tIns="0" anchor="ctr">
            <a:normAutofit/>
          </a:bodyPr>
          <a:lstStyle>
            <a:lvl1pPr algn="ctr">
              <a:defRPr sz="2400" b="0" baseline="0">
                <a:solidFill>
                  <a:srgbClr val="1C4A70"/>
                </a:solidFill>
                <a:latin typeface="Verdana" panose="020B0604030504040204" pitchFamily="34" charset="0"/>
                <a:ea typeface="Verdana" panose="020B0604030504040204" pitchFamily="34" charset="0"/>
              </a:defRPr>
            </a:lvl1pPr>
          </a:lstStyle>
          <a:p>
            <a:r>
              <a:rPr lang="de-CH" dirty="0" smtClean="0"/>
              <a:t>Table </a:t>
            </a:r>
            <a:r>
              <a:rPr lang="de-CH" dirty="0" err="1" smtClean="0"/>
              <a:t>of</a:t>
            </a:r>
            <a:r>
              <a:rPr lang="de-CH" dirty="0" smtClean="0"/>
              <a:t> Contents: 6-9 </a:t>
            </a:r>
            <a:r>
              <a:rPr lang="de-CH" dirty="0" err="1" smtClean="0"/>
              <a:t>sections</a:t>
            </a:r>
            <a:endParaRPr lang="ru-RU"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48" name="Текст 16"/>
          <p:cNvSpPr>
            <a:spLocks noGrp="1"/>
          </p:cNvSpPr>
          <p:nvPr>
            <p:ph type="body" sz="quarter" idx="11" hasCustomPrompt="1"/>
          </p:nvPr>
        </p:nvSpPr>
        <p:spPr>
          <a:xfrm>
            <a:off x="1553357" y="2173451"/>
            <a:ext cx="2747514"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1 Description</a:t>
            </a:r>
            <a:endParaRPr lang="ru-RU" dirty="0"/>
          </a:p>
        </p:txBody>
      </p:sp>
      <p:sp>
        <p:nvSpPr>
          <p:cNvPr id="49" name="Текст 16"/>
          <p:cNvSpPr>
            <a:spLocks noGrp="1"/>
          </p:cNvSpPr>
          <p:nvPr>
            <p:ph type="body" sz="quarter" idx="14" hasCustomPrompt="1"/>
          </p:nvPr>
        </p:nvSpPr>
        <p:spPr>
          <a:xfrm>
            <a:off x="4890977" y="2173451"/>
            <a:ext cx="2801679"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2 Description</a:t>
            </a:r>
            <a:endParaRPr lang="ru-RU" dirty="0"/>
          </a:p>
        </p:txBody>
      </p:sp>
      <p:sp>
        <p:nvSpPr>
          <p:cNvPr id="50" name="Текст 16"/>
          <p:cNvSpPr>
            <a:spLocks noGrp="1"/>
          </p:cNvSpPr>
          <p:nvPr>
            <p:ph type="body" sz="quarter" idx="16" hasCustomPrompt="1"/>
          </p:nvPr>
        </p:nvSpPr>
        <p:spPr>
          <a:xfrm>
            <a:off x="8235135" y="2173450"/>
            <a:ext cx="2793228"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3 Description</a:t>
            </a:r>
            <a:endParaRPr lang="ru-RU" dirty="0"/>
          </a:p>
        </p:txBody>
      </p:sp>
      <p:sp>
        <p:nvSpPr>
          <p:cNvPr id="51" name="Текст 16"/>
          <p:cNvSpPr>
            <a:spLocks noGrp="1"/>
          </p:cNvSpPr>
          <p:nvPr>
            <p:ph type="body" sz="quarter" idx="17" hasCustomPrompt="1"/>
          </p:nvPr>
        </p:nvSpPr>
        <p:spPr>
          <a:xfrm>
            <a:off x="1553357" y="3544562"/>
            <a:ext cx="2747514"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4 Description</a:t>
            </a:r>
            <a:endParaRPr lang="ru-RU" dirty="0"/>
          </a:p>
        </p:txBody>
      </p:sp>
      <p:sp>
        <p:nvSpPr>
          <p:cNvPr id="52" name="Текст 16"/>
          <p:cNvSpPr>
            <a:spLocks noGrp="1"/>
          </p:cNvSpPr>
          <p:nvPr>
            <p:ph type="body" sz="quarter" idx="18" hasCustomPrompt="1"/>
          </p:nvPr>
        </p:nvSpPr>
        <p:spPr>
          <a:xfrm>
            <a:off x="4890977" y="3544563"/>
            <a:ext cx="2801679"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5 Description</a:t>
            </a:r>
            <a:endParaRPr lang="ru-RU" dirty="0"/>
          </a:p>
        </p:txBody>
      </p:sp>
      <p:sp>
        <p:nvSpPr>
          <p:cNvPr id="53" name="Текст 16"/>
          <p:cNvSpPr>
            <a:spLocks noGrp="1"/>
          </p:cNvSpPr>
          <p:nvPr>
            <p:ph type="body" sz="quarter" idx="19" hasCustomPrompt="1"/>
          </p:nvPr>
        </p:nvSpPr>
        <p:spPr>
          <a:xfrm>
            <a:off x="8235135" y="3550974"/>
            <a:ext cx="2793228"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6 Description</a:t>
            </a:r>
            <a:endParaRPr lang="ru-RU" dirty="0"/>
          </a:p>
        </p:txBody>
      </p:sp>
      <p:sp>
        <p:nvSpPr>
          <p:cNvPr id="54" name="Текст 16"/>
          <p:cNvSpPr>
            <a:spLocks noGrp="1"/>
          </p:cNvSpPr>
          <p:nvPr>
            <p:ph type="body" sz="quarter" idx="20" hasCustomPrompt="1"/>
          </p:nvPr>
        </p:nvSpPr>
        <p:spPr>
          <a:xfrm>
            <a:off x="1465261" y="1827449"/>
            <a:ext cx="2835609"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1</a:t>
            </a:r>
            <a:endParaRPr lang="ru-RU" dirty="0"/>
          </a:p>
        </p:txBody>
      </p:sp>
      <p:sp>
        <p:nvSpPr>
          <p:cNvPr id="55" name="Текст 16"/>
          <p:cNvSpPr>
            <a:spLocks noGrp="1"/>
          </p:cNvSpPr>
          <p:nvPr>
            <p:ph type="body" sz="quarter" idx="21" hasCustomPrompt="1"/>
          </p:nvPr>
        </p:nvSpPr>
        <p:spPr>
          <a:xfrm>
            <a:off x="4808537" y="1827449"/>
            <a:ext cx="2884119"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2</a:t>
            </a:r>
            <a:endParaRPr lang="ru-RU" dirty="0"/>
          </a:p>
        </p:txBody>
      </p:sp>
      <p:sp>
        <p:nvSpPr>
          <p:cNvPr id="56" name="Текст 16"/>
          <p:cNvSpPr>
            <a:spLocks noGrp="1"/>
          </p:cNvSpPr>
          <p:nvPr>
            <p:ph type="body" sz="quarter" idx="22" hasCustomPrompt="1"/>
          </p:nvPr>
        </p:nvSpPr>
        <p:spPr>
          <a:xfrm>
            <a:off x="8151813" y="1827448"/>
            <a:ext cx="2876550"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3</a:t>
            </a:r>
            <a:endParaRPr lang="ru-RU" dirty="0"/>
          </a:p>
        </p:txBody>
      </p:sp>
      <p:sp>
        <p:nvSpPr>
          <p:cNvPr id="57" name="Текст 16"/>
          <p:cNvSpPr>
            <a:spLocks noGrp="1"/>
          </p:cNvSpPr>
          <p:nvPr>
            <p:ph type="body" sz="quarter" idx="23" hasCustomPrompt="1"/>
          </p:nvPr>
        </p:nvSpPr>
        <p:spPr>
          <a:xfrm>
            <a:off x="1465261" y="3198560"/>
            <a:ext cx="2835609"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4</a:t>
            </a:r>
            <a:endParaRPr lang="ru-RU" dirty="0"/>
          </a:p>
        </p:txBody>
      </p:sp>
      <p:sp>
        <p:nvSpPr>
          <p:cNvPr id="58" name="Текст 16"/>
          <p:cNvSpPr>
            <a:spLocks noGrp="1"/>
          </p:cNvSpPr>
          <p:nvPr>
            <p:ph type="body" sz="quarter" idx="24" hasCustomPrompt="1"/>
          </p:nvPr>
        </p:nvSpPr>
        <p:spPr>
          <a:xfrm>
            <a:off x="4808537" y="3198561"/>
            <a:ext cx="2884119"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5</a:t>
            </a:r>
            <a:endParaRPr lang="ru-RU" dirty="0"/>
          </a:p>
        </p:txBody>
      </p:sp>
      <p:sp>
        <p:nvSpPr>
          <p:cNvPr id="59" name="Текст 16"/>
          <p:cNvSpPr>
            <a:spLocks noGrp="1"/>
          </p:cNvSpPr>
          <p:nvPr>
            <p:ph type="body" sz="quarter" idx="25" hasCustomPrompt="1"/>
          </p:nvPr>
        </p:nvSpPr>
        <p:spPr>
          <a:xfrm>
            <a:off x="8151813" y="3204972"/>
            <a:ext cx="2876550"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6</a:t>
            </a:r>
            <a:endParaRPr lang="ru-RU" dirty="0"/>
          </a:p>
        </p:txBody>
      </p:sp>
      <p:sp>
        <p:nvSpPr>
          <p:cNvPr id="60" name="Текст 16"/>
          <p:cNvSpPr>
            <a:spLocks noGrp="1"/>
          </p:cNvSpPr>
          <p:nvPr>
            <p:ph type="body" sz="quarter" idx="26" hasCustomPrompt="1"/>
          </p:nvPr>
        </p:nvSpPr>
        <p:spPr>
          <a:xfrm>
            <a:off x="1553357" y="4730093"/>
            <a:ext cx="2747514"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7 Description</a:t>
            </a:r>
            <a:endParaRPr lang="ru-RU" dirty="0"/>
          </a:p>
        </p:txBody>
      </p:sp>
      <p:sp>
        <p:nvSpPr>
          <p:cNvPr id="61" name="Текст 16"/>
          <p:cNvSpPr>
            <a:spLocks noGrp="1"/>
          </p:cNvSpPr>
          <p:nvPr>
            <p:ph type="body" sz="quarter" idx="27" hasCustomPrompt="1"/>
          </p:nvPr>
        </p:nvSpPr>
        <p:spPr>
          <a:xfrm>
            <a:off x="4890977" y="4730094"/>
            <a:ext cx="2801679"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8 Description</a:t>
            </a:r>
            <a:endParaRPr lang="ru-RU" dirty="0"/>
          </a:p>
        </p:txBody>
      </p:sp>
      <p:sp>
        <p:nvSpPr>
          <p:cNvPr id="62" name="Текст 16"/>
          <p:cNvSpPr>
            <a:spLocks noGrp="1"/>
          </p:cNvSpPr>
          <p:nvPr>
            <p:ph type="body" sz="quarter" idx="28" hasCustomPrompt="1"/>
          </p:nvPr>
        </p:nvSpPr>
        <p:spPr>
          <a:xfrm>
            <a:off x="8235135" y="4736505"/>
            <a:ext cx="2793228"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9 Description</a:t>
            </a:r>
            <a:endParaRPr lang="ru-RU" dirty="0"/>
          </a:p>
        </p:txBody>
      </p:sp>
      <p:sp>
        <p:nvSpPr>
          <p:cNvPr id="63" name="Текст 16"/>
          <p:cNvSpPr>
            <a:spLocks noGrp="1"/>
          </p:cNvSpPr>
          <p:nvPr>
            <p:ph type="body" sz="quarter" idx="29" hasCustomPrompt="1"/>
          </p:nvPr>
        </p:nvSpPr>
        <p:spPr>
          <a:xfrm>
            <a:off x="1465261" y="4384091"/>
            <a:ext cx="2835609"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7</a:t>
            </a:r>
            <a:endParaRPr lang="ru-RU" dirty="0"/>
          </a:p>
        </p:txBody>
      </p:sp>
      <p:sp>
        <p:nvSpPr>
          <p:cNvPr id="64" name="Текст 16"/>
          <p:cNvSpPr>
            <a:spLocks noGrp="1"/>
          </p:cNvSpPr>
          <p:nvPr>
            <p:ph type="body" sz="quarter" idx="30" hasCustomPrompt="1"/>
          </p:nvPr>
        </p:nvSpPr>
        <p:spPr>
          <a:xfrm>
            <a:off x="4808537" y="4384092"/>
            <a:ext cx="2884119"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8</a:t>
            </a:r>
            <a:endParaRPr lang="ru-RU" dirty="0"/>
          </a:p>
        </p:txBody>
      </p:sp>
      <p:sp>
        <p:nvSpPr>
          <p:cNvPr id="65" name="Текст 16"/>
          <p:cNvSpPr>
            <a:spLocks noGrp="1"/>
          </p:cNvSpPr>
          <p:nvPr>
            <p:ph type="body" sz="quarter" idx="31" hasCustomPrompt="1"/>
          </p:nvPr>
        </p:nvSpPr>
        <p:spPr>
          <a:xfrm>
            <a:off x="8151813" y="4390503"/>
            <a:ext cx="2876550"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9</a:t>
            </a:r>
            <a:endParaRPr lang="ru-RU" dirty="0"/>
          </a:p>
        </p:txBody>
      </p:sp>
    </p:spTree>
    <p:extLst>
      <p:ext uri="{BB962C8B-B14F-4D97-AF65-F5344CB8AC3E}">
        <p14:creationId xmlns:p14="http://schemas.microsoft.com/office/powerpoint/2010/main" val="328541176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536382"/>
      </p:ext>
    </p:extLst>
  </p:cSld>
  <p:clrMap bg1="lt1" tx1="dk1" bg2="lt2" tx2="dk2" accent1="accent1" accent2="accent2" accent3="accent3" accent4="accent4" accent5="accent5" accent6="accent6" hlink="hlink" folHlink="folHlink"/>
  <p:sldLayoutIdLst>
    <p:sldLayoutId id="2147483649" r:id="rId1"/>
    <p:sldLayoutId id="2147483783" r:id="rId2"/>
    <p:sldLayoutId id="2147483785" r:id="rId3"/>
    <p:sldLayoutId id="2147483655" r:id="rId4"/>
    <p:sldLayoutId id="2147483656" r:id="rId5"/>
    <p:sldLayoutId id="2147483703" r:id="rId6"/>
    <p:sldLayoutId id="2147483705" r:id="rId7"/>
    <p:sldLayoutId id="2147483708" r:id="rId8"/>
    <p:sldLayoutId id="2147483709" r:id="rId9"/>
    <p:sldLayoutId id="2147483710" r:id="rId10"/>
    <p:sldLayoutId id="2147483711" r:id="rId11"/>
    <p:sldLayoutId id="2147483758" r:id="rId12"/>
    <p:sldLayoutId id="2147483715" r:id="rId13"/>
    <p:sldLayoutId id="2147483716" r:id="rId14"/>
    <p:sldLayoutId id="2147483717" r:id="rId15"/>
    <p:sldLayoutId id="2147483719" r:id="rId16"/>
    <p:sldLayoutId id="2147483721" r:id="rId17"/>
    <p:sldLayoutId id="2147483723" r:id="rId18"/>
    <p:sldLayoutId id="2147483725" r:id="rId19"/>
    <p:sldLayoutId id="2147483727" r:id="rId20"/>
    <p:sldLayoutId id="2147483729" r:id="rId21"/>
    <p:sldLayoutId id="2147483731" r:id="rId22"/>
    <p:sldLayoutId id="2147483733" r:id="rId23"/>
    <p:sldLayoutId id="2147483735" r:id="rId24"/>
    <p:sldLayoutId id="2147483737" r:id="rId25"/>
    <p:sldLayoutId id="2147483739" r:id="rId26"/>
    <p:sldLayoutId id="2147483742" r:id="rId27"/>
    <p:sldLayoutId id="2147483745" r:id="rId28"/>
    <p:sldLayoutId id="2147483747" r:id="rId29"/>
    <p:sldLayoutId id="2147483749" r:id="rId30"/>
    <p:sldLayoutId id="2147483751" r:id="rId31"/>
    <p:sldLayoutId id="2147483753" r:id="rId32"/>
    <p:sldLayoutId id="2147483756" r:id="rId33"/>
    <p:sldLayoutId id="2147483757" r:id="rId34"/>
    <p:sldLayoutId id="2147483786" r:id="rId3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hyperlink" Target="corporates-using-crypto-pov.pdf"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hyperlink" Target="20211208_crypto-survey-report.pdf" TargetMode="External"/><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slideLayout" Target="../slideLayouts/slideLayout35.xml"/><Relationship Id="rId7" Type="http://schemas.openxmlformats.org/officeDocument/2006/relationships/image" Target="../media/image8.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endParaRPr lang="en-GB" sz="3200" dirty="0">
              <a:latin typeface="Verdana" panose="020B0604030504040204" pitchFamily="34" charset="0"/>
              <a:ea typeface="Verdana" panose="020B0604030504040204" pitchFamily="34" charset="0"/>
            </a:endParaRPr>
          </a:p>
        </p:txBody>
      </p:sp>
      <p:sp>
        <p:nvSpPr>
          <p:cNvPr id="27" name="Text Placeholder 26"/>
          <p:cNvSpPr>
            <a:spLocks noGrp="1"/>
          </p:cNvSpPr>
          <p:nvPr>
            <p:ph type="body" sz="quarter" idx="12"/>
          </p:nvPr>
        </p:nvSpPr>
        <p:spPr/>
        <p:txBody>
          <a:bodyPr/>
          <a:lstStyle/>
          <a:p>
            <a:r>
              <a:rPr lang="en-GB" sz="1400" dirty="0" smtClean="0">
                <a:latin typeface="Verdana" panose="020B0604030504040204" pitchFamily="34" charset="0"/>
                <a:ea typeface="Verdana" panose="020B0604030504040204" pitchFamily="34" charset="0"/>
              </a:rPr>
              <a:t>01.09.2021</a:t>
            </a:r>
            <a:endParaRPr lang="en-GB" sz="1400" dirty="0">
              <a:latin typeface="Verdana" panose="020B0604030504040204" pitchFamily="34" charset="0"/>
              <a:ea typeface="Verdana" panose="020B0604030504040204" pitchFamily="34" charset="0"/>
            </a:endParaRPr>
          </a:p>
        </p:txBody>
      </p:sp>
      <p:sp>
        <p:nvSpPr>
          <p:cNvPr id="3" name="Picture Placeholder 2"/>
          <p:cNvSpPr>
            <a:spLocks noGrp="1"/>
          </p:cNvSpPr>
          <p:nvPr>
            <p:ph type="pic" sz="quarter" idx="17"/>
          </p:nvPr>
        </p:nvSpPr>
        <p:spPr/>
      </p:sp>
    </p:spTree>
    <p:extLst>
      <p:ext uri="{BB962C8B-B14F-4D97-AF65-F5344CB8AC3E}">
        <p14:creationId xmlns:p14="http://schemas.microsoft.com/office/powerpoint/2010/main" val="3984786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89954940"/>
              </p:ext>
            </p:extLst>
          </p:nvPr>
        </p:nvGraphicFramePr>
        <p:xfrm>
          <a:off x="1197525" y="1508564"/>
          <a:ext cx="10106270" cy="4514550"/>
        </p:xfrm>
        <a:graphic>
          <a:graphicData uri="http://schemas.openxmlformats.org/drawingml/2006/table">
            <a:tbl>
              <a:tblPr bandRow="1">
                <a:tableStyleId>{5C22544A-7EE6-4342-B048-85BDC9FD1C3A}</a:tableStyleId>
              </a:tblPr>
              <a:tblGrid>
                <a:gridCol w="5053135">
                  <a:extLst>
                    <a:ext uri="{9D8B030D-6E8A-4147-A177-3AD203B41FA5}">
                      <a16:colId xmlns:a16="http://schemas.microsoft.com/office/drawing/2014/main" val="1389237474"/>
                    </a:ext>
                  </a:extLst>
                </a:gridCol>
                <a:gridCol w="5053135">
                  <a:extLst>
                    <a:ext uri="{9D8B030D-6E8A-4147-A177-3AD203B41FA5}">
                      <a16:colId xmlns:a16="http://schemas.microsoft.com/office/drawing/2014/main" val="1486258373"/>
                    </a:ext>
                  </a:extLst>
                </a:gridCol>
              </a:tblGrid>
              <a:tr h="2257275">
                <a:tc>
                  <a:txBody>
                    <a:bodyPr/>
                    <a:lstStyle/>
                    <a:p>
                      <a:pPr marL="285750" indent="-285750">
                        <a:buFont typeface="Arial" panose="020B0604020202020204" pitchFamily="34" charset="0"/>
                        <a:buChar char="•"/>
                      </a:pPr>
                      <a:r>
                        <a:rPr lang="en-US" noProof="0" dirty="0" smtClean="0"/>
                        <a:t>Regulated in Switzerland, </a:t>
                      </a:r>
                    </a:p>
                    <a:p>
                      <a:pPr marL="285750" indent="-285750">
                        <a:buFont typeface="Arial" panose="020B0604020202020204" pitchFamily="34" charset="0"/>
                        <a:buChar char="•"/>
                      </a:pPr>
                      <a:r>
                        <a:rPr lang="en-US" noProof="0" dirty="0" smtClean="0"/>
                        <a:t>Part of a large group</a:t>
                      </a:r>
                    </a:p>
                    <a:p>
                      <a:pPr marL="285750" indent="-285750">
                        <a:buFont typeface="Arial" panose="020B0604020202020204" pitchFamily="34" charset="0"/>
                        <a:buChar char="•"/>
                      </a:pPr>
                      <a:endParaRPr lang="en-US" noProof="0" dirty="0" smtClean="0"/>
                    </a:p>
                    <a:p>
                      <a:pPr marL="285750" indent="-285750">
                        <a:buFont typeface="Arial" panose="020B0604020202020204" pitchFamily="34" charset="0"/>
                        <a:buChar char="•"/>
                      </a:pPr>
                      <a:r>
                        <a:rPr lang="en-US" noProof="0" dirty="0" smtClean="0"/>
                        <a:t>Convenience:</a:t>
                      </a:r>
                      <a:r>
                        <a:rPr lang="en-US" baseline="0" noProof="0" dirty="0" smtClean="0"/>
                        <a:t> seamless crypto integration</a:t>
                      </a:r>
                    </a:p>
                    <a:p>
                      <a:pPr marL="285750" indent="-285750">
                        <a:buFont typeface="Arial" panose="020B0604020202020204" pitchFamily="34" charset="0"/>
                        <a:buChar char="•"/>
                      </a:pPr>
                      <a:r>
                        <a:rPr lang="en-US" baseline="0" noProof="0" dirty="0" smtClean="0"/>
                        <a:t>Widespread crypto expertise within the team</a:t>
                      </a:r>
                    </a:p>
                    <a:p>
                      <a:pPr marL="285750" indent="-285750">
                        <a:buFont typeface="Arial" panose="020B0604020202020204" pitchFamily="34" charset="0"/>
                        <a:buChar char="•"/>
                      </a:pPr>
                      <a:endParaRPr lang="en-US" baseline="0" noProof="0" dirty="0" smtClean="0"/>
                    </a:p>
                    <a:p>
                      <a:pPr marL="285750" indent="-285750">
                        <a:buFont typeface="Arial" panose="020B0604020202020204" pitchFamily="34" charset="0"/>
                        <a:buChar char="•"/>
                      </a:pPr>
                      <a:r>
                        <a:rPr lang="en-US" baseline="0" noProof="0" dirty="0" smtClean="0"/>
                        <a:t>Regulated custody in place</a:t>
                      </a:r>
                      <a:endParaRPr lang="en-US" noProof="0" dirty="0"/>
                    </a:p>
                  </a:txBody>
                  <a:tcPr/>
                </a:tc>
                <a:tc>
                  <a:txBody>
                    <a:bodyPr/>
                    <a:lstStyle/>
                    <a:p>
                      <a:pPr marL="285750" indent="-285750">
                        <a:buFont typeface="Arial" panose="020B0604020202020204" pitchFamily="34" charset="0"/>
                        <a:buChar char="•"/>
                      </a:pPr>
                      <a:r>
                        <a:rPr lang="en-US" noProof="0" dirty="0" smtClean="0"/>
                        <a:t>Market</a:t>
                      </a:r>
                      <a:r>
                        <a:rPr lang="en-US" baseline="0" noProof="0" dirty="0" smtClean="0"/>
                        <a:t> access is sourced from other players, difficult to compete on prices</a:t>
                      </a:r>
                    </a:p>
                    <a:p>
                      <a:pPr marL="285750" indent="-285750">
                        <a:buFont typeface="Arial" panose="020B0604020202020204" pitchFamily="34" charset="0"/>
                        <a:buChar char="•"/>
                      </a:pPr>
                      <a:r>
                        <a:rPr lang="en-US" baseline="0" noProof="0" dirty="0" smtClean="0"/>
                        <a:t>GPBS is not well known actor in private banking, not easy to reach regular private customers</a:t>
                      </a:r>
                    </a:p>
                    <a:p>
                      <a:pPr marL="285750" indent="-285750">
                        <a:buFont typeface="Arial" panose="020B0604020202020204" pitchFamily="34" charset="0"/>
                        <a:buChar char="•"/>
                      </a:pPr>
                      <a:r>
                        <a:rPr lang="en-US" baseline="0" noProof="0" dirty="0" smtClean="0"/>
                        <a:t>Limited product scope for now as GPBS is only licensed on Bitcoin</a:t>
                      </a:r>
                    </a:p>
                  </a:txBody>
                  <a:tcPr/>
                </a:tc>
                <a:extLst>
                  <a:ext uri="{0D108BD9-81ED-4DB2-BD59-A6C34878D82A}">
                    <a16:rowId xmlns:a16="http://schemas.microsoft.com/office/drawing/2014/main" val="321234706"/>
                  </a:ext>
                </a:extLst>
              </a:tr>
              <a:tr h="2257275">
                <a:tc>
                  <a:txBody>
                    <a:bodyPr/>
                    <a:lstStyle/>
                    <a:p>
                      <a:pPr marL="285750" indent="-285750">
                        <a:buFont typeface="Arial" panose="020B0604020202020204" pitchFamily="34" charset="0"/>
                        <a:buChar char="•"/>
                      </a:pPr>
                      <a:r>
                        <a:rPr lang="en-US" noProof="0" dirty="0" smtClean="0"/>
                        <a:t>Counterparty</a:t>
                      </a:r>
                      <a:r>
                        <a:rPr lang="en-US" baseline="0" noProof="0" dirty="0" smtClean="0"/>
                        <a:t> r</a:t>
                      </a:r>
                      <a:r>
                        <a:rPr lang="en-US" noProof="0" dirty="0" smtClean="0"/>
                        <a:t>isks have materialized</a:t>
                      </a:r>
                      <a:r>
                        <a:rPr lang="en-US" baseline="0" noProof="0" dirty="0" smtClean="0"/>
                        <a:t>, more established players are well positioned</a:t>
                      </a:r>
                    </a:p>
                    <a:p>
                      <a:pPr marL="285750" indent="-285750">
                        <a:buFont typeface="Arial" panose="020B0604020202020204" pitchFamily="34" charset="0"/>
                        <a:buChar char="•"/>
                      </a:pPr>
                      <a:endParaRPr lang="en-US" baseline="0" noProof="0" dirty="0" smtClean="0"/>
                    </a:p>
                    <a:p>
                      <a:pPr marL="285750" indent="-285750">
                        <a:buFont typeface="Arial" panose="020B0604020202020204" pitchFamily="34" charset="0"/>
                        <a:buChar char="•"/>
                      </a:pPr>
                      <a:r>
                        <a:rPr lang="en-US" baseline="0" noProof="0" dirty="0" smtClean="0"/>
                        <a:t>Some active crypto players belong to the Zug Russian community</a:t>
                      </a:r>
                    </a:p>
                    <a:p>
                      <a:pPr marL="285750" indent="-285750">
                        <a:buFont typeface="Arial" panose="020B0604020202020204" pitchFamily="34" charset="0"/>
                        <a:buChar char="•"/>
                      </a:pPr>
                      <a:endParaRPr lang="en-US" noProof="0" dirty="0"/>
                    </a:p>
                  </a:txBody>
                  <a:tcPr/>
                </a:tc>
                <a:tc>
                  <a:txBody>
                    <a:bodyPr/>
                    <a:lstStyle/>
                    <a:p>
                      <a:pPr marL="285750" indent="-285750">
                        <a:buFont typeface="Arial" panose="020B0604020202020204" pitchFamily="34" charset="0"/>
                        <a:buChar char="•"/>
                      </a:pPr>
                      <a:r>
                        <a:rPr lang="en-US" noProof="0" dirty="0" smtClean="0"/>
                        <a:t>Geopolitical situation impacting:</a:t>
                      </a:r>
                    </a:p>
                    <a:p>
                      <a:pPr marL="742950" lvl="1" indent="-285750">
                        <a:buFont typeface="Arial" panose="020B0604020202020204" pitchFamily="34" charset="0"/>
                        <a:buChar char="•"/>
                      </a:pPr>
                      <a:r>
                        <a:rPr lang="en-US" noProof="0" dirty="0" smtClean="0"/>
                        <a:t>The license from Finma</a:t>
                      </a:r>
                    </a:p>
                    <a:p>
                      <a:pPr marL="742950" lvl="1" indent="-285750">
                        <a:buFont typeface="Arial" panose="020B0604020202020204" pitchFamily="34" charset="0"/>
                        <a:buChar char="•"/>
                      </a:pPr>
                      <a:r>
                        <a:rPr lang="en-US" noProof="0" dirty="0" smtClean="0"/>
                        <a:t>The relationship</a:t>
                      </a:r>
                      <a:r>
                        <a:rPr lang="en-US" baseline="0" noProof="0" dirty="0" smtClean="0"/>
                        <a:t> with providers</a:t>
                      </a:r>
                      <a:endParaRPr lang="en-US" noProof="0" dirty="0" smtClean="0"/>
                    </a:p>
                    <a:p>
                      <a:pPr marL="742950" lvl="1" indent="-285750">
                        <a:buFont typeface="Arial" panose="020B0604020202020204" pitchFamily="34" charset="0"/>
                        <a:buChar char="•"/>
                      </a:pPr>
                      <a:endParaRPr lang="en-US" noProof="0" dirty="0" smtClean="0"/>
                    </a:p>
                    <a:p>
                      <a:pPr marL="285750" indent="-285750">
                        <a:buFont typeface="Arial" panose="020B0604020202020204" pitchFamily="34" charset="0"/>
                        <a:buChar char="•"/>
                      </a:pPr>
                      <a:r>
                        <a:rPr lang="en-US" noProof="0" dirty="0" smtClean="0"/>
                        <a:t>Lower interest from private customers due to the current</a:t>
                      </a:r>
                      <a:r>
                        <a:rPr lang="en-US" baseline="0" noProof="0" dirty="0" smtClean="0"/>
                        <a:t> low market</a:t>
                      </a:r>
                      <a:endParaRPr lang="en-US" noProof="0" dirty="0"/>
                    </a:p>
                  </a:txBody>
                  <a:tcPr/>
                </a:tc>
                <a:extLst>
                  <a:ext uri="{0D108BD9-81ED-4DB2-BD59-A6C34878D82A}">
                    <a16:rowId xmlns:a16="http://schemas.microsoft.com/office/drawing/2014/main" val="3354986664"/>
                  </a:ext>
                </a:extLst>
              </a:tr>
            </a:tbl>
          </a:graphicData>
        </a:graphic>
      </p:graphicFrame>
      <p:sp>
        <p:nvSpPr>
          <p:cNvPr id="2" name="Title 1"/>
          <p:cNvSpPr>
            <a:spLocks noGrp="1"/>
          </p:cNvSpPr>
          <p:nvPr>
            <p:ph type="title"/>
          </p:nvPr>
        </p:nvSpPr>
        <p:spPr/>
        <p:txBody>
          <a:bodyPr/>
          <a:lstStyle/>
          <a:p>
            <a:r>
              <a:rPr lang="en-US" dirty="0" smtClean="0"/>
              <a:t>Private customers</a:t>
            </a:r>
            <a:endParaRPr lang="en-US" dirty="0"/>
          </a:p>
        </p:txBody>
      </p:sp>
      <p:sp>
        <p:nvSpPr>
          <p:cNvPr id="3" name="Text Placeholder 2"/>
          <p:cNvSpPr>
            <a:spLocks noGrp="1"/>
          </p:cNvSpPr>
          <p:nvPr>
            <p:ph type="body" sz="quarter" idx="11"/>
          </p:nvPr>
        </p:nvSpPr>
        <p:spPr/>
        <p:txBody>
          <a:bodyPr/>
          <a:lstStyle/>
          <a:p>
            <a:endParaRPr lang="de-CH"/>
          </a:p>
        </p:txBody>
      </p:sp>
      <p:sp>
        <p:nvSpPr>
          <p:cNvPr id="5" name="Text Placeholder 4"/>
          <p:cNvSpPr>
            <a:spLocks noGrp="1"/>
          </p:cNvSpPr>
          <p:nvPr>
            <p:ph type="body" sz="quarter" idx="12"/>
          </p:nvPr>
        </p:nvSpPr>
        <p:spPr/>
        <p:txBody>
          <a:bodyPr/>
          <a:lstStyle/>
          <a:p>
            <a:endParaRPr lang="de-CH"/>
          </a:p>
        </p:txBody>
      </p:sp>
      <p:sp>
        <p:nvSpPr>
          <p:cNvPr id="7" name="TextBox 6"/>
          <p:cNvSpPr txBox="1"/>
          <p:nvPr/>
        </p:nvSpPr>
        <p:spPr>
          <a:xfrm>
            <a:off x="3197501" y="1169507"/>
            <a:ext cx="1200970" cy="369332"/>
          </a:xfrm>
          <a:prstGeom prst="rect">
            <a:avLst/>
          </a:prstGeom>
          <a:noFill/>
        </p:spPr>
        <p:txBody>
          <a:bodyPr wrap="none" rtlCol="0">
            <a:spAutoFit/>
          </a:bodyPr>
          <a:lstStyle/>
          <a:p>
            <a:r>
              <a:rPr lang="en-US" dirty="0" smtClean="0"/>
              <a:t>Strengths</a:t>
            </a:r>
            <a:endParaRPr lang="en-US" dirty="0"/>
          </a:p>
        </p:txBody>
      </p:sp>
      <p:sp>
        <p:nvSpPr>
          <p:cNvPr id="8" name="TextBox 7"/>
          <p:cNvSpPr txBox="1"/>
          <p:nvPr/>
        </p:nvSpPr>
        <p:spPr>
          <a:xfrm>
            <a:off x="8187873" y="1160834"/>
            <a:ext cx="1484702" cy="369332"/>
          </a:xfrm>
          <a:prstGeom prst="rect">
            <a:avLst/>
          </a:prstGeom>
          <a:noFill/>
        </p:spPr>
        <p:txBody>
          <a:bodyPr wrap="none" rtlCol="0">
            <a:spAutoFit/>
          </a:bodyPr>
          <a:lstStyle/>
          <a:p>
            <a:r>
              <a:rPr lang="en-US" dirty="0" smtClean="0"/>
              <a:t>Weaknesses</a:t>
            </a:r>
            <a:endParaRPr lang="en-US" dirty="0"/>
          </a:p>
        </p:txBody>
      </p:sp>
      <p:sp>
        <p:nvSpPr>
          <p:cNvPr id="9" name="TextBox 8"/>
          <p:cNvSpPr txBox="1"/>
          <p:nvPr/>
        </p:nvSpPr>
        <p:spPr>
          <a:xfrm>
            <a:off x="8448362" y="6023114"/>
            <a:ext cx="963725" cy="369332"/>
          </a:xfrm>
          <a:prstGeom prst="rect">
            <a:avLst/>
          </a:prstGeom>
          <a:noFill/>
        </p:spPr>
        <p:txBody>
          <a:bodyPr wrap="none" rtlCol="0">
            <a:spAutoFit/>
          </a:bodyPr>
          <a:lstStyle/>
          <a:p>
            <a:r>
              <a:rPr lang="en-US" dirty="0" smtClean="0"/>
              <a:t>Threats</a:t>
            </a:r>
            <a:endParaRPr lang="en-US" dirty="0"/>
          </a:p>
        </p:txBody>
      </p:sp>
      <p:sp>
        <p:nvSpPr>
          <p:cNvPr id="10" name="TextBox 9"/>
          <p:cNvSpPr txBox="1"/>
          <p:nvPr/>
        </p:nvSpPr>
        <p:spPr>
          <a:xfrm>
            <a:off x="3011553" y="6023114"/>
            <a:ext cx="1572866" cy="369332"/>
          </a:xfrm>
          <a:prstGeom prst="rect">
            <a:avLst/>
          </a:prstGeom>
          <a:noFill/>
        </p:spPr>
        <p:txBody>
          <a:bodyPr wrap="none" rtlCol="0">
            <a:spAutoFit/>
          </a:bodyPr>
          <a:lstStyle/>
          <a:p>
            <a:r>
              <a:rPr lang="en-US" dirty="0" smtClean="0"/>
              <a:t>Opportunities</a:t>
            </a:r>
            <a:endParaRPr lang="en-US" dirty="0"/>
          </a:p>
        </p:txBody>
      </p:sp>
    </p:spTree>
    <p:extLst>
      <p:ext uri="{BB962C8B-B14F-4D97-AF65-F5344CB8AC3E}">
        <p14:creationId xmlns:p14="http://schemas.microsoft.com/office/powerpoint/2010/main" val="147212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Corporates - Context</a:t>
            </a:r>
          </a:p>
        </p:txBody>
      </p:sp>
      <p:sp>
        <p:nvSpPr>
          <p:cNvPr id="5" name="Text Placeholder 4"/>
          <p:cNvSpPr>
            <a:spLocks noGrp="1"/>
          </p:cNvSpPr>
          <p:nvPr>
            <p:ph type="body" sz="quarter" idx="11"/>
          </p:nvPr>
        </p:nvSpPr>
        <p:spPr/>
        <p:txBody>
          <a:bodyPr/>
          <a:lstStyle/>
          <a:p>
            <a:endParaRPr lang="de-CH"/>
          </a:p>
        </p:txBody>
      </p:sp>
      <p:sp>
        <p:nvSpPr>
          <p:cNvPr id="7" name="Text Placeholder 6"/>
          <p:cNvSpPr>
            <a:spLocks noGrp="1"/>
          </p:cNvSpPr>
          <p:nvPr>
            <p:ph type="body" sz="quarter" idx="13"/>
          </p:nvPr>
        </p:nvSpPr>
        <p:spPr>
          <a:xfrm>
            <a:off x="2737342" y="1376364"/>
            <a:ext cx="8423249" cy="1591654"/>
          </a:xfrm>
        </p:spPr>
        <p:txBody>
          <a:bodyPr>
            <a:normAutofit lnSpcReduction="10000"/>
          </a:bodyPr>
          <a:lstStyle/>
          <a:p>
            <a:pPr indent="-228600" fontAlgn="base">
              <a:lnSpc>
                <a:spcPct val="110000"/>
              </a:lnSpc>
            </a:pPr>
            <a:r>
              <a:rPr lang="en-US" dirty="0" smtClean="0"/>
              <a:t>As inflation is accentuating the existing monetary erosion, a </a:t>
            </a:r>
            <a:r>
              <a:rPr lang="en-US" dirty="0"/>
              <a:t>number of companies </a:t>
            </a:r>
            <a:r>
              <a:rPr lang="en-US" dirty="0" smtClean="0"/>
              <a:t>have or are considering investing a portion of their treasury in and this despite </a:t>
            </a:r>
            <a:r>
              <a:rPr lang="en-US" dirty="0"/>
              <a:t>the high </a:t>
            </a:r>
            <a:r>
              <a:rPr lang="en-US" dirty="0" smtClean="0"/>
              <a:t>volatility on those assets: </a:t>
            </a:r>
            <a:r>
              <a:rPr lang="en-US" dirty="0" err="1" smtClean="0"/>
              <a:t>MicroStrategy</a:t>
            </a:r>
            <a:r>
              <a:rPr lang="en-US" dirty="0" smtClean="0"/>
              <a:t> holds 130K BTC (07.22), Tesla 10.7 K, Block 8K</a:t>
            </a:r>
          </a:p>
          <a:p>
            <a:pPr indent="-228600" fontAlgn="base">
              <a:lnSpc>
                <a:spcPct val="110000"/>
              </a:lnSpc>
            </a:pPr>
            <a:r>
              <a:rPr lang="en-US" dirty="0" smtClean="0"/>
              <a:t>Some companies also use crypto for payment either enabling purchases in crypto (</a:t>
            </a:r>
            <a:r>
              <a:rPr lang="en-US" dirty="0" err="1" smtClean="0"/>
              <a:t>Paypal</a:t>
            </a:r>
            <a:r>
              <a:rPr lang="en-US" dirty="0" smtClean="0"/>
              <a:t>, Newegg, …) or also paying in crypto. For those, hedging the crypto variation risk would be a big plus.</a:t>
            </a:r>
          </a:p>
        </p:txBody>
      </p:sp>
      <p:sp>
        <p:nvSpPr>
          <p:cNvPr id="6" name="Text Placeholder 5"/>
          <p:cNvSpPr>
            <a:spLocks noGrp="1"/>
          </p:cNvSpPr>
          <p:nvPr>
            <p:ph type="body" sz="quarter" idx="12"/>
          </p:nvPr>
        </p:nvSpPr>
        <p:spPr/>
        <p:txBody>
          <a:bodyPr/>
          <a:lstStyle/>
          <a:p>
            <a:endParaRPr lang="de-CH" dirty="0"/>
          </a:p>
        </p:txBody>
      </p:sp>
      <p:sp>
        <p:nvSpPr>
          <p:cNvPr id="36" name="Text Placeholder 6"/>
          <p:cNvSpPr txBox="1">
            <a:spLocks/>
          </p:cNvSpPr>
          <p:nvPr/>
        </p:nvSpPr>
        <p:spPr>
          <a:xfrm>
            <a:off x="2737342" y="3101368"/>
            <a:ext cx="8423249" cy="1443036"/>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baseline="0">
                <a:solidFill>
                  <a:srgbClr val="1C4A70"/>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8600" fontAlgn="base">
              <a:lnSpc>
                <a:spcPct val="100000"/>
              </a:lnSpc>
            </a:pPr>
            <a:r>
              <a:rPr lang="en-US" dirty="0" smtClean="0"/>
              <a:t>Corporates cannot afford to loose their profit in market fluctuations. This is why stable coins are an attractive instrument delivering an instantaneous payment  to counterparts.</a:t>
            </a:r>
          </a:p>
          <a:p>
            <a:pPr indent="-228600" fontAlgn="base">
              <a:lnSpc>
                <a:spcPct val="100000"/>
              </a:lnSpc>
            </a:pPr>
            <a:r>
              <a:rPr lang="en-US" dirty="0" smtClean="0"/>
              <a:t>Stable coins can also be associated with smart contracts to enable a swap between a utility token and a stable coin. In the utility token matter, corporates could also need the banks’ expertise.</a:t>
            </a:r>
          </a:p>
        </p:txBody>
      </p:sp>
      <p:sp>
        <p:nvSpPr>
          <p:cNvPr id="37" name="Text Placeholder 6"/>
          <p:cNvSpPr txBox="1">
            <a:spLocks/>
          </p:cNvSpPr>
          <p:nvPr/>
        </p:nvSpPr>
        <p:spPr>
          <a:xfrm>
            <a:off x="2737342" y="4826372"/>
            <a:ext cx="8423249" cy="1443036"/>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baseline="0">
                <a:solidFill>
                  <a:srgbClr val="1C4A70"/>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8600" fontAlgn="base">
              <a:lnSpc>
                <a:spcPct val="100000"/>
              </a:lnSpc>
            </a:pPr>
            <a:r>
              <a:rPr lang="en-US" dirty="0" smtClean="0"/>
              <a:t>Digital Bonds are interesting products for corporates to diversify their sources of financing and lower the cost of an issuance by short cutting some intermediaries.</a:t>
            </a:r>
          </a:p>
          <a:p>
            <a:pPr indent="-228600" fontAlgn="base">
              <a:lnSpc>
                <a:spcPct val="100000"/>
              </a:lnSpc>
            </a:pPr>
            <a:r>
              <a:rPr lang="en-US" dirty="0" smtClean="0"/>
              <a:t>The Tokens infrastructure is not yet ready for mainstream distribution, nevertheless those products (as well as Equities) could become popular in private placements.</a:t>
            </a:r>
          </a:p>
          <a:p>
            <a:pPr indent="-228600" fontAlgn="base">
              <a:lnSpc>
                <a:spcPct val="100000"/>
              </a:lnSpc>
            </a:pPr>
            <a:endParaRPr lang="en-US" dirty="0" smtClean="0"/>
          </a:p>
          <a:p>
            <a:pPr indent="-228600" fontAlgn="base">
              <a:lnSpc>
                <a:spcPct val="100000"/>
              </a:lnSpc>
            </a:pPr>
            <a:endParaRPr lang="en-US" dirty="0" smtClean="0"/>
          </a:p>
        </p:txBody>
      </p:sp>
      <p:pic>
        <p:nvPicPr>
          <p:cNvPr id="28" name="Picture 27"/>
          <p:cNvPicPr>
            <a:picLocks noChangeAspect="1"/>
          </p:cNvPicPr>
          <p:nvPr/>
        </p:nvPicPr>
        <p:blipFill>
          <a:blip r:embed="rId2"/>
          <a:stretch>
            <a:fillRect/>
          </a:stretch>
        </p:blipFill>
        <p:spPr>
          <a:xfrm>
            <a:off x="915258" y="1464923"/>
            <a:ext cx="1528676" cy="1414536"/>
          </a:xfrm>
          <a:prstGeom prst="rect">
            <a:avLst/>
          </a:prstGeom>
        </p:spPr>
      </p:pic>
      <p:pic>
        <p:nvPicPr>
          <p:cNvPr id="30" name="Picture 29"/>
          <p:cNvPicPr>
            <a:picLocks noChangeAspect="1"/>
          </p:cNvPicPr>
          <p:nvPr/>
        </p:nvPicPr>
        <p:blipFill>
          <a:blip r:embed="rId3"/>
          <a:stretch>
            <a:fillRect/>
          </a:stretch>
        </p:blipFill>
        <p:spPr>
          <a:xfrm>
            <a:off x="956516" y="3288435"/>
            <a:ext cx="1446160" cy="1068901"/>
          </a:xfrm>
          <a:prstGeom prst="rect">
            <a:avLst/>
          </a:prstGeom>
        </p:spPr>
      </p:pic>
      <p:pic>
        <p:nvPicPr>
          <p:cNvPr id="32" name="Picture 31"/>
          <p:cNvPicPr>
            <a:picLocks noChangeAspect="1"/>
          </p:cNvPicPr>
          <p:nvPr/>
        </p:nvPicPr>
        <p:blipFill>
          <a:blip r:embed="rId4"/>
          <a:stretch>
            <a:fillRect/>
          </a:stretch>
        </p:blipFill>
        <p:spPr>
          <a:xfrm>
            <a:off x="1029558" y="4826372"/>
            <a:ext cx="1487418" cy="1485381"/>
          </a:xfrm>
          <a:prstGeom prst="rect">
            <a:avLst/>
          </a:prstGeom>
        </p:spPr>
      </p:pic>
    </p:spTree>
    <p:extLst>
      <p:ext uri="{BB962C8B-B14F-4D97-AF65-F5344CB8AC3E}">
        <p14:creationId xmlns:p14="http://schemas.microsoft.com/office/powerpoint/2010/main" val="844743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Corporates</a:t>
            </a:r>
            <a:endParaRPr lang="en-US" dirty="0"/>
          </a:p>
        </p:txBody>
      </p:sp>
      <p:sp>
        <p:nvSpPr>
          <p:cNvPr id="5" name="Text Placeholder 4"/>
          <p:cNvSpPr>
            <a:spLocks noGrp="1"/>
          </p:cNvSpPr>
          <p:nvPr>
            <p:ph type="body" sz="quarter" idx="11"/>
          </p:nvPr>
        </p:nvSpPr>
        <p:spPr/>
        <p:txBody>
          <a:bodyPr/>
          <a:lstStyle/>
          <a:p>
            <a:endParaRPr lang="de-CH"/>
          </a:p>
        </p:txBody>
      </p:sp>
      <p:sp>
        <p:nvSpPr>
          <p:cNvPr id="7" name="Text Placeholder 6"/>
          <p:cNvSpPr>
            <a:spLocks noGrp="1"/>
          </p:cNvSpPr>
          <p:nvPr>
            <p:ph type="body" sz="quarter" idx="13"/>
          </p:nvPr>
        </p:nvSpPr>
        <p:spPr/>
        <p:txBody>
          <a:bodyPr>
            <a:normAutofit/>
          </a:bodyPr>
          <a:lstStyle/>
          <a:p>
            <a:pPr indent="-228600" fontAlgn="base"/>
            <a:endParaRPr lang="en-US" dirty="0" smtClean="0"/>
          </a:p>
          <a:p>
            <a:pPr indent="-228600" fontAlgn="base"/>
            <a:r>
              <a:rPr lang="en-US" dirty="0" smtClean="0"/>
              <a:t>Our </a:t>
            </a:r>
            <a:r>
              <a:rPr lang="en-US" dirty="0"/>
              <a:t>offer </a:t>
            </a:r>
            <a:r>
              <a:rPr lang="en-US" dirty="0" smtClean="0"/>
              <a:t>brings a standard base offering:</a:t>
            </a:r>
            <a:endParaRPr lang="en-US" dirty="0"/>
          </a:p>
          <a:p>
            <a:pPr lvl="1" fontAlgn="base"/>
            <a:r>
              <a:rPr lang="en-US" dirty="0" smtClean="0"/>
              <a:t>Regulated custody and settlement</a:t>
            </a:r>
            <a:endParaRPr lang="en-US" sz="1800" dirty="0" smtClean="0"/>
          </a:p>
          <a:p>
            <a:pPr lvl="1" fontAlgn="base"/>
            <a:r>
              <a:rPr lang="en-US" dirty="0" smtClean="0"/>
              <a:t>Crypto as a treasury product giving market access for large tickets</a:t>
            </a:r>
          </a:p>
          <a:p>
            <a:pPr lvl="1" fontAlgn="base"/>
            <a:r>
              <a:rPr lang="en-US" dirty="0" smtClean="0"/>
              <a:t>Payments in crypto (Not yet available, needed an extension of the GPBS license)</a:t>
            </a:r>
          </a:p>
          <a:p>
            <a:pPr lvl="1" fontAlgn="base"/>
            <a:endParaRPr lang="en-US" dirty="0"/>
          </a:p>
          <a:p>
            <a:pPr fontAlgn="base"/>
            <a:r>
              <a:rPr lang="en-US" dirty="0" smtClean="0"/>
              <a:t>It also brings customized services:</a:t>
            </a:r>
            <a:endParaRPr lang="en-US" dirty="0"/>
          </a:p>
          <a:p>
            <a:pPr lvl="1" fontAlgn="base"/>
            <a:r>
              <a:rPr lang="en-US" dirty="0" smtClean="0"/>
              <a:t>Stable coin guaranties for an internal coin used to transfer value between subsidiaries (or even close partners)</a:t>
            </a:r>
            <a:endParaRPr lang="en-US" sz="1800" dirty="0" smtClean="0"/>
          </a:p>
          <a:p>
            <a:pPr lvl="1" fontAlgn="base"/>
            <a:r>
              <a:rPr lang="en-US" dirty="0" smtClean="0"/>
              <a:t>Issuance of digital bonds as a private placement which shortcuts a number of expenses faced in a regular issuance</a:t>
            </a:r>
            <a:endParaRPr lang="en-US" sz="1800" dirty="0" smtClean="0"/>
          </a:p>
          <a:p>
            <a:pPr lvl="1" fontAlgn="base"/>
            <a:r>
              <a:rPr lang="en-US" dirty="0" smtClean="0"/>
              <a:t>Blockchain applied to commodities: in order to streamline the LC and BL processes and possibly also help to distribute those assets in some sort of a secondary market</a:t>
            </a:r>
            <a:endParaRPr lang="en-US" sz="1800" dirty="0" smtClean="0"/>
          </a:p>
          <a:p>
            <a:pPr lvl="1" fontAlgn="base"/>
            <a:r>
              <a:rPr lang="en-US" dirty="0" smtClean="0"/>
              <a:t>Blockchain based auxiliary services: such as </a:t>
            </a:r>
            <a:r>
              <a:rPr lang="en-US" dirty="0"/>
              <a:t>utility </a:t>
            </a:r>
            <a:r>
              <a:rPr lang="en-US" dirty="0" smtClean="0"/>
              <a:t>tokens, loyalty programs, …</a:t>
            </a:r>
            <a:endParaRPr lang="en-US" sz="1800" dirty="0" smtClean="0"/>
          </a:p>
          <a:p>
            <a:endParaRPr lang="en-US" dirty="0"/>
          </a:p>
        </p:txBody>
      </p:sp>
      <p:sp>
        <p:nvSpPr>
          <p:cNvPr id="6" name="Text Placeholder 5"/>
          <p:cNvSpPr>
            <a:spLocks noGrp="1"/>
          </p:cNvSpPr>
          <p:nvPr>
            <p:ph type="body" sz="quarter" idx="12"/>
          </p:nvPr>
        </p:nvSpPr>
        <p:spPr/>
        <p:txBody>
          <a:bodyPr/>
          <a:lstStyle/>
          <a:p>
            <a:endParaRPr lang="de-CH"/>
          </a:p>
        </p:txBody>
      </p:sp>
      <p:sp>
        <p:nvSpPr>
          <p:cNvPr id="2" name="TextBox 1"/>
          <p:cNvSpPr txBox="1"/>
          <p:nvPr/>
        </p:nvSpPr>
        <p:spPr>
          <a:xfrm>
            <a:off x="1283369" y="6501639"/>
            <a:ext cx="2173993" cy="215444"/>
          </a:xfrm>
          <a:prstGeom prst="rect">
            <a:avLst/>
          </a:prstGeom>
          <a:noFill/>
        </p:spPr>
        <p:txBody>
          <a:bodyPr wrap="none" rtlCol="0">
            <a:spAutoFit/>
          </a:bodyPr>
          <a:lstStyle/>
          <a:p>
            <a:r>
              <a:rPr lang="en-US" sz="800" dirty="0" smtClean="0"/>
              <a:t>1 – </a:t>
            </a:r>
            <a:r>
              <a:rPr lang="en-US" sz="800" dirty="0" smtClean="0">
                <a:hlinkClick r:id="rId2" action="ppaction://hlinkfile"/>
              </a:rPr>
              <a:t>Corporates using Crypto Deloitte Report</a:t>
            </a:r>
            <a:endParaRPr lang="en-US" sz="800" dirty="0"/>
          </a:p>
        </p:txBody>
      </p:sp>
    </p:spTree>
    <p:extLst>
      <p:ext uri="{BB962C8B-B14F-4D97-AF65-F5344CB8AC3E}">
        <p14:creationId xmlns:p14="http://schemas.microsoft.com/office/powerpoint/2010/main" val="2620241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866947790"/>
              </p:ext>
            </p:extLst>
          </p:nvPr>
        </p:nvGraphicFramePr>
        <p:xfrm>
          <a:off x="1197525" y="1508564"/>
          <a:ext cx="10106270" cy="4543275"/>
        </p:xfrm>
        <a:graphic>
          <a:graphicData uri="http://schemas.openxmlformats.org/drawingml/2006/table">
            <a:tbl>
              <a:tblPr bandRow="1">
                <a:tableStyleId>{5C22544A-7EE6-4342-B048-85BDC9FD1C3A}</a:tableStyleId>
              </a:tblPr>
              <a:tblGrid>
                <a:gridCol w="5053135">
                  <a:extLst>
                    <a:ext uri="{9D8B030D-6E8A-4147-A177-3AD203B41FA5}">
                      <a16:colId xmlns:a16="http://schemas.microsoft.com/office/drawing/2014/main" val="1389237474"/>
                    </a:ext>
                  </a:extLst>
                </a:gridCol>
                <a:gridCol w="5053135">
                  <a:extLst>
                    <a:ext uri="{9D8B030D-6E8A-4147-A177-3AD203B41FA5}">
                      <a16:colId xmlns:a16="http://schemas.microsoft.com/office/drawing/2014/main" val="1486258373"/>
                    </a:ext>
                  </a:extLst>
                </a:gridCol>
              </a:tblGrid>
              <a:tr h="2257275">
                <a:tc>
                  <a:txBody>
                    <a:bodyPr/>
                    <a:lstStyle/>
                    <a:p>
                      <a:pPr marL="285750" indent="-285750">
                        <a:buFont typeface="Arial" panose="020B0604020202020204" pitchFamily="34" charset="0"/>
                        <a:buChar char="•"/>
                      </a:pPr>
                      <a:r>
                        <a:rPr lang="en-US" noProof="0" dirty="0" smtClean="0"/>
                        <a:t>Regulated in Switzerland</a:t>
                      </a:r>
                    </a:p>
                    <a:p>
                      <a:pPr marL="285750" indent="-285750">
                        <a:buFont typeface="Arial" panose="020B0604020202020204" pitchFamily="34" charset="0"/>
                        <a:buChar char="•"/>
                      </a:pPr>
                      <a:r>
                        <a:rPr lang="en-US" noProof="0" dirty="0" smtClean="0"/>
                        <a:t>Part of a large group</a:t>
                      </a:r>
                    </a:p>
                    <a:p>
                      <a:pPr marL="285750" indent="-285750">
                        <a:buFont typeface="Arial" panose="020B0604020202020204" pitchFamily="34" charset="0"/>
                        <a:buChar char="•"/>
                      </a:pPr>
                      <a:r>
                        <a:rPr lang="en-US" noProof="0" dirty="0" smtClean="0"/>
                        <a:t>Convenience:</a:t>
                      </a:r>
                      <a:r>
                        <a:rPr lang="en-US" baseline="0" noProof="0" dirty="0" smtClean="0"/>
                        <a:t> seamless crypto integration</a:t>
                      </a:r>
                    </a:p>
                    <a:p>
                      <a:pPr marL="285750" indent="-285750">
                        <a:buFont typeface="Arial" panose="020B0604020202020204" pitchFamily="34" charset="0"/>
                        <a:buChar char="•"/>
                      </a:pPr>
                      <a:r>
                        <a:rPr lang="en-US" baseline="0" noProof="0" dirty="0" smtClean="0"/>
                        <a:t>Widespread crypto expertise within the team</a:t>
                      </a:r>
                    </a:p>
                    <a:p>
                      <a:pPr marL="285750" indent="-285750">
                        <a:buFont typeface="Arial" panose="020B0604020202020204" pitchFamily="34" charset="0"/>
                        <a:buChar char="•"/>
                      </a:pPr>
                      <a:r>
                        <a:rPr lang="en-US" baseline="0" noProof="0" dirty="0" smtClean="0"/>
                        <a:t>Regulated custody in place</a:t>
                      </a:r>
                    </a:p>
                    <a:p>
                      <a:pPr marL="285750" indent="-285750">
                        <a:buFont typeface="Arial" panose="020B0604020202020204" pitchFamily="34" charset="0"/>
                        <a:buChar char="•"/>
                      </a:pPr>
                      <a:r>
                        <a:rPr lang="en-US" baseline="0" noProof="0" dirty="0" smtClean="0"/>
                        <a:t>Existing customer base</a:t>
                      </a:r>
                    </a:p>
                    <a:p>
                      <a:pPr marL="285750" indent="-285750">
                        <a:buFont typeface="Arial" panose="020B0604020202020204" pitchFamily="34" charset="0"/>
                        <a:buChar char="•"/>
                      </a:pPr>
                      <a:r>
                        <a:rPr lang="en-US" baseline="0" noProof="0" dirty="0" smtClean="0"/>
                        <a:t>Commodities expertise</a:t>
                      </a:r>
                      <a:endParaRPr lang="en-US" noProof="0" dirty="0" smtClean="0"/>
                    </a:p>
                    <a:p>
                      <a:endParaRPr lang="en-US" noProof="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Limited product scope for now as GPBS is only licensed on Bitcoin</a:t>
                      </a:r>
                    </a:p>
                    <a:p>
                      <a:endParaRPr lang="en-US" noProof="0" dirty="0"/>
                    </a:p>
                  </a:txBody>
                  <a:tcPr/>
                </a:tc>
                <a:extLst>
                  <a:ext uri="{0D108BD9-81ED-4DB2-BD59-A6C34878D82A}">
                    <a16:rowId xmlns:a16="http://schemas.microsoft.com/office/drawing/2014/main" val="321234706"/>
                  </a:ext>
                </a:extLst>
              </a:tr>
              <a:tr h="2257275">
                <a:tc>
                  <a:txBody>
                    <a:bodyPr/>
                    <a:lstStyle/>
                    <a:p>
                      <a:pPr marL="285750" indent="-285750">
                        <a:buFont typeface="Arial" panose="020B0604020202020204" pitchFamily="34" charset="0"/>
                        <a:buChar char="•"/>
                      </a:pPr>
                      <a:r>
                        <a:rPr lang="en-US" noProof="0" dirty="0" smtClean="0"/>
                        <a:t>Corporates looking at</a:t>
                      </a:r>
                      <a:r>
                        <a:rPr lang="en-US" baseline="0" noProof="0" dirty="0" smtClean="0"/>
                        <a:t> in</a:t>
                      </a:r>
                      <a:r>
                        <a:rPr lang="en-US" noProof="0" dirty="0" smtClean="0"/>
                        <a:t>vesting</a:t>
                      </a:r>
                      <a:r>
                        <a:rPr lang="en-US" baseline="0" noProof="0" dirty="0" smtClean="0"/>
                        <a:t> in Crypto</a:t>
                      </a:r>
                    </a:p>
                    <a:p>
                      <a:pPr marL="285750" indent="-285750">
                        <a:buFont typeface="Arial" panose="020B0604020202020204" pitchFamily="34" charset="0"/>
                        <a:buChar char="•"/>
                      </a:pPr>
                      <a:r>
                        <a:rPr lang="en-US" baseline="0" noProof="0" dirty="0" smtClean="0"/>
                        <a:t>Digital Assets (Bond) for diversified and cheaper financing</a:t>
                      </a:r>
                    </a:p>
                    <a:p>
                      <a:pPr marL="285750" indent="-285750">
                        <a:buFont typeface="Arial" panose="020B0604020202020204" pitchFamily="34" charset="0"/>
                        <a:buChar char="•"/>
                      </a:pPr>
                      <a:r>
                        <a:rPr lang="en-US" baseline="0" noProof="0" dirty="0" smtClean="0"/>
                        <a:t>Crypto payments in BTC or stable coin</a:t>
                      </a:r>
                    </a:p>
                    <a:p>
                      <a:pPr marL="285750" indent="-285750">
                        <a:buFont typeface="Arial" panose="020B0604020202020204" pitchFamily="34" charset="0"/>
                        <a:buChar char="•"/>
                      </a:pPr>
                      <a:r>
                        <a:rPr lang="en-US" noProof="0" dirty="0" smtClean="0"/>
                        <a:t>Bear market,</a:t>
                      </a:r>
                      <a:r>
                        <a:rPr lang="en-US" baseline="0" noProof="0" dirty="0" smtClean="0"/>
                        <a:t> proper time to invest</a:t>
                      </a:r>
                    </a:p>
                    <a:p>
                      <a:pPr marL="285750" indent="-285750">
                        <a:buFont typeface="Arial" panose="020B0604020202020204" pitchFamily="34" charset="0"/>
                        <a:buChar char="•"/>
                      </a:pPr>
                      <a:r>
                        <a:rPr lang="en-US" baseline="0" noProof="0" dirty="0" smtClean="0"/>
                        <a:t>Commodities blockchain based services</a:t>
                      </a:r>
                      <a:endParaRPr lang="en-US" noProof="0" dirty="0"/>
                    </a:p>
                  </a:txBody>
                  <a:tcPr/>
                </a:tc>
                <a:tc>
                  <a:txBody>
                    <a:bodyPr/>
                    <a:lstStyle/>
                    <a:p>
                      <a:pPr marL="285750" indent="-285750">
                        <a:buFont typeface="Arial" panose="020B0604020202020204" pitchFamily="34" charset="0"/>
                        <a:buChar char="•"/>
                      </a:pPr>
                      <a:r>
                        <a:rPr lang="en-US" noProof="0" dirty="0" smtClean="0"/>
                        <a:t>Geopolitical situation impacting:</a:t>
                      </a:r>
                    </a:p>
                    <a:p>
                      <a:pPr marL="742950" lvl="1" indent="-285750">
                        <a:buFont typeface="Arial" panose="020B0604020202020204" pitchFamily="34" charset="0"/>
                        <a:buChar char="•"/>
                      </a:pPr>
                      <a:r>
                        <a:rPr lang="en-US" noProof="0" dirty="0" smtClean="0"/>
                        <a:t>The license from Finma</a:t>
                      </a:r>
                    </a:p>
                    <a:p>
                      <a:pPr marL="742950" lvl="1" indent="-285750">
                        <a:buFont typeface="Arial" panose="020B0604020202020204" pitchFamily="34" charset="0"/>
                        <a:buChar char="•"/>
                      </a:pPr>
                      <a:r>
                        <a:rPr lang="en-US" noProof="0" dirty="0" smtClean="0"/>
                        <a:t>The relationship with providers</a:t>
                      </a:r>
                    </a:p>
                    <a:p>
                      <a:pPr marL="742950" lvl="1" indent="-285750">
                        <a:buFont typeface="Arial" panose="020B0604020202020204" pitchFamily="34" charset="0"/>
                        <a:buChar char="•"/>
                      </a:pPr>
                      <a:r>
                        <a:rPr lang="en-US" noProof="0" dirty="0" smtClean="0"/>
                        <a:t>The attractiveness</a:t>
                      </a:r>
                      <a:r>
                        <a:rPr lang="en-US" baseline="0" noProof="0" dirty="0" smtClean="0"/>
                        <a:t> for customers</a:t>
                      </a:r>
                    </a:p>
                    <a:p>
                      <a:pPr marL="285750" lvl="0" indent="-285750">
                        <a:buFont typeface="Arial" panose="020B0604020202020204" pitchFamily="34" charset="0"/>
                        <a:buChar char="•"/>
                      </a:pPr>
                      <a:endParaRPr lang="en-US" baseline="0" noProof="0" dirty="0" smtClean="0"/>
                    </a:p>
                    <a:p>
                      <a:pPr marL="742950" lvl="1" indent="-285750">
                        <a:buFont typeface="Arial" panose="020B0604020202020204" pitchFamily="34" charset="0"/>
                        <a:buChar char="•"/>
                      </a:pPr>
                      <a:endParaRPr lang="en-US" noProof="0" dirty="0" smtClean="0"/>
                    </a:p>
                    <a:p>
                      <a:endParaRPr lang="en-US" noProof="0" dirty="0"/>
                    </a:p>
                  </a:txBody>
                  <a:tcPr/>
                </a:tc>
                <a:extLst>
                  <a:ext uri="{0D108BD9-81ED-4DB2-BD59-A6C34878D82A}">
                    <a16:rowId xmlns:a16="http://schemas.microsoft.com/office/drawing/2014/main" val="3354986664"/>
                  </a:ext>
                </a:extLst>
              </a:tr>
            </a:tbl>
          </a:graphicData>
        </a:graphic>
      </p:graphicFrame>
      <p:sp>
        <p:nvSpPr>
          <p:cNvPr id="2" name="Title 1"/>
          <p:cNvSpPr>
            <a:spLocks noGrp="1"/>
          </p:cNvSpPr>
          <p:nvPr>
            <p:ph type="title"/>
          </p:nvPr>
        </p:nvSpPr>
        <p:spPr/>
        <p:txBody>
          <a:bodyPr/>
          <a:lstStyle/>
          <a:p>
            <a:r>
              <a:rPr lang="en-US" dirty="0" smtClean="0"/>
              <a:t>Corporate</a:t>
            </a:r>
            <a:endParaRPr lang="en-US" dirty="0"/>
          </a:p>
        </p:txBody>
      </p:sp>
      <p:sp>
        <p:nvSpPr>
          <p:cNvPr id="3" name="Text Placeholder 2"/>
          <p:cNvSpPr>
            <a:spLocks noGrp="1"/>
          </p:cNvSpPr>
          <p:nvPr>
            <p:ph type="body" sz="quarter" idx="11"/>
          </p:nvPr>
        </p:nvSpPr>
        <p:spPr/>
        <p:txBody>
          <a:bodyPr/>
          <a:lstStyle/>
          <a:p>
            <a:endParaRPr lang="de-CH"/>
          </a:p>
        </p:txBody>
      </p:sp>
      <p:sp>
        <p:nvSpPr>
          <p:cNvPr id="5" name="Text Placeholder 4"/>
          <p:cNvSpPr>
            <a:spLocks noGrp="1"/>
          </p:cNvSpPr>
          <p:nvPr>
            <p:ph type="body" sz="quarter" idx="12"/>
          </p:nvPr>
        </p:nvSpPr>
        <p:spPr/>
        <p:txBody>
          <a:bodyPr/>
          <a:lstStyle/>
          <a:p>
            <a:endParaRPr lang="de-CH"/>
          </a:p>
        </p:txBody>
      </p:sp>
      <p:sp>
        <p:nvSpPr>
          <p:cNvPr id="7" name="TextBox 6"/>
          <p:cNvSpPr txBox="1"/>
          <p:nvPr/>
        </p:nvSpPr>
        <p:spPr>
          <a:xfrm>
            <a:off x="3197501" y="1169507"/>
            <a:ext cx="1200970" cy="369332"/>
          </a:xfrm>
          <a:prstGeom prst="rect">
            <a:avLst/>
          </a:prstGeom>
          <a:noFill/>
        </p:spPr>
        <p:txBody>
          <a:bodyPr wrap="none" rtlCol="0">
            <a:spAutoFit/>
          </a:bodyPr>
          <a:lstStyle/>
          <a:p>
            <a:r>
              <a:rPr lang="en-US" dirty="0" smtClean="0"/>
              <a:t>Strengths</a:t>
            </a:r>
            <a:endParaRPr lang="en-US" dirty="0"/>
          </a:p>
        </p:txBody>
      </p:sp>
      <p:sp>
        <p:nvSpPr>
          <p:cNvPr id="8" name="TextBox 7"/>
          <p:cNvSpPr txBox="1"/>
          <p:nvPr/>
        </p:nvSpPr>
        <p:spPr>
          <a:xfrm>
            <a:off x="8187873" y="1160834"/>
            <a:ext cx="1484702" cy="369332"/>
          </a:xfrm>
          <a:prstGeom prst="rect">
            <a:avLst/>
          </a:prstGeom>
          <a:noFill/>
        </p:spPr>
        <p:txBody>
          <a:bodyPr wrap="none" rtlCol="0">
            <a:spAutoFit/>
          </a:bodyPr>
          <a:lstStyle/>
          <a:p>
            <a:r>
              <a:rPr lang="en-US" dirty="0" smtClean="0"/>
              <a:t>Weaknesses</a:t>
            </a:r>
            <a:endParaRPr lang="en-US" dirty="0"/>
          </a:p>
        </p:txBody>
      </p:sp>
      <p:sp>
        <p:nvSpPr>
          <p:cNvPr id="9" name="TextBox 8"/>
          <p:cNvSpPr txBox="1"/>
          <p:nvPr/>
        </p:nvSpPr>
        <p:spPr>
          <a:xfrm>
            <a:off x="8448362" y="6023114"/>
            <a:ext cx="963725" cy="369332"/>
          </a:xfrm>
          <a:prstGeom prst="rect">
            <a:avLst/>
          </a:prstGeom>
          <a:noFill/>
        </p:spPr>
        <p:txBody>
          <a:bodyPr wrap="none" rtlCol="0">
            <a:spAutoFit/>
          </a:bodyPr>
          <a:lstStyle/>
          <a:p>
            <a:r>
              <a:rPr lang="en-US" dirty="0" smtClean="0"/>
              <a:t>Threats</a:t>
            </a:r>
            <a:endParaRPr lang="en-US" dirty="0"/>
          </a:p>
        </p:txBody>
      </p:sp>
      <p:sp>
        <p:nvSpPr>
          <p:cNvPr id="10" name="TextBox 9"/>
          <p:cNvSpPr txBox="1"/>
          <p:nvPr/>
        </p:nvSpPr>
        <p:spPr>
          <a:xfrm>
            <a:off x="3011553" y="6023114"/>
            <a:ext cx="1572866" cy="369332"/>
          </a:xfrm>
          <a:prstGeom prst="rect">
            <a:avLst/>
          </a:prstGeom>
          <a:noFill/>
        </p:spPr>
        <p:txBody>
          <a:bodyPr wrap="none" rtlCol="0">
            <a:spAutoFit/>
          </a:bodyPr>
          <a:lstStyle/>
          <a:p>
            <a:r>
              <a:rPr lang="en-US" dirty="0" smtClean="0"/>
              <a:t>Opportunities</a:t>
            </a:r>
            <a:endParaRPr lang="en-US" dirty="0"/>
          </a:p>
        </p:txBody>
      </p:sp>
    </p:spTree>
    <p:extLst>
      <p:ext uri="{BB962C8B-B14F-4D97-AF65-F5344CB8AC3E}">
        <p14:creationId xmlns:p14="http://schemas.microsoft.com/office/powerpoint/2010/main" val="2690655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Institutional customers - Context</a:t>
            </a:r>
            <a:endParaRPr lang="en-US" dirty="0"/>
          </a:p>
        </p:txBody>
      </p:sp>
      <p:sp>
        <p:nvSpPr>
          <p:cNvPr id="5" name="Text Placeholder 4"/>
          <p:cNvSpPr>
            <a:spLocks noGrp="1"/>
          </p:cNvSpPr>
          <p:nvPr>
            <p:ph type="body" sz="quarter" idx="11"/>
          </p:nvPr>
        </p:nvSpPr>
        <p:spPr/>
        <p:txBody>
          <a:bodyPr/>
          <a:lstStyle/>
          <a:p>
            <a:endParaRPr lang="de-CH"/>
          </a:p>
        </p:txBody>
      </p:sp>
      <p:sp>
        <p:nvSpPr>
          <p:cNvPr id="7" name="Text Placeholder 6"/>
          <p:cNvSpPr>
            <a:spLocks noGrp="1"/>
          </p:cNvSpPr>
          <p:nvPr>
            <p:ph type="body" sz="quarter" idx="13"/>
          </p:nvPr>
        </p:nvSpPr>
        <p:spPr>
          <a:xfrm>
            <a:off x="2737342" y="1376364"/>
            <a:ext cx="8423249" cy="1591654"/>
          </a:xfrm>
        </p:spPr>
        <p:txBody>
          <a:bodyPr>
            <a:normAutofit/>
          </a:bodyPr>
          <a:lstStyle/>
          <a:p>
            <a:pPr indent="-228600" fontAlgn="base">
              <a:lnSpc>
                <a:spcPct val="110000"/>
              </a:lnSpc>
            </a:pPr>
            <a:r>
              <a:rPr lang="en-US" dirty="0" smtClean="0"/>
              <a:t>A number of funds and other financial vehicles have made some crypto investments to boost their performance with some volatility.</a:t>
            </a:r>
          </a:p>
          <a:p>
            <a:pPr indent="-228600" fontAlgn="base">
              <a:lnSpc>
                <a:spcPct val="110000"/>
              </a:lnSpc>
            </a:pPr>
            <a:r>
              <a:rPr lang="en-US" dirty="0" smtClean="0"/>
              <a:t>Not all those organizations have been able to manage securely their coins. With the crypto winter, they may feel at risk leaving their coins by an exchange which could go bankrupt.</a:t>
            </a:r>
          </a:p>
        </p:txBody>
      </p:sp>
      <p:sp>
        <p:nvSpPr>
          <p:cNvPr id="6" name="Text Placeholder 5"/>
          <p:cNvSpPr>
            <a:spLocks noGrp="1"/>
          </p:cNvSpPr>
          <p:nvPr>
            <p:ph type="body" sz="quarter" idx="12"/>
          </p:nvPr>
        </p:nvSpPr>
        <p:spPr/>
        <p:txBody>
          <a:bodyPr/>
          <a:lstStyle/>
          <a:p>
            <a:endParaRPr lang="de-CH" dirty="0"/>
          </a:p>
        </p:txBody>
      </p:sp>
      <p:sp>
        <p:nvSpPr>
          <p:cNvPr id="36" name="Text Placeholder 6"/>
          <p:cNvSpPr txBox="1">
            <a:spLocks/>
          </p:cNvSpPr>
          <p:nvPr/>
        </p:nvSpPr>
        <p:spPr>
          <a:xfrm>
            <a:off x="2737342" y="3101368"/>
            <a:ext cx="8423249" cy="1443036"/>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baseline="0">
                <a:solidFill>
                  <a:srgbClr val="1C4A70"/>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8600" fontAlgn="base">
              <a:lnSpc>
                <a:spcPct val="100000"/>
              </a:lnSpc>
            </a:pPr>
            <a:r>
              <a:rPr lang="en-US" dirty="0" smtClean="0"/>
              <a:t>Collateralized loans help institutional customers to optimize their portfolios’ yield keeping their </a:t>
            </a:r>
            <a:r>
              <a:rPr lang="en-US" dirty="0" err="1" smtClean="0"/>
              <a:t>cryptos</a:t>
            </a:r>
            <a:r>
              <a:rPr lang="en-US" dirty="0" smtClean="0"/>
              <a:t> and investing into other assets.</a:t>
            </a:r>
          </a:p>
        </p:txBody>
      </p:sp>
      <p:sp>
        <p:nvSpPr>
          <p:cNvPr id="37" name="Text Placeholder 6"/>
          <p:cNvSpPr txBox="1">
            <a:spLocks/>
          </p:cNvSpPr>
          <p:nvPr/>
        </p:nvSpPr>
        <p:spPr>
          <a:xfrm>
            <a:off x="2737342" y="4826372"/>
            <a:ext cx="8423249" cy="1443036"/>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baseline="0">
                <a:solidFill>
                  <a:srgbClr val="1C4A70"/>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8600" fontAlgn="base">
              <a:lnSpc>
                <a:spcPct val="100000"/>
              </a:lnSpc>
            </a:pPr>
            <a:r>
              <a:rPr lang="en-US" dirty="0" smtClean="0"/>
              <a:t>Tokenization of funds can help institutional investors to issue and distribute efficiently alternative funds which are poorly covered for now and potentially expanding to more mainstream funds.</a:t>
            </a:r>
          </a:p>
          <a:p>
            <a:pPr indent="-228600" fontAlgn="base">
              <a:lnSpc>
                <a:spcPct val="100000"/>
              </a:lnSpc>
            </a:pPr>
            <a:endParaRPr lang="en-US" dirty="0" smtClean="0"/>
          </a:p>
          <a:p>
            <a:pPr indent="-228600" fontAlgn="base">
              <a:lnSpc>
                <a:spcPct val="100000"/>
              </a:lnSpc>
            </a:pPr>
            <a:endParaRPr lang="en-US" dirty="0" smtClean="0"/>
          </a:p>
        </p:txBody>
      </p:sp>
      <p:pic>
        <p:nvPicPr>
          <p:cNvPr id="2" name="Picture 1"/>
          <p:cNvPicPr>
            <a:picLocks noChangeAspect="1"/>
          </p:cNvPicPr>
          <p:nvPr/>
        </p:nvPicPr>
        <p:blipFill>
          <a:blip r:embed="rId2"/>
          <a:stretch>
            <a:fillRect/>
          </a:stretch>
        </p:blipFill>
        <p:spPr>
          <a:xfrm>
            <a:off x="956516" y="1395280"/>
            <a:ext cx="1509469" cy="1098121"/>
          </a:xfrm>
          <a:prstGeom prst="rect">
            <a:avLst/>
          </a:prstGeom>
        </p:spPr>
      </p:pic>
      <p:pic>
        <p:nvPicPr>
          <p:cNvPr id="8" name="Picture 7"/>
          <p:cNvPicPr>
            <a:picLocks noChangeAspect="1"/>
          </p:cNvPicPr>
          <p:nvPr/>
        </p:nvPicPr>
        <p:blipFill>
          <a:blip r:embed="rId3"/>
          <a:stretch>
            <a:fillRect/>
          </a:stretch>
        </p:blipFill>
        <p:spPr>
          <a:xfrm>
            <a:off x="885499" y="3253230"/>
            <a:ext cx="1651501" cy="1019175"/>
          </a:xfrm>
          <a:prstGeom prst="rect">
            <a:avLst/>
          </a:prstGeom>
        </p:spPr>
      </p:pic>
      <p:pic>
        <p:nvPicPr>
          <p:cNvPr id="10" name="Picture 9"/>
          <p:cNvPicPr>
            <a:picLocks noChangeAspect="1"/>
          </p:cNvPicPr>
          <p:nvPr/>
        </p:nvPicPr>
        <p:blipFill>
          <a:blip r:embed="rId4"/>
          <a:stretch>
            <a:fillRect/>
          </a:stretch>
        </p:blipFill>
        <p:spPr>
          <a:xfrm>
            <a:off x="964653" y="4638675"/>
            <a:ext cx="1493194" cy="1493194"/>
          </a:xfrm>
          <a:prstGeom prst="rect">
            <a:avLst/>
          </a:prstGeom>
        </p:spPr>
      </p:pic>
    </p:spTree>
    <p:extLst>
      <p:ext uri="{BB962C8B-B14F-4D97-AF65-F5344CB8AC3E}">
        <p14:creationId xmlns:p14="http://schemas.microsoft.com/office/powerpoint/2010/main" val="80661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err="1" smtClean="0"/>
              <a:t>Institutional</a:t>
            </a:r>
            <a:r>
              <a:rPr lang="fr-FR" dirty="0" smtClean="0"/>
              <a:t> </a:t>
            </a:r>
            <a:r>
              <a:rPr lang="fr-FR" dirty="0" err="1" smtClean="0"/>
              <a:t>customers</a:t>
            </a:r>
            <a:endParaRPr lang="de-CH" dirty="0"/>
          </a:p>
        </p:txBody>
      </p:sp>
      <p:sp>
        <p:nvSpPr>
          <p:cNvPr id="5" name="Text Placeholder 4"/>
          <p:cNvSpPr>
            <a:spLocks noGrp="1"/>
          </p:cNvSpPr>
          <p:nvPr>
            <p:ph type="body" sz="quarter" idx="11"/>
          </p:nvPr>
        </p:nvSpPr>
        <p:spPr/>
        <p:txBody>
          <a:bodyPr/>
          <a:lstStyle/>
          <a:p>
            <a:endParaRPr lang="de-CH"/>
          </a:p>
        </p:txBody>
      </p:sp>
      <p:sp>
        <p:nvSpPr>
          <p:cNvPr id="7" name="Text Placeholder 6"/>
          <p:cNvSpPr>
            <a:spLocks noGrp="1"/>
          </p:cNvSpPr>
          <p:nvPr>
            <p:ph type="body" sz="quarter" idx="13"/>
          </p:nvPr>
        </p:nvSpPr>
        <p:spPr/>
        <p:txBody>
          <a:bodyPr>
            <a:normAutofit/>
          </a:bodyPr>
          <a:lstStyle/>
          <a:p>
            <a:pPr indent="-228600" fontAlgn="base"/>
            <a:r>
              <a:rPr lang="en-US" dirty="0"/>
              <a:t>Our </a:t>
            </a:r>
            <a:r>
              <a:rPr lang="en-US" dirty="0" smtClean="0"/>
              <a:t>current offer brings:</a:t>
            </a:r>
          </a:p>
          <a:p>
            <a:pPr lvl="1" fontAlgn="base"/>
            <a:r>
              <a:rPr lang="en-US" dirty="0" smtClean="0"/>
              <a:t>Custody from a regulated entity, avoiding the risks coming from more fragile companies</a:t>
            </a:r>
          </a:p>
          <a:p>
            <a:pPr lvl="1" fontAlgn="base"/>
            <a:endParaRPr lang="en-US" dirty="0" smtClean="0"/>
          </a:p>
          <a:p>
            <a:pPr lvl="1" fontAlgn="base"/>
            <a:endParaRPr lang="en-US" dirty="0"/>
          </a:p>
          <a:p>
            <a:pPr indent="-228600" fontAlgn="base"/>
            <a:r>
              <a:rPr lang="en-US" dirty="0" smtClean="0"/>
              <a:t>This offer will be complemented by:</a:t>
            </a:r>
          </a:p>
          <a:p>
            <a:pPr lvl="1" fontAlgn="base"/>
            <a:r>
              <a:rPr lang="en-US" dirty="0" smtClean="0"/>
              <a:t>Collateralized loans (Q1 23 when the new </a:t>
            </a:r>
            <a:r>
              <a:rPr lang="en-US" dirty="0" err="1" smtClean="0"/>
              <a:t>Metaco</a:t>
            </a:r>
            <a:r>
              <a:rPr lang="en-US" dirty="0" smtClean="0"/>
              <a:t> version is available)</a:t>
            </a:r>
            <a:endParaRPr lang="en-US" sz="1800" dirty="0" smtClean="0"/>
          </a:p>
          <a:p>
            <a:pPr lvl="1" fontAlgn="base"/>
            <a:r>
              <a:rPr lang="en-US" dirty="0" smtClean="0"/>
              <a:t>Tokenized alternate funds (When the extended Finma license or ERC20 is granted)</a:t>
            </a:r>
          </a:p>
          <a:p>
            <a:pPr lvl="1" fontAlgn="base"/>
            <a:r>
              <a:rPr lang="en-US" dirty="0" smtClean="0"/>
              <a:t>Distributing the funds managed by those customers to private customers and possibly to corporates</a:t>
            </a:r>
            <a:endParaRPr lang="en-US" sz="1800" dirty="0" smtClean="0"/>
          </a:p>
          <a:p>
            <a:pPr lvl="1" fontAlgn="base"/>
            <a:r>
              <a:rPr lang="en-US" dirty="0" err="1" smtClean="0"/>
              <a:t>DeFi</a:t>
            </a:r>
            <a:r>
              <a:rPr lang="en-US" dirty="0" smtClean="0"/>
              <a:t> connectivity including </a:t>
            </a:r>
            <a:r>
              <a:rPr lang="en-US" dirty="0" err="1" smtClean="0"/>
              <a:t>stablecoin</a:t>
            </a:r>
            <a:r>
              <a:rPr lang="en-US" dirty="0" smtClean="0"/>
              <a:t> support in portfolios</a:t>
            </a:r>
          </a:p>
          <a:p>
            <a:pPr lvl="1" fontAlgn="base"/>
            <a:r>
              <a:rPr lang="en-US" dirty="0" smtClean="0"/>
              <a:t>Access to staking services</a:t>
            </a:r>
          </a:p>
          <a:p>
            <a:pPr lvl="1" fontAlgn="base"/>
            <a:endParaRPr lang="en-US" sz="1800" dirty="0"/>
          </a:p>
          <a:p>
            <a:pPr indent="-228600" fontAlgn="base"/>
            <a:r>
              <a:rPr lang="en-US" dirty="0"/>
              <a:t>This </a:t>
            </a:r>
            <a:r>
              <a:rPr lang="en-US" dirty="0" smtClean="0"/>
              <a:t>offer does not cover:</a:t>
            </a:r>
          </a:p>
          <a:p>
            <a:pPr marL="742950" lvl="1" indent="-285750" fontAlgn="base"/>
            <a:r>
              <a:rPr lang="en-US" dirty="0" smtClean="0">
                <a:solidFill>
                  <a:schemeClr val="tx1"/>
                </a:solidFill>
                <a:latin typeface="+mn-lt"/>
                <a:ea typeface="+mn-ea"/>
              </a:rPr>
              <a:t>Execution as it is sourced through partners</a:t>
            </a:r>
            <a:endParaRPr lang="en-US" dirty="0">
              <a:solidFill>
                <a:schemeClr val="tx1"/>
              </a:solidFill>
              <a:latin typeface="+mn-lt"/>
              <a:ea typeface="+mn-ea"/>
            </a:endParaRPr>
          </a:p>
        </p:txBody>
      </p:sp>
      <p:sp>
        <p:nvSpPr>
          <p:cNvPr id="6" name="Text Placeholder 5"/>
          <p:cNvSpPr>
            <a:spLocks noGrp="1"/>
          </p:cNvSpPr>
          <p:nvPr>
            <p:ph type="body" sz="quarter" idx="12"/>
          </p:nvPr>
        </p:nvSpPr>
        <p:spPr/>
        <p:txBody>
          <a:bodyPr/>
          <a:lstStyle/>
          <a:p>
            <a:endParaRPr lang="de-CH"/>
          </a:p>
        </p:txBody>
      </p:sp>
    </p:spTree>
    <p:extLst>
      <p:ext uri="{BB962C8B-B14F-4D97-AF65-F5344CB8AC3E}">
        <p14:creationId xmlns:p14="http://schemas.microsoft.com/office/powerpoint/2010/main" val="1658782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215210790"/>
              </p:ext>
            </p:extLst>
          </p:nvPr>
        </p:nvGraphicFramePr>
        <p:xfrm>
          <a:off x="1197525" y="1508564"/>
          <a:ext cx="10106270" cy="4543275"/>
        </p:xfrm>
        <a:graphic>
          <a:graphicData uri="http://schemas.openxmlformats.org/drawingml/2006/table">
            <a:tbl>
              <a:tblPr bandRow="1">
                <a:tableStyleId>{5C22544A-7EE6-4342-B048-85BDC9FD1C3A}</a:tableStyleId>
              </a:tblPr>
              <a:tblGrid>
                <a:gridCol w="5053135">
                  <a:extLst>
                    <a:ext uri="{9D8B030D-6E8A-4147-A177-3AD203B41FA5}">
                      <a16:colId xmlns:a16="http://schemas.microsoft.com/office/drawing/2014/main" val="1389237474"/>
                    </a:ext>
                  </a:extLst>
                </a:gridCol>
                <a:gridCol w="5053135">
                  <a:extLst>
                    <a:ext uri="{9D8B030D-6E8A-4147-A177-3AD203B41FA5}">
                      <a16:colId xmlns:a16="http://schemas.microsoft.com/office/drawing/2014/main" val="1486258373"/>
                    </a:ext>
                  </a:extLst>
                </a:gridCol>
              </a:tblGrid>
              <a:tr h="2257275">
                <a:tc>
                  <a:txBody>
                    <a:bodyPr/>
                    <a:lstStyle/>
                    <a:p>
                      <a:pPr marL="285750" indent="-285750">
                        <a:buFont typeface="Arial" panose="020B0604020202020204" pitchFamily="34" charset="0"/>
                        <a:buChar char="•"/>
                      </a:pPr>
                      <a:r>
                        <a:rPr lang="en-US" noProof="0" dirty="0" smtClean="0"/>
                        <a:t>Regulated in Switzerland</a:t>
                      </a:r>
                    </a:p>
                    <a:p>
                      <a:pPr marL="285750" indent="-285750">
                        <a:buFont typeface="Arial" panose="020B0604020202020204" pitchFamily="34" charset="0"/>
                        <a:buChar char="•"/>
                      </a:pPr>
                      <a:r>
                        <a:rPr lang="en-US" noProof="0" dirty="0" smtClean="0"/>
                        <a:t>Part of a large group</a:t>
                      </a:r>
                    </a:p>
                    <a:p>
                      <a:pPr marL="285750" indent="-285750">
                        <a:buFont typeface="Arial" panose="020B0604020202020204" pitchFamily="34" charset="0"/>
                        <a:buChar char="•"/>
                      </a:pPr>
                      <a:r>
                        <a:rPr lang="en-US" noProof="0" dirty="0" smtClean="0"/>
                        <a:t>Convenience:</a:t>
                      </a:r>
                      <a:r>
                        <a:rPr lang="en-US" baseline="0" noProof="0" dirty="0" smtClean="0"/>
                        <a:t> seamless crypto integration</a:t>
                      </a:r>
                    </a:p>
                    <a:p>
                      <a:pPr marL="285750" indent="-285750">
                        <a:buFont typeface="Arial" panose="020B0604020202020204" pitchFamily="34" charset="0"/>
                        <a:buChar char="•"/>
                      </a:pPr>
                      <a:r>
                        <a:rPr lang="en-US" baseline="0" noProof="0" dirty="0" smtClean="0"/>
                        <a:t>Widespread crypto expertise within the team</a:t>
                      </a:r>
                    </a:p>
                    <a:p>
                      <a:pPr marL="285750" indent="-285750">
                        <a:buFont typeface="Arial" panose="020B0604020202020204" pitchFamily="34" charset="0"/>
                        <a:buChar char="•"/>
                      </a:pPr>
                      <a:r>
                        <a:rPr lang="en-US" baseline="0" noProof="0" dirty="0" smtClean="0"/>
                        <a:t>Regulated custody in place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Limited product scope for now as GPBS is only licensed on Bitcoin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0"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smtClean="0"/>
                        <a:t>Market</a:t>
                      </a:r>
                      <a:r>
                        <a:rPr lang="en-US" baseline="0" noProof="0" dirty="0" smtClean="0"/>
                        <a:t> access is sourced from other players, difficult to compete on prices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noProof="0"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Limited customer base</a:t>
                      </a:r>
                    </a:p>
                  </a:txBody>
                  <a:tcPr/>
                </a:tc>
                <a:extLst>
                  <a:ext uri="{0D108BD9-81ED-4DB2-BD59-A6C34878D82A}">
                    <a16:rowId xmlns:a16="http://schemas.microsoft.com/office/drawing/2014/main" val="321234706"/>
                  </a:ext>
                </a:extLst>
              </a:tr>
              <a:tr h="2257275">
                <a:tc>
                  <a:txBody>
                    <a:bodyPr/>
                    <a:lstStyle/>
                    <a:p>
                      <a:pPr marL="285750" indent="-285750">
                        <a:buFont typeface="Arial" panose="020B0604020202020204" pitchFamily="34" charset="0"/>
                        <a:buChar char="•"/>
                      </a:pPr>
                      <a:r>
                        <a:rPr lang="en-US" noProof="0" dirty="0" smtClean="0"/>
                        <a:t>Institutional</a:t>
                      </a:r>
                      <a:r>
                        <a:rPr lang="en-US" baseline="0" noProof="0" dirty="0" smtClean="0"/>
                        <a:t> owning crypto needing a safe vault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0"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smtClean="0"/>
                        <a:t>Bear market,</a:t>
                      </a:r>
                      <a:r>
                        <a:rPr lang="en-US" baseline="0" noProof="0" dirty="0" smtClean="0"/>
                        <a:t> proper time to invest</a:t>
                      </a:r>
                    </a:p>
                    <a:p>
                      <a:pPr marL="285750" indent="-285750">
                        <a:buFont typeface="Arial" panose="020B0604020202020204" pitchFamily="34" charset="0"/>
                        <a:buChar char="•"/>
                      </a:pPr>
                      <a:endParaRPr lang="en-US" noProof="0" dirty="0"/>
                    </a:p>
                  </a:txBody>
                  <a:tcPr/>
                </a:tc>
                <a:tc>
                  <a:txBody>
                    <a:bodyPr/>
                    <a:lstStyle/>
                    <a:p>
                      <a:pPr marL="285750" indent="-285750">
                        <a:buFont typeface="Arial" panose="020B0604020202020204" pitchFamily="34" charset="0"/>
                        <a:buChar char="•"/>
                      </a:pPr>
                      <a:r>
                        <a:rPr lang="en-US" noProof="0" dirty="0" smtClean="0"/>
                        <a:t>Geopolitical situation impacting:</a:t>
                      </a:r>
                    </a:p>
                    <a:p>
                      <a:pPr marL="742950" lvl="1" indent="-285750">
                        <a:buFont typeface="Arial" panose="020B0604020202020204" pitchFamily="34" charset="0"/>
                        <a:buChar char="•"/>
                      </a:pPr>
                      <a:r>
                        <a:rPr lang="en-US" noProof="0" dirty="0" smtClean="0"/>
                        <a:t>The license from Finma</a:t>
                      </a:r>
                    </a:p>
                    <a:p>
                      <a:pPr marL="742950" lvl="1" indent="-285750">
                        <a:buFont typeface="Arial" panose="020B0604020202020204" pitchFamily="34" charset="0"/>
                        <a:buChar char="•"/>
                      </a:pPr>
                      <a:r>
                        <a:rPr lang="en-US" noProof="0" dirty="0" smtClean="0"/>
                        <a:t>The relationship with providers</a:t>
                      </a:r>
                    </a:p>
                    <a:p>
                      <a:pPr marL="742950" lvl="1" indent="-285750">
                        <a:buFont typeface="Arial" panose="020B0604020202020204" pitchFamily="34" charset="0"/>
                        <a:buChar char="•"/>
                      </a:pPr>
                      <a:r>
                        <a:rPr lang="en-US" noProof="0" dirty="0" smtClean="0"/>
                        <a:t>The attractiveness</a:t>
                      </a:r>
                      <a:r>
                        <a:rPr lang="en-US" baseline="0" noProof="0" dirty="0" smtClean="0"/>
                        <a:t> for customers</a:t>
                      </a:r>
                    </a:p>
                    <a:p>
                      <a:pPr marL="742950" lvl="1" indent="-285750">
                        <a:buFont typeface="Arial" panose="020B0604020202020204" pitchFamily="34" charset="0"/>
                        <a:buChar char="•"/>
                      </a:pPr>
                      <a:endParaRPr lang="en-US" baseline="0" noProof="0" dirty="0" smtClean="0"/>
                    </a:p>
                    <a:p>
                      <a:pPr marL="285750" lvl="0" indent="-285750">
                        <a:buFont typeface="Arial" panose="020B0604020202020204" pitchFamily="34" charset="0"/>
                        <a:buChar char="•"/>
                      </a:pPr>
                      <a:r>
                        <a:rPr lang="en-US" baseline="0" noProof="0" dirty="0" smtClean="0"/>
                        <a:t>Large players entering in the space (Blackrock, State Street, BNP, …)</a:t>
                      </a:r>
                    </a:p>
                    <a:p>
                      <a:pPr marL="742950" lvl="1" indent="-285750">
                        <a:buFont typeface="Arial" panose="020B0604020202020204" pitchFamily="34" charset="0"/>
                        <a:buChar char="•"/>
                      </a:pPr>
                      <a:endParaRPr lang="en-US" noProof="0" dirty="0" smtClean="0"/>
                    </a:p>
                  </a:txBody>
                  <a:tcPr/>
                </a:tc>
                <a:extLst>
                  <a:ext uri="{0D108BD9-81ED-4DB2-BD59-A6C34878D82A}">
                    <a16:rowId xmlns:a16="http://schemas.microsoft.com/office/drawing/2014/main" val="3354986664"/>
                  </a:ext>
                </a:extLst>
              </a:tr>
            </a:tbl>
          </a:graphicData>
        </a:graphic>
      </p:graphicFrame>
      <p:sp>
        <p:nvSpPr>
          <p:cNvPr id="2" name="Title 1"/>
          <p:cNvSpPr>
            <a:spLocks noGrp="1"/>
          </p:cNvSpPr>
          <p:nvPr>
            <p:ph type="title"/>
          </p:nvPr>
        </p:nvSpPr>
        <p:spPr/>
        <p:txBody>
          <a:bodyPr/>
          <a:lstStyle/>
          <a:p>
            <a:r>
              <a:rPr lang="en-US" dirty="0" smtClean="0"/>
              <a:t>Institutional customers</a:t>
            </a:r>
            <a:endParaRPr lang="en-US" dirty="0"/>
          </a:p>
        </p:txBody>
      </p:sp>
      <p:sp>
        <p:nvSpPr>
          <p:cNvPr id="3" name="Text Placeholder 2"/>
          <p:cNvSpPr>
            <a:spLocks noGrp="1"/>
          </p:cNvSpPr>
          <p:nvPr>
            <p:ph type="body" sz="quarter" idx="11"/>
          </p:nvPr>
        </p:nvSpPr>
        <p:spPr/>
        <p:txBody>
          <a:bodyPr/>
          <a:lstStyle/>
          <a:p>
            <a:endParaRPr lang="de-CH"/>
          </a:p>
        </p:txBody>
      </p:sp>
      <p:sp>
        <p:nvSpPr>
          <p:cNvPr id="5" name="Text Placeholder 4"/>
          <p:cNvSpPr>
            <a:spLocks noGrp="1"/>
          </p:cNvSpPr>
          <p:nvPr>
            <p:ph type="body" sz="quarter" idx="12"/>
          </p:nvPr>
        </p:nvSpPr>
        <p:spPr/>
        <p:txBody>
          <a:bodyPr/>
          <a:lstStyle/>
          <a:p>
            <a:endParaRPr lang="de-CH"/>
          </a:p>
        </p:txBody>
      </p:sp>
      <p:sp>
        <p:nvSpPr>
          <p:cNvPr id="7" name="TextBox 6"/>
          <p:cNvSpPr txBox="1"/>
          <p:nvPr/>
        </p:nvSpPr>
        <p:spPr>
          <a:xfrm>
            <a:off x="3197501" y="1169507"/>
            <a:ext cx="1200970" cy="369332"/>
          </a:xfrm>
          <a:prstGeom prst="rect">
            <a:avLst/>
          </a:prstGeom>
          <a:noFill/>
        </p:spPr>
        <p:txBody>
          <a:bodyPr wrap="none" rtlCol="0">
            <a:spAutoFit/>
          </a:bodyPr>
          <a:lstStyle/>
          <a:p>
            <a:r>
              <a:rPr lang="en-US" dirty="0" smtClean="0"/>
              <a:t>Strengths</a:t>
            </a:r>
            <a:endParaRPr lang="en-US" dirty="0"/>
          </a:p>
        </p:txBody>
      </p:sp>
      <p:sp>
        <p:nvSpPr>
          <p:cNvPr id="8" name="TextBox 7"/>
          <p:cNvSpPr txBox="1"/>
          <p:nvPr/>
        </p:nvSpPr>
        <p:spPr>
          <a:xfrm>
            <a:off x="8187873" y="1160834"/>
            <a:ext cx="1484702" cy="369332"/>
          </a:xfrm>
          <a:prstGeom prst="rect">
            <a:avLst/>
          </a:prstGeom>
          <a:noFill/>
        </p:spPr>
        <p:txBody>
          <a:bodyPr wrap="none" rtlCol="0">
            <a:spAutoFit/>
          </a:bodyPr>
          <a:lstStyle/>
          <a:p>
            <a:r>
              <a:rPr lang="en-US" dirty="0" smtClean="0"/>
              <a:t>Weaknesses</a:t>
            </a:r>
            <a:endParaRPr lang="en-US" dirty="0"/>
          </a:p>
        </p:txBody>
      </p:sp>
      <p:sp>
        <p:nvSpPr>
          <p:cNvPr id="9" name="TextBox 8"/>
          <p:cNvSpPr txBox="1"/>
          <p:nvPr/>
        </p:nvSpPr>
        <p:spPr>
          <a:xfrm>
            <a:off x="8448362" y="6023114"/>
            <a:ext cx="963725" cy="369332"/>
          </a:xfrm>
          <a:prstGeom prst="rect">
            <a:avLst/>
          </a:prstGeom>
          <a:noFill/>
        </p:spPr>
        <p:txBody>
          <a:bodyPr wrap="none" rtlCol="0">
            <a:spAutoFit/>
          </a:bodyPr>
          <a:lstStyle/>
          <a:p>
            <a:r>
              <a:rPr lang="en-US" dirty="0" smtClean="0"/>
              <a:t>Threats</a:t>
            </a:r>
            <a:endParaRPr lang="en-US" dirty="0"/>
          </a:p>
        </p:txBody>
      </p:sp>
      <p:sp>
        <p:nvSpPr>
          <p:cNvPr id="10" name="TextBox 9"/>
          <p:cNvSpPr txBox="1"/>
          <p:nvPr/>
        </p:nvSpPr>
        <p:spPr>
          <a:xfrm>
            <a:off x="3011553" y="6023114"/>
            <a:ext cx="1572866" cy="369332"/>
          </a:xfrm>
          <a:prstGeom prst="rect">
            <a:avLst/>
          </a:prstGeom>
          <a:noFill/>
        </p:spPr>
        <p:txBody>
          <a:bodyPr wrap="none" rtlCol="0">
            <a:spAutoFit/>
          </a:bodyPr>
          <a:lstStyle/>
          <a:p>
            <a:r>
              <a:rPr lang="en-US" dirty="0" smtClean="0"/>
              <a:t>Opportunities</a:t>
            </a:r>
            <a:endParaRPr lang="en-US" dirty="0"/>
          </a:p>
        </p:txBody>
      </p:sp>
    </p:spTree>
    <p:extLst>
      <p:ext uri="{BB962C8B-B14F-4D97-AF65-F5344CB8AC3E}">
        <p14:creationId xmlns:p14="http://schemas.microsoft.com/office/powerpoint/2010/main" val="3676377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Fintechs</a:t>
            </a:r>
            <a:r>
              <a:rPr lang="en-US" dirty="0"/>
              <a:t> and crypto pure </a:t>
            </a:r>
            <a:r>
              <a:rPr lang="en-US" dirty="0" smtClean="0"/>
              <a:t>players (CASPs) - Context</a:t>
            </a:r>
            <a:endParaRPr lang="de-CH" dirty="0"/>
          </a:p>
        </p:txBody>
      </p:sp>
      <p:sp>
        <p:nvSpPr>
          <p:cNvPr id="5" name="Text Placeholder 4"/>
          <p:cNvSpPr>
            <a:spLocks noGrp="1"/>
          </p:cNvSpPr>
          <p:nvPr>
            <p:ph type="body" sz="quarter" idx="11"/>
          </p:nvPr>
        </p:nvSpPr>
        <p:spPr/>
        <p:txBody>
          <a:bodyPr/>
          <a:lstStyle/>
          <a:p>
            <a:endParaRPr lang="de-CH"/>
          </a:p>
        </p:txBody>
      </p:sp>
      <p:sp>
        <p:nvSpPr>
          <p:cNvPr id="6" name="Text Placeholder 5"/>
          <p:cNvSpPr>
            <a:spLocks noGrp="1"/>
          </p:cNvSpPr>
          <p:nvPr>
            <p:ph type="body" sz="quarter" idx="12"/>
          </p:nvPr>
        </p:nvSpPr>
        <p:spPr/>
        <p:txBody>
          <a:bodyPr/>
          <a:lstStyle/>
          <a:p>
            <a:endParaRPr lang="de-CH"/>
          </a:p>
        </p:txBody>
      </p:sp>
      <p:sp>
        <p:nvSpPr>
          <p:cNvPr id="8" name="Text Placeholder 6"/>
          <p:cNvSpPr>
            <a:spLocks noGrp="1"/>
          </p:cNvSpPr>
          <p:nvPr>
            <p:ph type="body" sz="quarter" idx="13"/>
          </p:nvPr>
        </p:nvSpPr>
        <p:spPr>
          <a:xfrm>
            <a:off x="2737342" y="1376364"/>
            <a:ext cx="8423249" cy="1591654"/>
          </a:xfrm>
        </p:spPr>
        <p:txBody>
          <a:bodyPr>
            <a:normAutofit/>
          </a:bodyPr>
          <a:lstStyle/>
          <a:p>
            <a:pPr indent="-228600" fontAlgn="base">
              <a:lnSpc>
                <a:spcPct val="110000"/>
              </a:lnSpc>
            </a:pPr>
            <a:r>
              <a:rPr lang="en-US" dirty="0" smtClean="0"/>
              <a:t>Fiat Gateway: CASPs are often struggling to access basic banking services (bank account, deposit from customers, guaranties). This creates tensions between the crypto and traditional worlds: investments from fiat to crypto and vice versa are made artificially difficult. </a:t>
            </a:r>
          </a:p>
        </p:txBody>
      </p:sp>
      <p:sp>
        <p:nvSpPr>
          <p:cNvPr id="9" name="Text Placeholder 6"/>
          <p:cNvSpPr txBox="1">
            <a:spLocks/>
          </p:cNvSpPr>
          <p:nvPr/>
        </p:nvSpPr>
        <p:spPr>
          <a:xfrm>
            <a:off x="2737342" y="3101368"/>
            <a:ext cx="8423249" cy="1443036"/>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baseline="0">
                <a:solidFill>
                  <a:srgbClr val="1C4A70"/>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8600" fontAlgn="base">
              <a:lnSpc>
                <a:spcPct val="100000"/>
              </a:lnSpc>
            </a:pPr>
            <a:r>
              <a:rPr lang="en-US" dirty="0" smtClean="0"/>
              <a:t>Stable coin have been tremendously successful in no time thanks the emergence of </a:t>
            </a:r>
            <a:r>
              <a:rPr lang="en-US" dirty="0" err="1" smtClean="0"/>
              <a:t>DeFi</a:t>
            </a:r>
            <a:r>
              <a:rPr lang="en-US" dirty="0" smtClean="0"/>
              <a:t> and the frictions mentioned above between traditional and crypto finance. The crash of Terra/Luna shows that algorithmic stable coins are difficult to tune, paving the needed for more trust and regulated options. </a:t>
            </a:r>
          </a:p>
        </p:txBody>
      </p:sp>
      <p:sp>
        <p:nvSpPr>
          <p:cNvPr id="10" name="Text Placeholder 6"/>
          <p:cNvSpPr txBox="1">
            <a:spLocks/>
          </p:cNvSpPr>
          <p:nvPr/>
        </p:nvSpPr>
        <p:spPr>
          <a:xfrm>
            <a:off x="2737342" y="4826372"/>
            <a:ext cx="8423249" cy="1443036"/>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baseline="0">
                <a:solidFill>
                  <a:srgbClr val="1C4A70"/>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8600" fontAlgn="base">
              <a:lnSpc>
                <a:spcPct val="100000"/>
              </a:lnSpc>
            </a:pPr>
            <a:r>
              <a:rPr lang="en-US" dirty="0" smtClean="0"/>
              <a:t>Tokenization is a generating a lot of hype but needs a more standardized infrastructure so that it can become mainstream, supported by an active secondary market and by common interfaces. A higher level of trust is also required to avoid the issues seen at the peak of the IPO wave where a number of fake projects have been issued.</a:t>
            </a:r>
          </a:p>
          <a:p>
            <a:pPr indent="-228600" fontAlgn="base">
              <a:lnSpc>
                <a:spcPct val="100000"/>
              </a:lnSpc>
            </a:pPr>
            <a:endParaRPr lang="en-US" dirty="0" smtClean="0"/>
          </a:p>
          <a:p>
            <a:pPr indent="-228600" fontAlgn="base">
              <a:lnSpc>
                <a:spcPct val="100000"/>
              </a:lnSpc>
            </a:pPr>
            <a:endParaRPr lang="en-US" dirty="0" smtClean="0"/>
          </a:p>
        </p:txBody>
      </p:sp>
      <p:pic>
        <p:nvPicPr>
          <p:cNvPr id="3" name="Picture 2"/>
          <p:cNvPicPr>
            <a:picLocks noChangeAspect="1"/>
          </p:cNvPicPr>
          <p:nvPr/>
        </p:nvPicPr>
        <p:blipFill>
          <a:blip r:embed="rId2"/>
          <a:stretch>
            <a:fillRect/>
          </a:stretch>
        </p:blipFill>
        <p:spPr>
          <a:xfrm>
            <a:off x="285674" y="1511223"/>
            <a:ext cx="2236049" cy="806168"/>
          </a:xfrm>
          <a:prstGeom prst="rect">
            <a:avLst/>
          </a:prstGeom>
        </p:spPr>
      </p:pic>
      <p:pic>
        <p:nvPicPr>
          <p:cNvPr id="11" name="Picture 10"/>
          <p:cNvPicPr>
            <a:picLocks noChangeAspect="1"/>
          </p:cNvPicPr>
          <p:nvPr/>
        </p:nvPicPr>
        <p:blipFill>
          <a:blip r:embed="rId3"/>
          <a:stretch>
            <a:fillRect/>
          </a:stretch>
        </p:blipFill>
        <p:spPr>
          <a:xfrm>
            <a:off x="680619" y="2967052"/>
            <a:ext cx="1446160" cy="1068901"/>
          </a:xfrm>
          <a:prstGeom prst="rect">
            <a:avLst/>
          </a:prstGeom>
        </p:spPr>
      </p:pic>
      <p:pic>
        <p:nvPicPr>
          <p:cNvPr id="12" name="Picture 11"/>
          <p:cNvPicPr>
            <a:picLocks noChangeAspect="1"/>
          </p:cNvPicPr>
          <p:nvPr/>
        </p:nvPicPr>
        <p:blipFill>
          <a:blip r:embed="rId4"/>
          <a:stretch>
            <a:fillRect/>
          </a:stretch>
        </p:blipFill>
        <p:spPr>
          <a:xfrm>
            <a:off x="964653" y="4638675"/>
            <a:ext cx="1493194" cy="1493194"/>
          </a:xfrm>
          <a:prstGeom prst="rect">
            <a:avLst/>
          </a:prstGeom>
        </p:spPr>
      </p:pic>
    </p:spTree>
    <p:extLst>
      <p:ext uri="{BB962C8B-B14F-4D97-AF65-F5344CB8AC3E}">
        <p14:creationId xmlns:p14="http://schemas.microsoft.com/office/powerpoint/2010/main" val="2541097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Fintechs</a:t>
            </a:r>
            <a:r>
              <a:rPr lang="en-US" dirty="0"/>
              <a:t> and crypto pure </a:t>
            </a:r>
            <a:r>
              <a:rPr lang="en-US" dirty="0" smtClean="0"/>
              <a:t>players (CASPs)</a:t>
            </a:r>
            <a:endParaRPr lang="de-CH" dirty="0"/>
          </a:p>
        </p:txBody>
      </p:sp>
      <p:sp>
        <p:nvSpPr>
          <p:cNvPr id="5" name="Text Placeholder 4"/>
          <p:cNvSpPr>
            <a:spLocks noGrp="1"/>
          </p:cNvSpPr>
          <p:nvPr>
            <p:ph type="body" sz="quarter" idx="11"/>
          </p:nvPr>
        </p:nvSpPr>
        <p:spPr/>
        <p:txBody>
          <a:bodyPr/>
          <a:lstStyle/>
          <a:p>
            <a:endParaRPr lang="de-CH"/>
          </a:p>
        </p:txBody>
      </p:sp>
      <p:sp>
        <p:nvSpPr>
          <p:cNvPr id="7" name="Text Placeholder 6"/>
          <p:cNvSpPr>
            <a:spLocks noGrp="1"/>
          </p:cNvSpPr>
          <p:nvPr>
            <p:ph type="body" sz="quarter" idx="13"/>
          </p:nvPr>
        </p:nvSpPr>
        <p:spPr/>
        <p:txBody>
          <a:bodyPr>
            <a:normAutofit/>
          </a:bodyPr>
          <a:lstStyle/>
          <a:p>
            <a:pPr fontAlgn="base"/>
            <a:r>
              <a:rPr lang="en-US" dirty="0"/>
              <a:t>Our current offer brings:</a:t>
            </a:r>
          </a:p>
          <a:p>
            <a:pPr lvl="1" fontAlgn="base"/>
            <a:r>
              <a:rPr lang="en-US" dirty="0"/>
              <a:t>Stablecoin services: flexible guarantee which can be adjusted on a regular basis by the issuer, information publishing on Ethereum, </a:t>
            </a:r>
            <a:r>
              <a:rPr lang="en-US" dirty="0" err="1"/>
              <a:t>Chainlink</a:t>
            </a:r>
            <a:r>
              <a:rPr lang="en-US" dirty="0"/>
              <a:t> and </a:t>
            </a:r>
            <a:r>
              <a:rPr lang="en-US" dirty="0" err="1"/>
              <a:t>Ipfs</a:t>
            </a:r>
            <a:r>
              <a:rPr lang="en-US" dirty="0"/>
              <a:t> about the guaranties and about the deposit </a:t>
            </a:r>
            <a:r>
              <a:rPr lang="en-US" dirty="0" smtClean="0"/>
              <a:t>transactions</a:t>
            </a:r>
          </a:p>
          <a:p>
            <a:pPr lvl="1" fontAlgn="base"/>
            <a:r>
              <a:rPr lang="en-US" dirty="0"/>
              <a:t>Custody of </a:t>
            </a:r>
            <a:r>
              <a:rPr lang="en-US" dirty="0" smtClean="0"/>
              <a:t>digital assets and crypto currencies</a:t>
            </a:r>
            <a:endParaRPr lang="en-US" dirty="0"/>
          </a:p>
          <a:p>
            <a:pPr lvl="1" fontAlgn="base"/>
            <a:endParaRPr lang="en-US" dirty="0">
              <a:solidFill>
                <a:srgbClr val="1C4A70"/>
              </a:solidFill>
              <a:latin typeface="Verdana" panose="020B0604030504040204" pitchFamily="34" charset="0"/>
              <a:ea typeface="Verdana" panose="020B0604030504040204" pitchFamily="34" charset="0"/>
            </a:endParaRPr>
          </a:p>
          <a:p>
            <a:pPr indent="-228600" fontAlgn="base"/>
            <a:r>
              <a:rPr lang="en-US" dirty="0"/>
              <a:t>This offer will be complemented by:</a:t>
            </a:r>
          </a:p>
          <a:p>
            <a:pPr lvl="1" fontAlgn="base"/>
            <a:r>
              <a:rPr lang="en-US" dirty="0" smtClean="0"/>
              <a:t>Fiat gateway to allow their customers to deposit fiat money </a:t>
            </a:r>
            <a:br>
              <a:rPr lang="en-US" dirty="0" smtClean="0"/>
            </a:br>
            <a:r>
              <a:rPr lang="en-US" dirty="0" smtClean="0"/>
              <a:t>(means also a significant KYC effort to check/onboard those customers)</a:t>
            </a:r>
            <a:endParaRPr lang="en-US" sz="1800" dirty="0" smtClean="0"/>
          </a:p>
          <a:p>
            <a:pPr lvl="1" fontAlgn="base"/>
            <a:r>
              <a:rPr lang="en-US" dirty="0" smtClean="0"/>
              <a:t>Selling the tokens produced by those CASPs to our customers</a:t>
            </a:r>
            <a:endParaRPr lang="en-US" sz="1800" dirty="0" smtClean="0"/>
          </a:p>
          <a:p>
            <a:pPr lvl="1" fontAlgn="base"/>
            <a:r>
              <a:rPr lang="en-US" dirty="0" smtClean="0"/>
              <a:t>Cross building products coupling together the pure players’ know how and the bank’s balance sheet and customer base</a:t>
            </a:r>
            <a:endParaRPr lang="en-US" sz="1800" dirty="0" smtClean="0"/>
          </a:p>
          <a:p>
            <a:pPr lvl="1" fontAlgn="base"/>
            <a:r>
              <a:rPr lang="en-US" dirty="0" smtClean="0"/>
              <a:t>Share tokenization (cap table, selling to customers, ...)</a:t>
            </a:r>
          </a:p>
          <a:p>
            <a:pPr lvl="1" fontAlgn="base"/>
            <a:endParaRPr lang="en-US" sz="1800" dirty="0"/>
          </a:p>
          <a:p>
            <a:pPr indent="-228600" fontAlgn="base"/>
            <a:r>
              <a:rPr lang="en-US" dirty="0"/>
              <a:t>This offer does not cover:</a:t>
            </a:r>
          </a:p>
          <a:p>
            <a:pPr marL="742950" lvl="1" indent="-285750" fontAlgn="base"/>
            <a:r>
              <a:rPr lang="en-US" dirty="0"/>
              <a:t>Execution is sourced through partners</a:t>
            </a:r>
          </a:p>
          <a:p>
            <a:pPr lvl="1" fontAlgn="base"/>
            <a:endParaRPr lang="en-US" sz="1800" dirty="0" smtClean="0"/>
          </a:p>
          <a:p>
            <a:endParaRPr lang="en-US" dirty="0"/>
          </a:p>
        </p:txBody>
      </p:sp>
      <p:sp>
        <p:nvSpPr>
          <p:cNvPr id="6" name="Text Placeholder 5"/>
          <p:cNvSpPr>
            <a:spLocks noGrp="1"/>
          </p:cNvSpPr>
          <p:nvPr>
            <p:ph type="body" sz="quarter" idx="12"/>
          </p:nvPr>
        </p:nvSpPr>
        <p:spPr/>
        <p:txBody>
          <a:bodyPr/>
          <a:lstStyle/>
          <a:p>
            <a:endParaRPr lang="de-CH"/>
          </a:p>
        </p:txBody>
      </p:sp>
    </p:spTree>
    <p:extLst>
      <p:ext uri="{BB962C8B-B14F-4D97-AF65-F5344CB8AC3E}">
        <p14:creationId xmlns:p14="http://schemas.microsoft.com/office/powerpoint/2010/main" val="3099346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364365379"/>
              </p:ext>
            </p:extLst>
          </p:nvPr>
        </p:nvGraphicFramePr>
        <p:xfrm>
          <a:off x="1197525" y="1508564"/>
          <a:ext cx="10106270" cy="4514550"/>
        </p:xfrm>
        <a:graphic>
          <a:graphicData uri="http://schemas.openxmlformats.org/drawingml/2006/table">
            <a:tbl>
              <a:tblPr bandRow="1">
                <a:tableStyleId>{5C22544A-7EE6-4342-B048-85BDC9FD1C3A}</a:tableStyleId>
              </a:tblPr>
              <a:tblGrid>
                <a:gridCol w="5053135">
                  <a:extLst>
                    <a:ext uri="{9D8B030D-6E8A-4147-A177-3AD203B41FA5}">
                      <a16:colId xmlns:a16="http://schemas.microsoft.com/office/drawing/2014/main" val="1389237474"/>
                    </a:ext>
                  </a:extLst>
                </a:gridCol>
                <a:gridCol w="5053135">
                  <a:extLst>
                    <a:ext uri="{9D8B030D-6E8A-4147-A177-3AD203B41FA5}">
                      <a16:colId xmlns:a16="http://schemas.microsoft.com/office/drawing/2014/main" val="1486258373"/>
                    </a:ext>
                  </a:extLst>
                </a:gridCol>
              </a:tblGrid>
              <a:tr h="2257275">
                <a:tc>
                  <a:txBody>
                    <a:bodyPr/>
                    <a:lstStyle/>
                    <a:p>
                      <a:pPr marL="285750" indent="-285750">
                        <a:buFont typeface="Arial" panose="020B0604020202020204" pitchFamily="34" charset="0"/>
                        <a:buChar char="•"/>
                      </a:pPr>
                      <a:r>
                        <a:rPr lang="en-US" noProof="0" dirty="0" smtClean="0"/>
                        <a:t>Regulated in Switzerland</a:t>
                      </a:r>
                    </a:p>
                    <a:p>
                      <a:pPr marL="285750" indent="-285750">
                        <a:buFont typeface="Arial" panose="020B0604020202020204" pitchFamily="34" charset="0"/>
                        <a:buChar char="•"/>
                      </a:pPr>
                      <a:r>
                        <a:rPr lang="en-US" noProof="0" dirty="0" smtClean="0"/>
                        <a:t>Part of a large group</a:t>
                      </a:r>
                    </a:p>
                    <a:p>
                      <a:pPr marL="285750" indent="-285750">
                        <a:buFont typeface="Arial" panose="020B0604020202020204" pitchFamily="34" charset="0"/>
                        <a:buChar char="•"/>
                      </a:pPr>
                      <a:r>
                        <a:rPr lang="en-US" noProof="0" dirty="0" smtClean="0"/>
                        <a:t>Strong</a:t>
                      </a:r>
                      <a:r>
                        <a:rPr lang="en-US" baseline="0" noProof="0" dirty="0" smtClean="0"/>
                        <a:t> in Fiat services</a:t>
                      </a:r>
                    </a:p>
                    <a:p>
                      <a:pPr marL="285750" indent="-285750">
                        <a:buFont typeface="Arial" panose="020B0604020202020204" pitchFamily="34" charset="0"/>
                        <a:buChar char="•"/>
                      </a:pPr>
                      <a:r>
                        <a:rPr lang="en-US" baseline="0" noProof="0" dirty="0" smtClean="0"/>
                        <a:t>Widespread crypto expertise within the team</a:t>
                      </a:r>
                    </a:p>
                    <a:p>
                      <a:pPr marL="285750" indent="-285750">
                        <a:buFont typeface="Arial" panose="020B0604020202020204" pitchFamily="34" charset="0"/>
                        <a:buChar char="•"/>
                      </a:pPr>
                      <a:r>
                        <a:rPr lang="en-US" baseline="0" noProof="0" dirty="0" smtClean="0"/>
                        <a:t>Regulated custody in place</a:t>
                      </a:r>
                    </a:p>
                    <a:p>
                      <a:pPr marL="285750" indent="-285750">
                        <a:buFont typeface="Arial" panose="020B0604020202020204" pitchFamily="34" charset="0"/>
                        <a:buChar char="•"/>
                      </a:pPr>
                      <a:r>
                        <a:rPr lang="en-US" baseline="0" noProof="0" dirty="0" smtClean="0"/>
                        <a:t>Agile in defining custom solutions</a:t>
                      </a:r>
                    </a:p>
                    <a:p>
                      <a:pPr marL="285750" indent="-285750">
                        <a:buFont typeface="Arial" panose="020B0604020202020204" pitchFamily="34" charset="0"/>
                        <a:buChar char="•"/>
                      </a:pPr>
                      <a:r>
                        <a:rPr lang="en-US" baseline="0" noProof="0" dirty="0" smtClean="0"/>
                        <a:t>Known as a crypto friendly bank</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Limited product scope for now as GPBS is only licensed on Bitcoin but this does not impair other services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noProof="0" dirty="0" smtClean="0"/>
                    </a:p>
                  </a:txBody>
                  <a:tcPr/>
                </a:tc>
                <a:extLst>
                  <a:ext uri="{0D108BD9-81ED-4DB2-BD59-A6C34878D82A}">
                    <a16:rowId xmlns:a16="http://schemas.microsoft.com/office/drawing/2014/main" val="321234706"/>
                  </a:ext>
                </a:extLst>
              </a:tr>
              <a:tr h="2257275">
                <a:tc>
                  <a:txBody>
                    <a:bodyPr/>
                    <a:lstStyle/>
                    <a:p>
                      <a:pPr marL="285750" indent="-285750">
                        <a:buFont typeface="Arial" panose="020B0604020202020204" pitchFamily="34" charset="0"/>
                        <a:buChar char="•"/>
                      </a:pPr>
                      <a:r>
                        <a:rPr lang="en-US" noProof="0" dirty="0" smtClean="0"/>
                        <a:t>CASPs</a:t>
                      </a:r>
                      <a:r>
                        <a:rPr lang="en-US" baseline="0" noProof="0" dirty="0" smtClean="0"/>
                        <a:t> seeking for access to banking services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0" dirty="0" smtClean="0"/>
                    </a:p>
                  </a:txBody>
                  <a:tcPr/>
                </a:tc>
                <a:tc>
                  <a:txBody>
                    <a:bodyPr/>
                    <a:lstStyle/>
                    <a:p>
                      <a:pPr marL="285750" indent="-285750">
                        <a:buFont typeface="Arial" panose="020B0604020202020204" pitchFamily="34" charset="0"/>
                        <a:buChar char="•"/>
                      </a:pPr>
                      <a:r>
                        <a:rPr lang="en-US" noProof="0" dirty="0" smtClean="0"/>
                        <a:t>Geopolitical situation impacting:</a:t>
                      </a:r>
                    </a:p>
                    <a:p>
                      <a:pPr marL="742950" lvl="1" indent="-285750">
                        <a:buFont typeface="Arial" panose="020B0604020202020204" pitchFamily="34" charset="0"/>
                        <a:buChar char="•"/>
                      </a:pPr>
                      <a:r>
                        <a:rPr lang="en-US" noProof="0" dirty="0" smtClean="0"/>
                        <a:t>The license from Finma</a:t>
                      </a:r>
                    </a:p>
                    <a:p>
                      <a:pPr marL="742950" lvl="1" indent="-285750">
                        <a:buFont typeface="Arial" panose="020B0604020202020204" pitchFamily="34" charset="0"/>
                        <a:buChar char="•"/>
                      </a:pPr>
                      <a:r>
                        <a:rPr lang="en-US" noProof="0" dirty="0" smtClean="0"/>
                        <a:t>The relationship with providers</a:t>
                      </a:r>
                    </a:p>
                    <a:p>
                      <a:pPr marL="742950" lvl="1" indent="-285750">
                        <a:buFont typeface="Arial" panose="020B0604020202020204" pitchFamily="34" charset="0"/>
                        <a:buChar char="•"/>
                      </a:pPr>
                      <a:r>
                        <a:rPr lang="en-US" noProof="0" dirty="0" smtClean="0"/>
                        <a:t>The attractiveness</a:t>
                      </a:r>
                      <a:r>
                        <a:rPr lang="en-US" baseline="0" noProof="0" dirty="0" smtClean="0"/>
                        <a:t> for customers</a:t>
                      </a:r>
                    </a:p>
                    <a:p>
                      <a:pPr marL="742950" lvl="1" indent="-285750">
                        <a:buFont typeface="Arial" panose="020B0604020202020204" pitchFamily="34" charset="0"/>
                        <a:buChar char="•"/>
                      </a:pPr>
                      <a:endParaRPr lang="en-US" baseline="0" noProof="0" dirty="0" smtClean="0"/>
                    </a:p>
                    <a:p>
                      <a:pPr marL="285750" lvl="0" indent="-285750">
                        <a:buFont typeface="Arial" panose="020B0604020202020204" pitchFamily="34" charset="0"/>
                        <a:buChar char="•"/>
                      </a:pPr>
                      <a:r>
                        <a:rPr lang="en-US" baseline="0" noProof="0" dirty="0" smtClean="0"/>
                        <a:t>Bear market</a:t>
                      </a:r>
                    </a:p>
                  </a:txBody>
                  <a:tcPr/>
                </a:tc>
                <a:extLst>
                  <a:ext uri="{0D108BD9-81ED-4DB2-BD59-A6C34878D82A}">
                    <a16:rowId xmlns:a16="http://schemas.microsoft.com/office/drawing/2014/main" val="3354986664"/>
                  </a:ext>
                </a:extLst>
              </a:tr>
            </a:tbl>
          </a:graphicData>
        </a:graphic>
      </p:graphicFrame>
      <p:sp>
        <p:nvSpPr>
          <p:cNvPr id="2" name="Title 1"/>
          <p:cNvSpPr>
            <a:spLocks noGrp="1"/>
          </p:cNvSpPr>
          <p:nvPr>
            <p:ph type="title"/>
          </p:nvPr>
        </p:nvSpPr>
        <p:spPr/>
        <p:txBody>
          <a:bodyPr/>
          <a:lstStyle/>
          <a:p>
            <a:r>
              <a:rPr lang="en-US" dirty="0" err="1"/>
              <a:t>Fintechs</a:t>
            </a:r>
            <a:r>
              <a:rPr lang="en-US" dirty="0"/>
              <a:t> and crypto pure players (CASPs)</a:t>
            </a:r>
          </a:p>
        </p:txBody>
      </p:sp>
      <p:sp>
        <p:nvSpPr>
          <p:cNvPr id="3" name="Text Placeholder 2"/>
          <p:cNvSpPr>
            <a:spLocks noGrp="1"/>
          </p:cNvSpPr>
          <p:nvPr>
            <p:ph type="body" sz="quarter" idx="11"/>
          </p:nvPr>
        </p:nvSpPr>
        <p:spPr/>
        <p:txBody>
          <a:bodyPr/>
          <a:lstStyle/>
          <a:p>
            <a:endParaRPr lang="de-CH"/>
          </a:p>
        </p:txBody>
      </p:sp>
      <p:sp>
        <p:nvSpPr>
          <p:cNvPr id="5" name="Text Placeholder 4"/>
          <p:cNvSpPr>
            <a:spLocks noGrp="1"/>
          </p:cNvSpPr>
          <p:nvPr>
            <p:ph type="body" sz="quarter" idx="12"/>
          </p:nvPr>
        </p:nvSpPr>
        <p:spPr/>
        <p:txBody>
          <a:bodyPr/>
          <a:lstStyle/>
          <a:p>
            <a:endParaRPr lang="de-CH"/>
          </a:p>
        </p:txBody>
      </p:sp>
      <p:sp>
        <p:nvSpPr>
          <p:cNvPr id="7" name="TextBox 6"/>
          <p:cNvSpPr txBox="1"/>
          <p:nvPr/>
        </p:nvSpPr>
        <p:spPr>
          <a:xfrm>
            <a:off x="3197501" y="1169507"/>
            <a:ext cx="1200970" cy="369332"/>
          </a:xfrm>
          <a:prstGeom prst="rect">
            <a:avLst/>
          </a:prstGeom>
          <a:noFill/>
        </p:spPr>
        <p:txBody>
          <a:bodyPr wrap="none" rtlCol="0">
            <a:spAutoFit/>
          </a:bodyPr>
          <a:lstStyle/>
          <a:p>
            <a:r>
              <a:rPr lang="en-US" dirty="0" smtClean="0"/>
              <a:t>Strengths</a:t>
            </a:r>
            <a:endParaRPr lang="en-US" dirty="0"/>
          </a:p>
        </p:txBody>
      </p:sp>
      <p:sp>
        <p:nvSpPr>
          <p:cNvPr id="8" name="TextBox 7"/>
          <p:cNvSpPr txBox="1"/>
          <p:nvPr/>
        </p:nvSpPr>
        <p:spPr>
          <a:xfrm>
            <a:off x="8187873" y="1160834"/>
            <a:ext cx="1484702" cy="369332"/>
          </a:xfrm>
          <a:prstGeom prst="rect">
            <a:avLst/>
          </a:prstGeom>
          <a:noFill/>
        </p:spPr>
        <p:txBody>
          <a:bodyPr wrap="none" rtlCol="0">
            <a:spAutoFit/>
          </a:bodyPr>
          <a:lstStyle/>
          <a:p>
            <a:r>
              <a:rPr lang="en-US" dirty="0" smtClean="0"/>
              <a:t>Weaknesses</a:t>
            </a:r>
            <a:endParaRPr lang="en-US" dirty="0"/>
          </a:p>
        </p:txBody>
      </p:sp>
      <p:sp>
        <p:nvSpPr>
          <p:cNvPr id="9" name="TextBox 8"/>
          <p:cNvSpPr txBox="1"/>
          <p:nvPr/>
        </p:nvSpPr>
        <p:spPr>
          <a:xfrm>
            <a:off x="8448362" y="6023114"/>
            <a:ext cx="963725" cy="369332"/>
          </a:xfrm>
          <a:prstGeom prst="rect">
            <a:avLst/>
          </a:prstGeom>
          <a:noFill/>
        </p:spPr>
        <p:txBody>
          <a:bodyPr wrap="none" rtlCol="0">
            <a:spAutoFit/>
          </a:bodyPr>
          <a:lstStyle/>
          <a:p>
            <a:r>
              <a:rPr lang="en-US" dirty="0" smtClean="0"/>
              <a:t>Threats</a:t>
            </a:r>
            <a:endParaRPr lang="en-US" dirty="0"/>
          </a:p>
        </p:txBody>
      </p:sp>
      <p:sp>
        <p:nvSpPr>
          <p:cNvPr id="10" name="TextBox 9"/>
          <p:cNvSpPr txBox="1"/>
          <p:nvPr/>
        </p:nvSpPr>
        <p:spPr>
          <a:xfrm>
            <a:off x="3011553" y="6023114"/>
            <a:ext cx="1572866" cy="369332"/>
          </a:xfrm>
          <a:prstGeom prst="rect">
            <a:avLst/>
          </a:prstGeom>
          <a:noFill/>
        </p:spPr>
        <p:txBody>
          <a:bodyPr wrap="none" rtlCol="0">
            <a:spAutoFit/>
          </a:bodyPr>
          <a:lstStyle/>
          <a:p>
            <a:r>
              <a:rPr lang="en-US" dirty="0" smtClean="0"/>
              <a:t>Opportunities</a:t>
            </a:r>
            <a:endParaRPr lang="en-US" dirty="0"/>
          </a:p>
        </p:txBody>
      </p:sp>
    </p:spTree>
    <p:extLst>
      <p:ext uri="{BB962C8B-B14F-4D97-AF65-F5344CB8AC3E}">
        <p14:creationId xmlns:p14="http://schemas.microsoft.com/office/powerpoint/2010/main" val="3704029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Driving aspiration</a:t>
            </a:r>
            <a:endParaRPr lang="en-US" dirty="0"/>
          </a:p>
        </p:txBody>
      </p:sp>
      <p:sp>
        <p:nvSpPr>
          <p:cNvPr id="5" name="Text Placeholder 4"/>
          <p:cNvSpPr>
            <a:spLocks noGrp="1"/>
          </p:cNvSpPr>
          <p:nvPr>
            <p:ph type="body" sz="quarter" idx="11"/>
          </p:nvPr>
        </p:nvSpPr>
        <p:spPr/>
        <p:txBody>
          <a:bodyPr/>
          <a:lstStyle/>
          <a:p>
            <a:endParaRPr lang="de-CH"/>
          </a:p>
        </p:txBody>
      </p:sp>
      <p:sp>
        <p:nvSpPr>
          <p:cNvPr id="7" name="Text Placeholder 6"/>
          <p:cNvSpPr>
            <a:spLocks noGrp="1"/>
          </p:cNvSpPr>
          <p:nvPr>
            <p:ph type="body" sz="quarter" idx="13"/>
          </p:nvPr>
        </p:nvSpPr>
        <p:spPr/>
        <p:txBody>
          <a:bodyPr>
            <a:normAutofit/>
          </a:bodyPr>
          <a:lstStyle/>
          <a:p>
            <a:pPr>
              <a:lnSpc>
                <a:spcPct val="100000"/>
              </a:lnSpc>
            </a:pPr>
            <a:endParaRPr lang="en-US" dirty="0" smtClean="0"/>
          </a:p>
          <a:p>
            <a:pPr>
              <a:lnSpc>
                <a:spcPct val="100000"/>
              </a:lnSpc>
            </a:pPr>
            <a:r>
              <a:rPr lang="en-US" dirty="0" smtClean="0"/>
              <a:t>Over the last 12 years, the blockchain technologies have been steadily developing and are here to stay.</a:t>
            </a:r>
          </a:p>
          <a:p>
            <a:pPr>
              <a:lnSpc>
                <a:spcPct val="100000"/>
              </a:lnSpc>
            </a:pPr>
            <a:endParaRPr lang="en-US" dirty="0" smtClean="0"/>
          </a:p>
          <a:p>
            <a:pPr>
              <a:lnSpc>
                <a:spcPct val="100000"/>
              </a:lnSpc>
            </a:pPr>
            <a:r>
              <a:rPr lang="en-US" dirty="0" smtClean="0"/>
              <a:t>This will severely impact the banking industry. Just to list a few changes:</a:t>
            </a:r>
          </a:p>
          <a:p>
            <a:pPr marL="285750" indent="-285750">
              <a:lnSpc>
                <a:spcPct val="100000"/>
              </a:lnSpc>
              <a:buFont typeface="Arial" panose="020B0604020202020204" pitchFamily="34" charset="0"/>
              <a:buChar char="•"/>
            </a:pPr>
            <a:r>
              <a:rPr lang="en-US" dirty="0" smtClean="0"/>
              <a:t>Crypto currencies are used as an investment and a mean of payment,</a:t>
            </a:r>
          </a:p>
          <a:p>
            <a:pPr marL="285750" indent="-285750">
              <a:lnSpc>
                <a:spcPct val="100000"/>
              </a:lnSpc>
              <a:buFont typeface="Arial" panose="020B0604020202020204" pitchFamily="34" charset="0"/>
              <a:buChar char="•"/>
            </a:pPr>
            <a:r>
              <a:rPr lang="en-US" dirty="0" smtClean="0"/>
              <a:t>Stable coins which are popular in the </a:t>
            </a:r>
            <a:r>
              <a:rPr lang="en-US" dirty="0" err="1" smtClean="0"/>
              <a:t>DeFi</a:t>
            </a:r>
            <a:r>
              <a:rPr lang="en-US" dirty="0" smtClean="0"/>
              <a:t> world will streamline payments in Fiat,</a:t>
            </a:r>
          </a:p>
          <a:p>
            <a:pPr marL="285750" indent="-285750">
              <a:lnSpc>
                <a:spcPct val="100000"/>
              </a:lnSpc>
              <a:buFont typeface="Arial" panose="020B0604020202020204" pitchFamily="34" charset="0"/>
              <a:buChar char="•"/>
            </a:pPr>
            <a:r>
              <a:rPr lang="en-US" dirty="0" smtClean="0"/>
              <a:t>Central Bank Digital Currencies will be around in few years and could disrupt the banking landscape,</a:t>
            </a:r>
          </a:p>
          <a:p>
            <a:pPr marL="285750" indent="-285750">
              <a:lnSpc>
                <a:spcPct val="100000"/>
              </a:lnSpc>
              <a:buFont typeface="Arial" panose="020B0604020202020204" pitchFamily="34" charset="0"/>
              <a:buChar char="•"/>
            </a:pPr>
            <a:r>
              <a:rPr lang="en-US" dirty="0" smtClean="0"/>
              <a:t>Tokenization will in the mid-term bring a lot of efficiency to the securities,</a:t>
            </a:r>
          </a:p>
          <a:p>
            <a:pPr marL="285750" indent="-285750">
              <a:lnSpc>
                <a:spcPct val="100000"/>
              </a:lnSpc>
              <a:buFont typeface="Arial" panose="020B0604020202020204" pitchFamily="34" charset="0"/>
              <a:buChar char="•"/>
            </a:pPr>
            <a:r>
              <a:rPr lang="en-US" dirty="0" smtClean="0"/>
              <a:t>Collateralization is more transparent when performed by a smart contract</a:t>
            </a:r>
          </a:p>
          <a:p>
            <a:pPr>
              <a:lnSpc>
                <a:spcPct val="100000"/>
              </a:lnSpc>
            </a:pPr>
            <a:endParaRPr lang="en-US" dirty="0"/>
          </a:p>
          <a:p>
            <a:pPr>
              <a:lnSpc>
                <a:spcPct val="100000"/>
              </a:lnSpc>
            </a:pPr>
            <a:endParaRPr lang="en-US" dirty="0" smtClean="0"/>
          </a:p>
          <a:p>
            <a:pPr>
              <a:lnSpc>
                <a:spcPct val="100000"/>
              </a:lnSpc>
            </a:pPr>
            <a:r>
              <a:rPr lang="en-US" dirty="0" smtClean="0"/>
              <a:t>GPBS has decided, since end 2018, to create a crypto product for its different customer segments. The aspiration is to be ready for the coming disruption offering seamless integration to blockchain based products and services.</a:t>
            </a:r>
            <a:endParaRPr lang="en-US" dirty="0"/>
          </a:p>
        </p:txBody>
      </p:sp>
      <p:sp>
        <p:nvSpPr>
          <p:cNvPr id="6" name="Text Placeholder 5"/>
          <p:cNvSpPr>
            <a:spLocks noGrp="1"/>
          </p:cNvSpPr>
          <p:nvPr>
            <p:ph type="body" sz="quarter" idx="12"/>
          </p:nvPr>
        </p:nvSpPr>
        <p:spPr/>
        <p:txBody>
          <a:bodyPr/>
          <a:lstStyle/>
          <a:p>
            <a:endParaRPr lang="de-CH"/>
          </a:p>
        </p:txBody>
      </p:sp>
    </p:spTree>
    <p:extLst>
      <p:ext uri="{BB962C8B-B14F-4D97-AF65-F5344CB8AC3E}">
        <p14:creationId xmlns:p14="http://schemas.microsoft.com/office/powerpoint/2010/main" val="3422490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de-CH" dirty="0" err="1" smtClean="0"/>
              <a:t>Appendices</a:t>
            </a:r>
            <a:endParaRPr lang="de-CH" dirty="0"/>
          </a:p>
        </p:txBody>
      </p:sp>
    </p:spTree>
    <p:extLst>
      <p:ext uri="{BB962C8B-B14F-4D97-AF65-F5344CB8AC3E}">
        <p14:creationId xmlns:p14="http://schemas.microsoft.com/office/powerpoint/2010/main" val="4114801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 market</a:t>
            </a:r>
            <a:endParaRPr lang="en-US" dirty="0"/>
          </a:p>
        </p:txBody>
      </p:sp>
      <p:sp>
        <p:nvSpPr>
          <p:cNvPr id="3" name="Text Placeholder 2"/>
          <p:cNvSpPr>
            <a:spLocks noGrp="1"/>
          </p:cNvSpPr>
          <p:nvPr>
            <p:ph type="body" sz="quarter" idx="11"/>
          </p:nvPr>
        </p:nvSpPr>
        <p:spPr/>
        <p:txBody>
          <a:bodyPr/>
          <a:lstStyle/>
          <a:p>
            <a:endParaRPr lang="de-CH"/>
          </a:p>
        </p:txBody>
      </p:sp>
      <p:sp>
        <p:nvSpPr>
          <p:cNvPr id="5" name="Text Placeholder 4"/>
          <p:cNvSpPr>
            <a:spLocks noGrp="1"/>
          </p:cNvSpPr>
          <p:nvPr>
            <p:ph type="body" sz="quarter" idx="12"/>
          </p:nvPr>
        </p:nvSpPr>
        <p:spPr/>
        <p:txBody>
          <a:bodyPr/>
          <a:lstStyle/>
          <a:p>
            <a:endParaRPr lang="de-CH"/>
          </a:p>
        </p:txBody>
      </p:sp>
      <p:pic>
        <p:nvPicPr>
          <p:cNvPr id="8" name="Picture 7"/>
          <p:cNvPicPr>
            <a:picLocks noChangeAspect="1"/>
          </p:cNvPicPr>
          <p:nvPr/>
        </p:nvPicPr>
        <p:blipFill>
          <a:blip r:embed="rId2"/>
          <a:stretch>
            <a:fillRect/>
          </a:stretch>
        </p:blipFill>
        <p:spPr>
          <a:xfrm>
            <a:off x="820253" y="1302027"/>
            <a:ext cx="4517061" cy="2368011"/>
          </a:xfrm>
          <a:prstGeom prst="rect">
            <a:avLst/>
          </a:prstGeom>
        </p:spPr>
      </p:pic>
      <p:sp>
        <p:nvSpPr>
          <p:cNvPr id="13" name="TextBox 12"/>
          <p:cNvSpPr txBox="1"/>
          <p:nvPr/>
        </p:nvSpPr>
        <p:spPr>
          <a:xfrm>
            <a:off x="1364211" y="3654887"/>
            <a:ext cx="3429144" cy="246221"/>
          </a:xfrm>
          <a:prstGeom prst="rect">
            <a:avLst/>
          </a:prstGeom>
          <a:noFill/>
        </p:spPr>
        <p:txBody>
          <a:bodyPr wrap="none" rtlCol="0">
            <a:spAutoFit/>
          </a:bodyPr>
          <a:lstStyle/>
          <a:p>
            <a:r>
              <a:rPr lang="en-US" sz="1000" dirty="0" smtClean="0"/>
              <a:t>Table 1: Bitcoin Price and Number of Bitcoin transactions</a:t>
            </a:r>
            <a:endParaRPr lang="en-US" sz="1000" dirty="0"/>
          </a:p>
        </p:txBody>
      </p:sp>
      <p:grpSp>
        <p:nvGrpSpPr>
          <p:cNvPr id="19" name="Group 18"/>
          <p:cNvGrpSpPr/>
          <p:nvPr/>
        </p:nvGrpSpPr>
        <p:grpSpPr>
          <a:xfrm>
            <a:off x="7046685" y="4005601"/>
            <a:ext cx="3327460" cy="2614175"/>
            <a:chOff x="5299712" y="1302027"/>
            <a:chExt cx="3327460" cy="2614175"/>
          </a:xfrm>
        </p:grpSpPr>
        <p:pic>
          <p:nvPicPr>
            <p:cNvPr id="12" name="Picture 11"/>
            <p:cNvPicPr>
              <a:picLocks noChangeAspect="1"/>
            </p:cNvPicPr>
            <p:nvPr/>
          </p:nvPicPr>
          <p:blipFill>
            <a:blip r:embed="rId3"/>
            <a:stretch>
              <a:fillRect/>
            </a:stretch>
          </p:blipFill>
          <p:spPr>
            <a:xfrm>
              <a:off x="5299712" y="1302027"/>
              <a:ext cx="3327460" cy="2367954"/>
            </a:xfrm>
            <a:prstGeom prst="rect">
              <a:avLst/>
            </a:prstGeom>
          </p:spPr>
        </p:pic>
        <p:sp>
          <p:nvSpPr>
            <p:cNvPr id="14" name="TextBox 13"/>
            <p:cNvSpPr txBox="1"/>
            <p:nvPr/>
          </p:nvSpPr>
          <p:spPr>
            <a:xfrm>
              <a:off x="5789883" y="3669981"/>
              <a:ext cx="2347117" cy="246221"/>
            </a:xfrm>
            <a:prstGeom prst="rect">
              <a:avLst/>
            </a:prstGeom>
            <a:noFill/>
          </p:spPr>
          <p:txBody>
            <a:bodyPr wrap="none" rtlCol="0">
              <a:spAutoFit/>
            </a:bodyPr>
            <a:lstStyle/>
            <a:p>
              <a:r>
                <a:rPr lang="en-US" sz="1000" dirty="0" smtClean="0"/>
                <a:t>Table 4: Google trend keyword search</a:t>
              </a:r>
              <a:endParaRPr lang="en-US" sz="1000" dirty="0"/>
            </a:p>
          </p:txBody>
        </p:sp>
      </p:grpSp>
      <p:sp>
        <p:nvSpPr>
          <p:cNvPr id="17" name="TextBox 16"/>
          <p:cNvSpPr txBox="1"/>
          <p:nvPr/>
        </p:nvSpPr>
        <p:spPr>
          <a:xfrm>
            <a:off x="1431536" y="6373555"/>
            <a:ext cx="3294492" cy="246221"/>
          </a:xfrm>
          <a:prstGeom prst="rect">
            <a:avLst/>
          </a:prstGeom>
          <a:noFill/>
        </p:spPr>
        <p:txBody>
          <a:bodyPr wrap="none" rtlCol="0">
            <a:spAutoFit/>
          </a:bodyPr>
          <a:lstStyle/>
          <a:p>
            <a:r>
              <a:rPr lang="en-US" sz="1000" dirty="0" smtClean="0"/>
              <a:t>Table 3: Bitcoin against low performing Nasdaq stocks</a:t>
            </a:r>
            <a:endParaRPr lang="en-US" sz="1000" dirty="0"/>
          </a:p>
        </p:txBody>
      </p:sp>
      <p:pic>
        <p:nvPicPr>
          <p:cNvPr id="22" name="Picture 21"/>
          <p:cNvPicPr>
            <a:picLocks noChangeAspect="1"/>
          </p:cNvPicPr>
          <p:nvPr/>
        </p:nvPicPr>
        <p:blipFill>
          <a:blip r:embed="rId4"/>
          <a:stretch>
            <a:fillRect/>
          </a:stretch>
        </p:blipFill>
        <p:spPr>
          <a:xfrm>
            <a:off x="963868" y="4011654"/>
            <a:ext cx="4229829" cy="2360007"/>
          </a:xfrm>
          <a:prstGeom prst="rect">
            <a:avLst/>
          </a:prstGeom>
        </p:spPr>
      </p:pic>
      <p:pic>
        <p:nvPicPr>
          <p:cNvPr id="23" name="Picture 22"/>
          <p:cNvPicPr>
            <a:picLocks noChangeAspect="1"/>
          </p:cNvPicPr>
          <p:nvPr/>
        </p:nvPicPr>
        <p:blipFill>
          <a:blip r:embed="rId5"/>
          <a:stretch>
            <a:fillRect/>
          </a:stretch>
        </p:blipFill>
        <p:spPr>
          <a:xfrm>
            <a:off x="6112566" y="1302027"/>
            <a:ext cx="5195698" cy="2352860"/>
          </a:xfrm>
          <a:prstGeom prst="rect">
            <a:avLst/>
          </a:prstGeom>
        </p:spPr>
      </p:pic>
      <p:sp>
        <p:nvSpPr>
          <p:cNvPr id="24" name="TextBox 23"/>
          <p:cNvSpPr txBox="1"/>
          <p:nvPr/>
        </p:nvSpPr>
        <p:spPr>
          <a:xfrm>
            <a:off x="7389380" y="3654886"/>
            <a:ext cx="2642070" cy="246221"/>
          </a:xfrm>
          <a:prstGeom prst="rect">
            <a:avLst/>
          </a:prstGeom>
          <a:noFill/>
        </p:spPr>
        <p:txBody>
          <a:bodyPr wrap="none" rtlCol="0">
            <a:spAutoFit/>
          </a:bodyPr>
          <a:lstStyle/>
          <a:p>
            <a:r>
              <a:rPr lang="en-US" sz="1000" dirty="0" smtClean="0"/>
              <a:t>Table 2: Bitcoin Price against Nasdaq index</a:t>
            </a:r>
            <a:endParaRPr lang="en-US" sz="1000" dirty="0"/>
          </a:p>
        </p:txBody>
      </p:sp>
    </p:spTree>
    <p:extLst>
      <p:ext uri="{BB962C8B-B14F-4D97-AF65-F5344CB8AC3E}">
        <p14:creationId xmlns:p14="http://schemas.microsoft.com/office/powerpoint/2010/main" val="3031969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DeFi</a:t>
            </a:r>
            <a:r>
              <a:rPr lang="en-US" dirty="0" smtClean="0"/>
              <a:t> market</a:t>
            </a:r>
            <a:br>
              <a:rPr lang="en-US" dirty="0" smtClean="0"/>
            </a:br>
            <a:endParaRPr lang="en-US" dirty="0"/>
          </a:p>
        </p:txBody>
      </p:sp>
      <p:sp>
        <p:nvSpPr>
          <p:cNvPr id="3" name="Text Placeholder 2"/>
          <p:cNvSpPr>
            <a:spLocks noGrp="1"/>
          </p:cNvSpPr>
          <p:nvPr>
            <p:ph type="body" sz="quarter" idx="11"/>
          </p:nvPr>
        </p:nvSpPr>
        <p:spPr/>
        <p:txBody>
          <a:bodyPr/>
          <a:lstStyle/>
          <a:p>
            <a:endParaRPr lang="de-CH"/>
          </a:p>
        </p:txBody>
      </p:sp>
      <p:sp>
        <p:nvSpPr>
          <p:cNvPr id="5" name="Text Placeholder 4"/>
          <p:cNvSpPr>
            <a:spLocks noGrp="1"/>
          </p:cNvSpPr>
          <p:nvPr>
            <p:ph type="body" sz="quarter" idx="12"/>
          </p:nvPr>
        </p:nvSpPr>
        <p:spPr/>
        <p:txBody>
          <a:bodyPr/>
          <a:lstStyle/>
          <a:p>
            <a:endParaRPr lang="de-CH"/>
          </a:p>
        </p:txBody>
      </p:sp>
      <p:sp>
        <p:nvSpPr>
          <p:cNvPr id="13" name="TextBox 12"/>
          <p:cNvSpPr txBox="1"/>
          <p:nvPr/>
        </p:nvSpPr>
        <p:spPr>
          <a:xfrm>
            <a:off x="4374144" y="3934050"/>
            <a:ext cx="3794629" cy="246221"/>
          </a:xfrm>
          <a:prstGeom prst="rect">
            <a:avLst/>
          </a:prstGeom>
          <a:noFill/>
        </p:spPr>
        <p:txBody>
          <a:bodyPr wrap="none" rtlCol="0">
            <a:spAutoFit/>
          </a:bodyPr>
          <a:lstStyle/>
          <a:p>
            <a:r>
              <a:rPr lang="en-US" sz="1000" dirty="0" smtClean="0"/>
              <a:t>Table 5: </a:t>
            </a:r>
            <a:r>
              <a:rPr lang="en-US" sz="1000" dirty="0" err="1" smtClean="0"/>
              <a:t>DeFi</a:t>
            </a:r>
            <a:r>
              <a:rPr lang="en-US" sz="1000" dirty="0" smtClean="0"/>
              <a:t> volumes in USD per Exchange (source Dune.com)</a:t>
            </a:r>
            <a:endParaRPr lang="en-US" sz="1000" dirty="0"/>
          </a:p>
        </p:txBody>
      </p:sp>
      <p:pic>
        <p:nvPicPr>
          <p:cNvPr id="4" name="Picture 3"/>
          <p:cNvPicPr>
            <a:picLocks noChangeAspect="1"/>
          </p:cNvPicPr>
          <p:nvPr/>
        </p:nvPicPr>
        <p:blipFill rotWithShape="1">
          <a:blip r:embed="rId2"/>
          <a:srcRect b="21658"/>
          <a:stretch/>
        </p:blipFill>
        <p:spPr>
          <a:xfrm>
            <a:off x="1197525" y="1068217"/>
            <a:ext cx="9801433" cy="2951748"/>
          </a:xfrm>
          <a:prstGeom prst="rect">
            <a:avLst/>
          </a:prstGeom>
        </p:spPr>
      </p:pic>
      <p:pic>
        <p:nvPicPr>
          <p:cNvPr id="7" name="Picture 6"/>
          <p:cNvPicPr>
            <a:picLocks noChangeAspect="1"/>
          </p:cNvPicPr>
          <p:nvPr/>
        </p:nvPicPr>
        <p:blipFill>
          <a:blip r:embed="rId3"/>
          <a:stretch>
            <a:fillRect/>
          </a:stretch>
        </p:blipFill>
        <p:spPr>
          <a:xfrm>
            <a:off x="1050981" y="4246946"/>
            <a:ext cx="3768670" cy="2265212"/>
          </a:xfrm>
          <a:prstGeom prst="rect">
            <a:avLst/>
          </a:prstGeom>
        </p:spPr>
      </p:pic>
      <p:sp>
        <p:nvSpPr>
          <p:cNvPr id="10" name="TextBox 9"/>
          <p:cNvSpPr txBox="1"/>
          <p:nvPr/>
        </p:nvSpPr>
        <p:spPr>
          <a:xfrm>
            <a:off x="872622" y="6490095"/>
            <a:ext cx="4188967" cy="246221"/>
          </a:xfrm>
          <a:prstGeom prst="rect">
            <a:avLst/>
          </a:prstGeom>
          <a:noFill/>
        </p:spPr>
        <p:txBody>
          <a:bodyPr wrap="none" rtlCol="0">
            <a:spAutoFit/>
          </a:bodyPr>
          <a:lstStyle/>
          <a:p>
            <a:r>
              <a:rPr lang="en-US" sz="1000" dirty="0" smtClean="0"/>
              <a:t>Table 6: </a:t>
            </a:r>
            <a:r>
              <a:rPr lang="en-US" sz="1000" dirty="0" err="1" smtClean="0"/>
              <a:t>DeFi</a:t>
            </a:r>
            <a:r>
              <a:rPr lang="en-US" sz="1000" dirty="0" smtClean="0"/>
              <a:t> revenues 180d (source tokenterminal.com as of 10.08.22)</a:t>
            </a:r>
            <a:endParaRPr lang="en-US" sz="1000" dirty="0"/>
          </a:p>
        </p:txBody>
      </p:sp>
      <p:pic>
        <p:nvPicPr>
          <p:cNvPr id="9" name="Picture 8"/>
          <p:cNvPicPr>
            <a:picLocks noChangeAspect="1"/>
          </p:cNvPicPr>
          <p:nvPr/>
        </p:nvPicPr>
        <p:blipFill>
          <a:blip r:embed="rId4"/>
          <a:stretch>
            <a:fillRect/>
          </a:stretch>
        </p:blipFill>
        <p:spPr>
          <a:xfrm>
            <a:off x="5973373" y="4251450"/>
            <a:ext cx="3761177" cy="2260708"/>
          </a:xfrm>
          <a:prstGeom prst="rect">
            <a:avLst/>
          </a:prstGeom>
        </p:spPr>
      </p:pic>
      <p:sp>
        <p:nvSpPr>
          <p:cNvPr id="12" name="TextBox 11"/>
          <p:cNvSpPr txBox="1"/>
          <p:nvPr/>
        </p:nvSpPr>
        <p:spPr>
          <a:xfrm>
            <a:off x="5759477" y="6512158"/>
            <a:ext cx="4406976" cy="246221"/>
          </a:xfrm>
          <a:prstGeom prst="rect">
            <a:avLst/>
          </a:prstGeom>
          <a:noFill/>
        </p:spPr>
        <p:txBody>
          <a:bodyPr wrap="none" rtlCol="0">
            <a:spAutoFit/>
          </a:bodyPr>
          <a:lstStyle/>
          <a:p>
            <a:r>
              <a:rPr lang="en-US" sz="1000" dirty="0" smtClean="0"/>
              <a:t>Table 7: </a:t>
            </a:r>
            <a:r>
              <a:rPr lang="en-US" sz="1000" dirty="0" err="1" smtClean="0"/>
              <a:t>DeFi</a:t>
            </a:r>
            <a:r>
              <a:rPr lang="en-US" sz="1000" dirty="0" smtClean="0"/>
              <a:t> </a:t>
            </a:r>
            <a:r>
              <a:rPr lang="en-US" sz="1000" dirty="0" err="1" smtClean="0"/>
              <a:t>maketshares</a:t>
            </a:r>
            <a:r>
              <a:rPr lang="en-US" sz="1000" dirty="0" smtClean="0"/>
              <a:t> 180d (source tokenterminal.com as of 10.08.22)</a:t>
            </a:r>
            <a:endParaRPr lang="en-US" sz="1000" dirty="0"/>
          </a:p>
        </p:txBody>
      </p:sp>
    </p:spTree>
    <p:extLst>
      <p:ext uri="{BB962C8B-B14F-4D97-AF65-F5344CB8AC3E}">
        <p14:creationId xmlns:p14="http://schemas.microsoft.com/office/powerpoint/2010/main" val="1613151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Stable</a:t>
            </a:r>
            <a:r>
              <a:rPr lang="de-CH" dirty="0" smtClean="0"/>
              <a:t> </a:t>
            </a:r>
            <a:r>
              <a:rPr lang="de-CH" dirty="0" err="1" smtClean="0"/>
              <a:t>Coin</a:t>
            </a:r>
            <a:r>
              <a:rPr lang="de-CH" dirty="0" smtClean="0"/>
              <a:t> </a:t>
            </a:r>
            <a:r>
              <a:rPr lang="de-CH" dirty="0" err="1" smtClean="0"/>
              <a:t>market</a:t>
            </a:r>
            <a:r>
              <a:rPr lang="de-CH" dirty="0" smtClean="0"/>
              <a:t> </a:t>
            </a:r>
            <a:endParaRPr lang="de-CH" dirty="0"/>
          </a:p>
        </p:txBody>
      </p:sp>
      <p:sp>
        <p:nvSpPr>
          <p:cNvPr id="3" name="Text Placeholder 2"/>
          <p:cNvSpPr>
            <a:spLocks noGrp="1"/>
          </p:cNvSpPr>
          <p:nvPr>
            <p:ph type="body" sz="quarter" idx="11"/>
          </p:nvPr>
        </p:nvSpPr>
        <p:spPr/>
        <p:txBody>
          <a:bodyPr/>
          <a:lstStyle/>
          <a:p>
            <a:endParaRPr lang="de-CH"/>
          </a:p>
        </p:txBody>
      </p:sp>
      <p:sp>
        <p:nvSpPr>
          <p:cNvPr id="5" name="Text Placeholder 4"/>
          <p:cNvSpPr>
            <a:spLocks noGrp="1"/>
          </p:cNvSpPr>
          <p:nvPr>
            <p:ph type="body" sz="quarter" idx="12"/>
          </p:nvPr>
        </p:nvSpPr>
        <p:spPr/>
        <p:txBody>
          <a:bodyPr/>
          <a:lstStyle/>
          <a:p>
            <a:endParaRPr lang="de-CH"/>
          </a:p>
        </p:txBody>
      </p:sp>
      <p:pic>
        <p:nvPicPr>
          <p:cNvPr id="6" name="Picture 5"/>
          <p:cNvPicPr>
            <a:picLocks noChangeAspect="1"/>
          </p:cNvPicPr>
          <p:nvPr/>
        </p:nvPicPr>
        <p:blipFill>
          <a:blip r:embed="rId2"/>
          <a:stretch>
            <a:fillRect/>
          </a:stretch>
        </p:blipFill>
        <p:spPr>
          <a:xfrm>
            <a:off x="733528" y="1206508"/>
            <a:ext cx="6419644" cy="2749534"/>
          </a:xfrm>
          <a:prstGeom prst="rect">
            <a:avLst/>
          </a:prstGeom>
        </p:spPr>
      </p:pic>
      <p:sp>
        <p:nvSpPr>
          <p:cNvPr id="7" name="TextBox 6"/>
          <p:cNvSpPr txBox="1"/>
          <p:nvPr/>
        </p:nvSpPr>
        <p:spPr>
          <a:xfrm>
            <a:off x="2006097" y="3964902"/>
            <a:ext cx="4225837" cy="246221"/>
          </a:xfrm>
          <a:prstGeom prst="rect">
            <a:avLst/>
          </a:prstGeom>
          <a:noFill/>
        </p:spPr>
        <p:txBody>
          <a:bodyPr wrap="none" rtlCol="0">
            <a:spAutoFit/>
          </a:bodyPr>
          <a:lstStyle/>
          <a:p>
            <a:r>
              <a:rPr lang="en-US" sz="1000" dirty="0" smtClean="0"/>
              <a:t>Table 8: Stablecoin Capitalization (source coinmetrics.io as of 22.08.22)</a:t>
            </a:r>
            <a:endParaRPr lang="en-US" sz="1000" dirty="0"/>
          </a:p>
        </p:txBody>
      </p:sp>
      <p:sp>
        <p:nvSpPr>
          <p:cNvPr id="10" name="TextBox 9"/>
          <p:cNvSpPr txBox="1"/>
          <p:nvPr/>
        </p:nvSpPr>
        <p:spPr>
          <a:xfrm>
            <a:off x="7345867" y="3956042"/>
            <a:ext cx="4511171" cy="246221"/>
          </a:xfrm>
          <a:prstGeom prst="rect">
            <a:avLst/>
          </a:prstGeom>
          <a:noFill/>
        </p:spPr>
        <p:txBody>
          <a:bodyPr wrap="none" rtlCol="0">
            <a:spAutoFit/>
          </a:bodyPr>
          <a:lstStyle/>
          <a:p>
            <a:r>
              <a:rPr lang="en-US" sz="1000" dirty="0" smtClean="0"/>
              <a:t>Table 9: 2022 Stablecoin Capitalization (source coinmetrics.io as of 22.08.22)</a:t>
            </a:r>
            <a:endParaRPr lang="en-US" sz="1000" dirty="0"/>
          </a:p>
        </p:txBody>
      </p:sp>
      <p:pic>
        <p:nvPicPr>
          <p:cNvPr id="11" name="Picture 10"/>
          <p:cNvPicPr>
            <a:picLocks noChangeAspect="1"/>
          </p:cNvPicPr>
          <p:nvPr/>
        </p:nvPicPr>
        <p:blipFill>
          <a:blip r:embed="rId3"/>
          <a:stretch>
            <a:fillRect/>
          </a:stretch>
        </p:blipFill>
        <p:spPr>
          <a:xfrm>
            <a:off x="733528" y="4300988"/>
            <a:ext cx="5320064" cy="2275634"/>
          </a:xfrm>
          <a:prstGeom prst="rect">
            <a:avLst/>
          </a:prstGeom>
        </p:spPr>
      </p:pic>
      <p:sp>
        <p:nvSpPr>
          <p:cNvPr id="12" name="TextBox 11"/>
          <p:cNvSpPr txBox="1"/>
          <p:nvPr/>
        </p:nvSpPr>
        <p:spPr>
          <a:xfrm>
            <a:off x="1068892" y="6559920"/>
            <a:ext cx="4152099" cy="246221"/>
          </a:xfrm>
          <a:prstGeom prst="rect">
            <a:avLst/>
          </a:prstGeom>
          <a:noFill/>
        </p:spPr>
        <p:txBody>
          <a:bodyPr wrap="none" rtlCol="0">
            <a:spAutoFit/>
          </a:bodyPr>
          <a:lstStyle/>
          <a:p>
            <a:r>
              <a:rPr lang="en-US" sz="1000" dirty="0" smtClean="0"/>
              <a:t>Table 10: Main </a:t>
            </a:r>
            <a:r>
              <a:rPr lang="en-US" sz="1000" dirty="0" err="1" smtClean="0"/>
              <a:t>stablecoins</a:t>
            </a:r>
            <a:r>
              <a:rPr lang="en-US" sz="1000" dirty="0" smtClean="0"/>
              <a:t> (source coinmarketcap.com as of 22.08.22)</a:t>
            </a:r>
            <a:endParaRPr lang="en-US" sz="1000" dirty="0"/>
          </a:p>
        </p:txBody>
      </p:sp>
      <p:pic>
        <p:nvPicPr>
          <p:cNvPr id="13" name="Picture 12"/>
          <p:cNvPicPr>
            <a:picLocks noChangeAspect="1"/>
          </p:cNvPicPr>
          <p:nvPr/>
        </p:nvPicPr>
        <p:blipFill>
          <a:blip r:embed="rId4"/>
          <a:stretch>
            <a:fillRect/>
          </a:stretch>
        </p:blipFill>
        <p:spPr>
          <a:xfrm>
            <a:off x="6786129" y="4305534"/>
            <a:ext cx="3862821" cy="2266542"/>
          </a:xfrm>
          <a:prstGeom prst="rect">
            <a:avLst/>
          </a:prstGeom>
        </p:spPr>
      </p:pic>
      <p:sp>
        <p:nvSpPr>
          <p:cNvPr id="14" name="TextBox 13"/>
          <p:cNvSpPr txBox="1"/>
          <p:nvPr/>
        </p:nvSpPr>
        <p:spPr>
          <a:xfrm>
            <a:off x="6419474" y="6559920"/>
            <a:ext cx="4596130" cy="246221"/>
          </a:xfrm>
          <a:prstGeom prst="rect">
            <a:avLst/>
          </a:prstGeom>
          <a:noFill/>
        </p:spPr>
        <p:txBody>
          <a:bodyPr wrap="none" rtlCol="0">
            <a:spAutoFit/>
          </a:bodyPr>
          <a:lstStyle/>
          <a:p>
            <a:r>
              <a:rPr lang="en-US" sz="1000" dirty="0" smtClean="0"/>
              <a:t>Table 11: </a:t>
            </a:r>
            <a:r>
              <a:rPr lang="en-US" sz="1000" dirty="0" err="1" smtClean="0"/>
              <a:t>Stablecoins</a:t>
            </a:r>
            <a:r>
              <a:rPr lang="en-US" sz="1000" dirty="0" smtClean="0"/>
              <a:t> </a:t>
            </a:r>
            <a:r>
              <a:rPr lang="en-US" sz="1000" dirty="0" err="1" smtClean="0"/>
              <a:t>Marketshare</a:t>
            </a:r>
            <a:r>
              <a:rPr lang="en-US" sz="1000" dirty="0" smtClean="0"/>
              <a:t> (source coinmarketcap.com as of 22.08.22)</a:t>
            </a:r>
            <a:endParaRPr lang="en-US" sz="1000" dirty="0"/>
          </a:p>
        </p:txBody>
      </p:sp>
      <p:pic>
        <p:nvPicPr>
          <p:cNvPr id="15" name="Picture 14"/>
          <p:cNvPicPr>
            <a:picLocks noChangeAspect="1"/>
          </p:cNvPicPr>
          <p:nvPr/>
        </p:nvPicPr>
        <p:blipFill>
          <a:blip r:embed="rId5"/>
          <a:stretch>
            <a:fillRect/>
          </a:stretch>
        </p:blipFill>
        <p:spPr>
          <a:xfrm>
            <a:off x="7345867" y="1203459"/>
            <a:ext cx="4499238" cy="2755631"/>
          </a:xfrm>
          <a:prstGeom prst="rect">
            <a:avLst/>
          </a:prstGeom>
        </p:spPr>
      </p:pic>
    </p:spTree>
    <p:extLst>
      <p:ext uri="{BB962C8B-B14F-4D97-AF65-F5344CB8AC3E}">
        <p14:creationId xmlns:p14="http://schemas.microsoft.com/office/powerpoint/2010/main" val="2030679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092665" y="570586"/>
            <a:ext cx="10067926" cy="6287414"/>
            <a:chOff x="930741" y="1008736"/>
            <a:chExt cx="9708684" cy="5708347"/>
          </a:xfrm>
        </p:grpSpPr>
        <p:pic>
          <p:nvPicPr>
            <p:cNvPr id="7" name="Picture 6"/>
            <p:cNvPicPr>
              <a:picLocks noChangeAspect="1"/>
            </p:cNvPicPr>
            <p:nvPr/>
          </p:nvPicPr>
          <p:blipFill>
            <a:blip r:embed="rId2"/>
            <a:stretch>
              <a:fillRect/>
            </a:stretch>
          </p:blipFill>
          <p:spPr>
            <a:xfrm>
              <a:off x="930741" y="1008736"/>
              <a:ext cx="9708684" cy="5708347"/>
            </a:xfrm>
            <a:prstGeom prst="rect">
              <a:avLst/>
            </a:prstGeom>
          </p:spPr>
        </p:pic>
        <p:sp>
          <p:nvSpPr>
            <p:cNvPr id="8" name="Rectangle 7"/>
            <p:cNvSpPr/>
            <p:nvPr/>
          </p:nvSpPr>
          <p:spPr bwMode="auto">
            <a:xfrm>
              <a:off x="3362325" y="1122877"/>
              <a:ext cx="5800725" cy="334448"/>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bodyPr>
            <a:lstStyle/>
            <a:p>
              <a:pPr algn="ctr"/>
              <a:endParaRPr lang="de-CH"/>
            </a:p>
          </p:txBody>
        </p:sp>
      </p:grpSp>
      <p:sp>
        <p:nvSpPr>
          <p:cNvPr id="2" name="Title 1"/>
          <p:cNvSpPr>
            <a:spLocks noGrp="1"/>
          </p:cNvSpPr>
          <p:nvPr>
            <p:ph type="title"/>
          </p:nvPr>
        </p:nvSpPr>
        <p:spPr/>
        <p:txBody>
          <a:bodyPr/>
          <a:lstStyle/>
          <a:p>
            <a:r>
              <a:rPr lang="en-US" dirty="0" smtClean="0"/>
              <a:t>Comparison of custody providers</a:t>
            </a:r>
            <a:endParaRPr lang="en-US" dirty="0"/>
          </a:p>
        </p:txBody>
      </p:sp>
      <p:sp>
        <p:nvSpPr>
          <p:cNvPr id="5" name="Text Placeholder 4"/>
          <p:cNvSpPr>
            <a:spLocks noGrp="1"/>
          </p:cNvSpPr>
          <p:nvPr>
            <p:ph type="body" sz="quarter" idx="12"/>
          </p:nvPr>
        </p:nvSpPr>
        <p:spPr/>
        <p:txBody>
          <a:bodyPr/>
          <a:lstStyle/>
          <a:p>
            <a:endParaRPr lang="de-CH" dirty="0"/>
          </a:p>
        </p:txBody>
      </p:sp>
      <p:sp>
        <p:nvSpPr>
          <p:cNvPr id="10" name="TextBox 9"/>
          <p:cNvSpPr txBox="1"/>
          <p:nvPr/>
        </p:nvSpPr>
        <p:spPr>
          <a:xfrm>
            <a:off x="4831070" y="6470862"/>
            <a:ext cx="2529860" cy="246221"/>
          </a:xfrm>
          <a:prstGeom prst="rect">
            <a:avLst/>
          </a:prstGeom>
          <a:noFill/>
        </p:spPr>
        <p:txBody>
          <a:bodyPr wrap="none" rtlCol="0">
            <a:spAutoFit/>
          </a:bodyPr>
          <a:lstStyle/>
          <a:p>
            <a:r>
              <a:rPr lang="en-US" sz="1000" dirty="0" smtClean="0"/>
              <a:t>Table 12: Custody providers comparison</a:t>
            </a:r>
            <a:endParaRPr lang="en-US" sz="1000" dirty="0"/>
          </a:p>
        </p:txBody>
      </p:sp>
    </p:spTree>
    <p:extLst>
      <p:ext uri="{BB962C8B-B14F-4D97-AF65-F5344CB8AC3E}">
        <p14:creationId xmlns:p14="http://schemas.microsoft.com/office/powerpoint/2010/main" val="1459850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Perception of Digital Assets</a:t>
            </a:r>
            <a:endParaRPr lang="en-US" dirty="0"/>
          </a:p>
        </p:txBody>
      </p:sp>
      <p:sp>
        <p:nvSpPr>
          <p:cNvPr id="3" name="Text Placeholder 2"/>
          <p:cNvSpPr>
            <a:spLocks noGrp="1"/>
          </p:cNvSpPr>
          <p:nvPr>
            <p:ph type="body" sz="quarter" idx="11"/>
          </p:nvPr>
        </p:nvSpPr>
        <p:spPr/>
        <p:txBody>
          <a:bodyPr/>
          <a:lstStyle/>
          <a:p>
            <a:endParaRPr lang="de-CH"/>
          </a:p>
        </p:txBody>
      </p:sp>
      <p:sp>
        <p:nvSpPr>
          <p:cNvPr id="5" name="Text Placeholder 4"/>
          <p:cNvSpPr>
            <a:spLocks noGrp="1"/>
          </p:cNvSpPr>
          <p:nvPr>
            <p:ph type="body" sz="quarter" idx="12"/>
          </p:nvPr>
        </p:nvSpPr>
        <p:spPr/>
        <p:txBody>
          <a:bodyPr/>
          <a:lstStyle/>
          <a:p>
            <a:endParaRPr lang="de-CH"/>
          </a:p>
        </p:txBody>
      </p:sp>
      <p:pic>
        <p:nvPicPr>
          <p:cNvPr id="6" name="Picture 5"/>
          <p:cNvPicPr>
            <a:picLocks noChangeAspect="1"/>
          </p:cNvPicPr>
          <p:nvPr/>
        </p:nvPicPr>
        <p:blipFill>
          <a:blip r:embed="rId2"/>
          <a:stretch>
            <a:fillRect/>
          </a:stretch>
        </p:blipFill>
        <p:spPr>
          <a:xfrm>
            <a:off x="1188000" y="1122877"/>
            <a:ext cx="8410575" cy="5099625"/>
          </a:xfrm>
          <a:prstGeom prst="rect">
            <a:avLst/>
          </a:prstGeom>
        </p:spPr>
      </p:pic>
      <p:sp>
        <p:nvSpPr>
          <p:cNvPr id="7" name="TextBox 6"/>
          <p:cNvSpPr txBox="1"/>
          <p:nvPr/>
        </p:nvSpPr>
        <p:spPr>
          <a:xfrm>
            <a:off x="1283250" y="6160755"/>
            <a:ext cx="2743201" cy="246221"/>
          </a:xfrm>
          <a:prstGeom prst="rect">
            <a:avLst/>
          </a:prstGeom>
          <a:noFill/>
        </p:spPr>
        <p:txBody>
          <a:bodyPr wrap="square" rtlCol="0">
            <a:spAutoFit/>
          </a:bodyPr>
          <a:lstStyle/>
          <a:p>
            <a:r>
              <a:rPr lang="de-CH" sz="1000" dirty="0" smtClean="0"/>
              <a:t>Source: </a:t>
            </a:r>
            <a:r>
              <a:rPr lang="de-CH" sz="1000" dirty="0" smtClean="0">
                <a:hlinkClick r:id="rId3" action="ppaction://hlinkfile"/>
              </a:rPr>
              <a:t>Digital </a:t>
            </a:r>
            <a:r>
              <a:rPr lang="de-CH" sz="1000" dirty="0">
                <a:hlinkClick r:id="rId3" action="ppaction://hlinkfile"/>
              </a:rPr>
              <a:t>Asset Trading 2021, </a:t>
            </a:r>
            <a:r>
              <a:rPr lang="de-CH" sz="1000" dirty="0" err="1">
                <a:hlinkClick r:id="rId3" action="ppaction://hlinkfile"/>
              </a:rPr>
              <a:t>Eurex</a:t>
            </a:r>
            <a:endParaRPr lang="de-CH" sz="1000" dirty="0"/>
          </a:p>
        </p:txBody>
      </p:sp>
      <p:sp>
        <p:nvSpPr>
          <p:cNvPr id="8" name="TextBox 7"/>
          <p:cNvSpPr txBox="1"/>
          <p:nvPr/>
        </p:nvSpPr>
        <p:spPr>
          <a:xfrm>
            <a:off x="4916795" y="6217376"/>
            <a:ext cx="2276585" cy="246221"/>
          </a:xfrm>
          <a:prstGeom prst="rect">
            <a:avLst/>
          </a:prstGeom>
          <a:noFill/>
        </p:spPr>
        <p:txBody>
          <a:bodyPr wrap="none" rtlCol="0">
            <a:spAutoFit/>
          </a:bodyPr>
          <a:lstStyle/>
          <a:p>
            <a:r>
              <a:rPr lang="en-US" sz="1000" dirty="0" smtClean="0"/>
              <a:t>Table 13: Perception of digital assets</a:t>
            </a:r>
            <a:endParaRPr lang="en-US" sz="1000" dirty="0"/>
          </a:p>
        </p:txBody>
      </p:sp>
    </p:spTree>
    <p:extLst>
      <p:ext uri="{BB962C8B-B14F-4D97-AF65-F5344CB8AC3E}">
        <p14:creationId xmlns:p14="http://schemas.microsoft.com/office/powerpoint/2010/main" val="2651323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BTC Maximum </a:t>
            </a:r>
            <a:r>
              <a:rPr lang="de-CH" dirty="0" err="1" smtClean="0"/>
              <a:t>Variations</a:t>
            </a:r>
            <a:r>
              <a:rPr lang="de-CH" dirty="0" smtClean="0"/>
              <a:t> </a:t>
            </a:r>
            <a:r>
              <a:rPr lang="de-CH" dirty="0" err="1" smtClean="0"/>
              <a:t>over</a:t>
            </a:r>
            <a:r>
              <a:rPr lang="de-CH" dirty="0" smtClean="0"/>
              <a:t> </a:t>
            </a:r>
            <a:r>
              <a:rPr lang="de-CH" dirty="0" err="1" smtClean="0"/>
              <a:t>the</a:t>
            </a:r>
            <a:r>
              <a:rPr lang="de-CH" dirty="0" smtClean="0"/>
              <a:t> </a:t>
            </a:r>
            <a:r>
              <a:rPr lang="de-CH" dirty="0" err="1" smtClean="0"/>
              <a:t>years</a:t>
            </a:r>
            <a:endParaRPr lang="de-CH" dirty="0"/>
          </a:p>
        </p:txBody>
      </p:sp>
      <p:sp>
        <p:nvSpPr>
          <p:cNvPr id="3" name="Text Placeholder 2"/>
          <p:cNvSpPr>
            <a:spLocks noGrp="1"/>
          </p:cNvSpPr>
          <p:nvPr>
            <p:ph type="body" sz="quarter" idx="11"/>
          </p:nvPr>
        </p:nvSpPr>
        <p:spPr/>
        <p:txBody>
          <a:bodyPr/>
          <a:lstStyle/>
          <a:p>
            <a:endParaRPr lang="de-CH"/>
          </a:p>
        </p:txBody>
      </p:sp>
      <p:sp>
        <p:nvSpPr>
          <p:cNvPr id="5" name="Text Placeholder 4"/>
          <p:cNvSpPr>
            <a:spLocks noGrp="1"/>
          </p:cNvSpPr>
          <p:nvPr>
            <p:ph type="body" sz="quarter" idx="12"/>
          </p:nvPr>
        </p:nvSpPr>
        <p:spPr/>
        <p:txBody>
          <a:bodyPr/>
          <a:lstStyle/>
          <a:p>
            <a:endParaRPr lang="de-CH" dirty="0"/>
          </a:p>
        </p:txBody>
      </p:sp>
      <p:sp>
        <p:nvSpPr>
          <p:cNvPr id="7" name="TextBox 6"/>
          <p:cNvSpPr txBox="1"/>
          <p:nvPr/>
        </p:nvSpPr>
        <p:spPr>
          <a:xfrm>
            <a:off x="2328806" y="4633078"/>
            <a:ext cx="3068469" cy="246221"/>
          </a:xfrm>
          <a:prstGeom prst="rect">
            <a:avLst/>
          </a:prstGeom>
          <a:noFill/>
        </p:spPr>
        <p:txBody>
          <a:bodyPr wrap="none" rtlCol="0">
            <a:spAutoFit/>
          </a:bodyPr>
          <a:lstStyle/>
          <a:p>
            <a:r>
              <a:rPr lang="en-US" sz="1000" dirty="0" smtClean="0"/>
              <a:t>Table 14: Maximum BTC Variation by period of time</a:t>
            </a:r>
            <a:endParaRPr lang="en-US" sz="1000" dirty="0"/>
          </a:p>
        </p:txBody>
      </p:sp>
      <p:pic>
        <p:nvPicPr>
          <p:cNvPr id="8" name="Picture 7"/>
          <p:cNvPicPr>
            <a:picLocks noChangeAspect="1"/>
          </p:cNvPicPr>
          <p:nvPr/>
        </p:nvPicPr>
        <p:blipFill>
          <a:blip r:embed="rId2"/>
          <a:stretch>
            <a:fillRect/>
          </a:stretch>
        </p:blipFill>
        <p:spPr>
          <a:xfrm>
            <a:off x="555673" y="1383628"/>
            <a:ext cx="6614733" cy="3249450"/>
          </a:xfrm>
          <a:prstGeom prst="rect">
            <a:avLst/>
          </a:prstGeom>
        </p:spPr>
      </p:pic>
      <p:pic>
        <p:nvPicPr>
          <p:cNvPr id="9" name="Picture 8"/>
          <p:cNvPicPr>
            <a:picLocks noChangeAspect="1"/>
          </p:cNvPicPr>
          <p:nvPr/>
        </p:nvPicPr>
        <p:blipFill>
          <a:blip r:embed="rId3"/>
          <a:stretch>
            <a:fillRect/>
          </a:stretch>
        </p:blipFill>
        <p:spPr>
          <a:xfrm>
            <a:off x="7429500" y="1665328"/>
            <a:ext cx="4419600" cy="2686050"/>
          </a:xfrm>
          <a:prstGeom prst="rect">
            <a:avLst/>
          </a:prstGeom>
        </p:spPr>
      </p:pic>
      <p:sp>
        <p:nvSpPr>
          <p:cNvPr id="10" name="TextBox 9"/>
          <p:cNvSpPr txBox="1"/>
          <p:nvPr/>
        </p:nvSpPr>
        <p:spPr>
          <a:xfrm>
            <a:off x="8243831" y="4351378"/>
            <a:ext cx="3068469" cy="246221"/>
          </a:xfrm>
          <a:prstGeom prst="rect">
            <a:avLst/>
          </a:prstGeom>
          <a:noFill/>
        </p:spPr>
        <p:txBody>
          <a:bodyPr wrap="none" rtlCol="0">
            <a:spAutoFit/>
          </a:bodyPr>
          <a:lstStyle/>
          <a:p>
            <a:r>
              <a:rPr lang="en-US" sz="1000" dirty="0" smtClean="0"/>
              <a:t>Table 15: Maximum BTC Variation by period of time</a:t>
            </a:r>
            <a:endParaRPr lang="en-US" sz="1000" dirty="0"/>
          </a:p>
        </p:txBody>
      </p:sp>
      <p:sp>
        <p:nvSpPr>
          <p:cNvPr id="11" name="Oval 10"/>
          <p:cNvSpPr/>
          <p:nvPr/>
        </p:nvSpPr>
        <p:spPr bwMode="auto">
          <a:xfrm>
            <a:off x="5734050" y="3686175"/>
            <a:ext cx="788469" cy="419100"/>
          </a:xfrm>
          <a:prstGeom prst="ellipse">
            <a:avLst/>
          </a:prstGeom>
          <a:noFill/>
          <a:ln w="9525">
            <a:solidFill>
              <a:srgbClr val="FF0000"/>
            </a:solidFill>
            <a:round/>
            <a:headEnd/>
            <a:tailEnd/>
          </a:ln>
          <a:extLst/>
        </p:spPr>
        <p:txBody>
          <a:bodyPr vert="horz" wrap="square" lIns="91440" tIns="45720" rIns="91440" bIns="45720" numCol="1" rtlCol="0" anchor="t" anchorCtr="0" compatLnSpc="1">
            <a:prstTxWarp prst="textNoShape">
              <a:avLst/>
            </a:prstTxWarp>
          </a:bodyPr>
          <a:lstStyle/>
          <a:p>
            <a:pPr algn="ctr"/>
            <a:endParaRPr lang="de-CH"/>
          </a:p>
        </p:txBody>
      </p:sp>
      <p:sp>
        <p:nvSpPr>
          <p:cNvPr id="12" name="Rectangular Callout 11"/>
          <p:cNvSpPr/>
          <p:nvPr/>
        </p:nvSpPr>
        <p:spPr bwMode="auto">
          <a:xfrm>
            <a:off x="3267074" y="3967757"/>
            <a:ext cx="1666875" cy="537567"/>
          </a:xfrm>
          <a:prstGeom prst="wedgeRectCallout">
            <a:avLst>
              <a:gd name="adj1" fmla="val 100515"/>
              <a:gd name="adj2" fmla="val -58317"/>
            </a:avLst>
          </a:prstGeom>
          <a:solidFill>
            <a:srgbClr val="1C4A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ctr"/>
            <a:r>
              <a:rPr lang="en-US" sz="1000" dirty="0" smtClean="0">
                <a:solidFill>
                  <a:schemeClr val="bg1"/>
                </a:solidFill>
              </a:rPr>
              <a:t>A 50% haircut is not enough over a night or a weekend</a:t>
            </a:r>
            <a:endParaRPr lang="en-US" sz="1000" dirty="0">
              <a:solidFill>
                <a:schemeClr val="bg1"/>
              </a:solidFill>
            </a:endParaRPr>
          </a:p>
        </p:txBody>
      </p:sp>
    </p:spTree>
    <p:extLst>
      <p:ext uri="{BB962C8B-B14F-4D97-AF65-F5344CB8AC3E}">
        <p14:creationId xmlns:p14="http://schemas.microsoft.com/office/powerpoint/2010/main" val="3023674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Objekt 62" hidden="1">
            <a:extLst>
              <a:ext uri="{FF2B5EF4-FFF2-40B4-BE49-F238E27FC236}">
                <a16:creationId xmlns:a16="http://schemas.microsoft.com/office/drawing/2014/main" id="{B5821C15-B2C9-4823-B38A-358E42F87E05}"/>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8" name="think-cell Folie" r:id="rId5" imgW="333" imgH="333" progId="TCLayout.ActiveDocument.1">
                  <p:embed/>
                </p:oleObj>
              </mc:Choice>
              <mc:Fallback>
                <p:oleObj name="think-cell Folie" r:id="rId5" imgW="333" imgH="333" progId="TCLayout.ActiveDocument.1">
                  <p:embed/>
                  <p:pic>
                    <p:nvPicPr>
                      <p:cNvPr id="63" name="Objekt 62" hidden="1">
                        <a:extLst>
                          <a:ext uri="{FF2B5EF4-FFF2-40B4-BE49-F238E27FC236}">
                            <a16:creationId xmlns:a16="http://schemas.microsoft.com/office/drawing/2014/main" id="{B5821C15-B2C9-4823-B38A-358E42F87E0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50" name="Rechteck 149">
            <a:extLst>
              <a:ext uri="{FF2B5EF4-FFF2-40B4-BE49-F238E27FC236}">
                <a16:creationId xmlns:a16="http://schemas.microsoft.com/office/drawing/2014/main" id="{04BD451A-A36F-4A85-BB17-9CD61005BB2A}"/>
              </a:ext>
            </a:extLst>
          </p:cNvPr>
          <p:cNvSpPr/>
          <p:nvPr/>
        </p:nvSpPr>
        <p:spPr bwMode="auto">
          <a:xfrm>
            <a:off x="3535998" y="1284163"/>
            <a:ext cx="8321040" cy="4960620"/>
          </a:xfrm>
          <a:prstGeom prst="rect">
            <a:avLst/>
          </a:prstGeom>
          <a:solidFill>
            <a:schemeClr val="bg1"/>
          </a:solidFill>
          <a:ln>
            <a:solidFill>
              <a:schemeClr val="bg1">
                <a:lumMod val="75000"/>
              </a:schemeClr>
            </a:solidFill>
          </a:ln>
        </p:spPr>
        <p:txBody>
          <a:bodyPr vert="horz" wrap="square" lIns="91440" tIns="45720" rIns="91440" bIns="45720" numCol="1" rtlCol="0" anchor="t" anchorCtr="0" compatLnSpc="1">
            <a:prstTxWarp prst="textNoShape">
              <a:avLst/>
            </a:prstTxWarp>
          </a:bodyPr>
          <a:lstStyle/>
          <a:p>
            <a:pPr algn="ctr"/>
            <a:endParaRPr lang="en-US" sz="1600" dirty="0">
              <a:solidFill>
                <a:srgbClr val="202020"/>
              </a:solidFill>
              <a:latin typeface="Verdana" panose="020B0604030504040204" pitchFamily="34" charset="0"/>
              <a:ea typeface="Verdana" panose="020B0604030504040204" pitchFamily="34" charset="0"/>
            </a:endParaRPr>
          </a:p>
        </p:txBody>
      </p:sp>
      <p:sp>
        <p:nvSpPr>
          <p:cNvPr id="154" name="Pfeil: Fünfeck 153">
            <a:extLst>
              <a:ext uri="{FF2B5EF4-FFF2-40B4-BE49-F238E27FC236}">
                <a16:creationId xmlns:a16="http://schemas.microsoft.com/office/drawing/2014/main" id="{8DEEFE4B-8143-4EE6-B726-06BA3917912D}"/>
              </a:ext>
            </a:extLst>
          </p:cNvPr>
          <p:cNvSpPr/>
          <p:nvPr/>
        </p:nvSpPr>
        <p:spPr bwMode="auto">
          <a:xfrm>
            <a:off x="481414" y="1467853"/>
            <a:ext cx="3291947" cy="4602388"/>
          </a:xfrm>
          <a:prstGeom prst="homePlate">
            <a:avLst>
              <a:gd name="adj" fmla="val 5681"/>
            </a:avLst>
          </a:prstGeom>
          <a:solidFill>
            <a:schemeClr val="bg1">
              <a:lumMod val="95000"/>
            </a:schemeClr>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tx1"/>
                </a:gs>
              </a:gsLst>
              <a:lin ang="0" scaled="1"/>
              <a:tileRect/>
            </a:gradFill>
          </a:ln>
        </p:spPr>
        <p:txBody>
          <a:bodyPr vert="horz" wrap="square" lIns="91440" tIns="45720" rIns="91440" bIns="45720" numCol="1" rtlCol="0" anchor="t" anchorCtr="0" compatLnSpc="1">
            <a:prstTxWarp prst="textNoShape">
              <a:avLst/>
            </a:prstTxWarp>
          </a:bodyPr>
          <a:lstStyle/>
          <a:p>
            <a:pPr algn="ctr"/>
            <a:endParaRPr lang="en-US" sz="1600" dirty="0">
              <a:solidFill>
                <a:srgbClr val="202020"/>
              </a:solidFill>
              <a:latin typeface="Verdana" panose="020B0604030504040204" pitchFamily="34" charset="0"/>
              <a:ea typeface="Verdana" panose="020B0604030504040204" pitchFamily="34" charset="0"/>
            </a:endParaRPr>
          </a:p>
        </p:txBody>
      </p:sp>
      <p:sp>
        <p:nvSpPr>
          <p:cNvPr id="2" name="Titel 1">
            <a:extLst>
              <a:ext uri="{FF2B5EF4-FFF2-40B4-BE49-F238E27FC236}">
                <a16:creationId xmlns:a16="http://schemas.microsoft.com/office/drawing/2014/main" id="{2E5F98AD-6786-486D-A2B4-FBF71B843957}"/>
              </a:ext>
            </a:extLst>
          </p:cNvPr>
          <p:cNvSpPr>
            <a:spLocks noGrp="1"/>
          </p:cNvSpPr>
          <p:nvPr>
            <p:ph type="title"/>
          </p:nvPr>
        </p:nvSpPr>
        <p:spPr/>
        <p:txBody>
          <a:bodyPr vert="horz">
            <a:normAutofit/>
          </a:bodyPr>
          <a:lstStyle/>
          <a:p>
            <a:r>
              <a:rPr lang="en-US" dirty="0" smtClean="0"/>
              <a:t>Where to Play </a:t>
            </a:r>
            <a:endParaRPr lang="en-US" dirty="0"/>
          </a:p>
        </p:txBody>
      </p:sp>
      <p:sp>
        <p:nvSpPr>
          <p:cNvPr id="3" name="Textplatzhalter 2">
            <a:extLst>
              <a:ext uri="{FF2B5EF4-FFF2-40B4-BE49-F238E27FC236}">
                <a16:creationId xmlns:a16="http://schemas.microsoft.com/office/drawing/2014/main" id="{31E8325A-DC3D-4AA2-B339-1EB0A2584B6E}"/>
              </a:ext>
            </a:extLst>
          </p:cNvPr>
          <p:cNvSpPr>
            <a:spLocks noGrp="1"/>
          </p:cNvSpPr>
          <p:nvPr>
            <p:ph type="body" sz="quarter" idx="11"/>
          </p:nvPr>
        </p:nvSpPr>
        <p:spPr/>
        <p:txBody>
          <a:bodyPr/>
          <a:lstStyle/>
          <a:p>
            <a:r>
              <a:rPr lang="en-US"/>
              <a:t> </a:t>
            </a:r>
            <a:endParaRPr lang="en-US" dirty="0"/>
          </a:p>
        </p:txBody>
      </p:sp>
      <p:sp>
        <p:nvSpPr>
          <p:cNvPr id="4" name="Textplatzhalter 3">
            <a:extLst>
              <a:ext uri="{FF2B5EF4-FFF2-40B4-BE49-F238E27FC236}">
                <a16:creationId xmlns:a16="http://schemas.microsoft.com/office/drawing/2014/main" id="{DB22FDB1-4398-416F-B0A1-8E38AFCEA767}"/>
              </a:ext>
            </a:extLst>
          </p:cNvPr>
          <p:cNvSpPr>
            <a:spLocks noGrp="1"/>
          </p:cNvSpPr>
          <p:nvPr>
            <p:ph type="body" sz="quarter" idx="13"/>
          </p:nvPr>
        </p:nvSpPr>
        <p:spPr>
          <a:xfrm>
            <a:off x="463560" y="1472445"/>
            <a:ext cx="3138691" cy="342035"/>
          </a:xfrm>
        </p:spPr>
        <p:txBody>
          <a:bodyPr>
            <a:spAutoFit/>
          </a:bodyPr>
          <a:lstStyle/>
          <a:p>
            <a:pPr>
              <a:lnSpc>
                <a:spcPct val="100000"/>
              </a:lnSpc>
              <a:spcBef>
                <a:spcPts val="0"/>
              </a:spcBef>
            </a:pPr>
            <a:r>
              <a:rPr lang="en-US" sz="1100" b="1" dirty="0">
                <a:solidFill>
                  <a:srgbClr val="202020"/>
                </a:solidFill>
              </a:rPr>
              <a:t>Requests from GPBS clients</a:t>
            </a:r>
          </a:p>
        </p:txBody>
      </p:sp>
      <p:sp>
        <p:nvSpPr>
          <p:cNvPr id="76" name="Textfeld 24">
            <a:extLst>
              <a:ext uri="{FF2B5EF4-FFF2-40B4-BE49-F238E27FC236}">
                <a16:creationId xmlns:a16="http://schemas.microsoft.com/office/drawing/2014/main" id="{451065C3-05E6-4B0C-8F98-9A2331093D57}"/>
              </a:ext>
            </a:extLst>
          </p:cNvPr>
          <p:cNvSpPr txBox="1"/>
          <p:nvPr/>
        </p:nvSpPr>
        <p:spPr>
          <a:xfrm>
            <a:off x="882791" y="2927900"/>
            <a:ext cx="2723546" cy="984885"/>
          </a:xfrm>
          <a:prstGeom prst="rect">
            <a:avLst/>
          </a:prstGeom>
          <a:noFill/>
        </p:spPr>
        <p:txBody>
          <a:bodyPr wrap="square" rtlCol="0">
            <a:spAutoFit/>
          </a:bodyPr>
          <a:lstStyle/>
          <a:p>
            <a:pPr marL="152400" indent="-152400">
              <a:spcAft>
                <a:spcPts val="400"/>
              </a:spcAft>
              <a:buFont typeface="Arial" panose="020B0604020202020204" pitchFamily="34" charset="0"/>
              <a:buChar char="•"/>
            </a:pPr>
            <a:r>
              <a:rPr lang="en-US" sz="800" dirty="0">
                <a:solidFill>
                  <a:srgbClr val="202020"/>
                </a:solidFill>
                <a:latin typeface="Verdana" panose="020B0604030504040204" pitchFamily="34" charset="0"/>
                <a:ea typeface="Verdana" panose="020B0604030504040204" pitchFamily="34" charset="0"/>
                <a:cs typeface="Arial" panose="020B0604020202020204" pitchFamily="34" charset="0"/>
              </a:rPr>
              <a:t>Investment in digital assets </a:t>
            </a:r>
          </a:p>
          <a:p>
            <a:pPr marL="152400" indent="-152400">
              <a:spcAft>
                <a:spcPts val="400"/>
              </a:spcAft>
              <a:buFont typeface="Arial" panose="020B0604020202020204" pitchFamily="34" charset="0"/>
              <a:buChar char="•"/>
            </a:pPr>
            <a:r>
              <a:rPr lang="en-US" sz="800" dirty="0">
                <a:solidFill>
                  <a:srgbClr val="202020"/>
                </a:solidFill>
                <a:latin typeface="Verdana" panose="020B0604030504040204" pitchFamily="34" charset="0"/>
                <a:ea typeface="Verdana" panose="020B0604030504040204" pitchFamily="34" charset="0"/>
                <a:cs typeface="Arial" panose="020B0604020202020204" pitchFamily="34" charset="0"/>
              </a:rPr>
              <a:t>Financing (e.g., digital bonds, tokenized physical assets)</a:t>
            </a:r>
          </a:p>
          <a:p>
            <a:pPr marL="152400" indent="-152400">
              <a:spcAft>
                <a:spcPts val="400"/>
              </a:spcAft>
              <a:buFont typeface="Arial" panose="020B0604020202020204" pitchFamily="34" charset="0"/>
              <a:buChar char="•"/>
            </a:pPr>
            <a:r>
              <a:rPr lang="en-US" sz="800" dirty="0">
                <a:solidFill>
                  <a:srgbClr val="202020"/>
                </a:solidFill>
                <a:latin typeface="Verdana" panose="020B0604030504040204" pitchFamily="34" charset="0"/>
                <a:ea typeface="Verdana" panose="020B0604030504040204" pitchFamily="34" charset="0"/>
                <a:cs typeface="Arial" panose="020B0604020202020204" pitchFamily="34" charset="0"/>
              </a:rPr>
              <a:t>Crypto-collateralized loans and bank guarantees</a:t>
            </a:r>
          </a:p>
          <a:p>
            <a:pPr marL="152400" indent="-152400">
              <a:spcAft>
                <a:spcPts val="400"/>
              </a:spcAft>
              <a:buFont typeface="Arial" panose="020B0604020202020204" pitchFamily="34" charset="0"/>
              <a:buChar char="•"/>
            </a:pPr>
            <a:r>
              <a:rPr lang="en-US" sz="800" dirty="0">
                <a:solidFill>
                  <a:srgbClr val="202020"/>
                </a:solidFill>
                <a:latin typeface="Verdana" panose="020B0604030504040204" pitchFamily="34" charset="0"/>
                <a:ea typeface="Verdana" panose="020B0604030504040204" pitchFamily="34" charset="0"/>
                <a:cs typeface="Arial" panose="020B0604020202020204" pitchFamily="34" charset="0"/>
              </a:rPr>
              <a:t>Access new export finance platforms</a:t>
            </a:r>
          </a:p>
        </p:txBody>
      </p:sp>
      <p:sp>
        <p:nvSpPr>
          <p:cNvPr id="139" name="Textplatzhalter 3">
            <a:extLst>
              <a:ext uri="{FF2B5EF4-FFF2-40B4-BE49-F238E27FC236}">
                <a16:creationId xmlns:a16="http://schemas.microsoft.com/office/drawing/2014/main" id="{48E6EF10-9E87-4033-A3F6-7A91579C40FC}"/>
              </a:ext>
            </a:extLst>
          </p:cNvPr>
          <p:cNvSpPr txBox="1">
            <a:spLocks/>
          </p:cNvSpPr>
          <p:nvPr/>
        </p:nvSpPr>
        <p:spPr>
          <a:xfrm>
            <a:off x="3711707" y="1379432"/>
            <a:ext cx="4755600" cy="322103"/>
          </a:xfrm>
        </p:spPr>
        <p:txBody>
          <a:bodyPr>
            <a:spAutoFit/>
          </a:bodyPr>
          <a:lstStyle>
            <a:lvl1pPr marL="0" indent="0" algn="l" defTabSz="914400" rtl="0" eaLnBrk="1" latinLnBrk="0" hangingPunct="1">
              <a:lnSpc>
                <a:spcPct val="90000"/>
              </a:lnSpc>
              <a:spcBef>
                <a:spcPts val="1000"/>
              </a:spcBef>
              <a:buFont typeface="Arial" panose="020B0604020202020204" pitchFamily="34" charset="0"/>
              <a:buNone/>
              <a:defRPr sz="1400" kern="1200" baseline="0">
                <a:solidFill>
                  <a:srgbClr val="1C4A70"/>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r>
              <a:rPr lang="en-US" sz="1100" b="1" dirty="0">
                <a:solidFill>
                  <a:srgbClr val="202020"/>
                </a:solidFill>
              </a:rPr>
              <a:t>Targeted GPBS solutions with the Digital Asset Initiative</a:t>
            </a:r>
          </a:p>
        </p:txBody>
      </p:sp>
      <p:cxnSp>
        <p:nvCxnSpPr>
          <p:cNvPr id="78" name="Gerade Verbindung 59">
            <a:extLst>
              <a:ext uri="{FF2B5EF4-FFF2-40B4-BE49-F238E27FC236}">
                <a16:creationId xmlns:a16="http://schemas.microsoft.com/office/drawing/2014/main" id="{1DA44A82-5DD5-4D43-9358-5BD9A166B475}"/>
              </a:ext>
            </a:extLst>
          </p:cNvPr>
          <p:cNvCxnSpPr>
            <a:cxnSpLocks/>
            <a:endCxn id="111" idx="1"/>
          </p:cNvCxnSpPr>
          <p:nvPr/>
        </p:nvCxnSpPr>
        <p:spPr>
          <a:xfrm>
            <a:off x="5056810" y="2727064"/>
            <a:ext cx="4721511" cy="0"/>
          </a:xfrm>
          <a:prstGeom prst="line">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sp>
        <p:nvSpPr>
          <p:cNvPr id="79" name="Ellipse 78">
            <a:extLst>
              <a:ext uri="{FF2B5EF4-FFF2-40B4-BE49-F238E27FC236}">
                <a16:creationId xmlns:a16="http://schemas.microsoft.com/office/drawing/2014/main" id="{FAC8F82C-A41A-4565-8B2C-AB99C509153E}"/>
              </a:ext>
            </a:extLst>
          </p:cNvPr>
          <p:cNvSpPr/>
          <p:nvPr/>
        </p:nvSpPr>
        <p:spPr>
          <a:xfrm>
            <a:off x="9937678" y="2138656"/>
            <a:ext cx="1186823" cy="1186823"/>
          </a:xfrm>
          <a:prstGeom prst="ellipse">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202020"/>
              </a:solidFill>
              <a:latin typeface="Verdana" panose="020B0604030504040204" pitchFamily="34" charset="0"/>
              <a:ea typeface="Verdana" panose="020B0604030504040204" pitchFamily="34" charset="0"/>
              <a:cs typeface="Arial" panose="020B0604020202020204" pitchFamily="34" charset="0"/>
            </a:endParaRPr>
          </a:p>
        </p:txBody>
      </p:sp>
      <p:grpSp>
        <p:nvGrpSpPr>
          <p:cNvPr id="81" name="Gruppieren 80">
            <a:extLst>
              <a:ext uri="{FF2B5EF4-FFF2-40B4-BE49-F238E27FC236}">
                <a16:creationId xmlns:a16="http://schemas.microsoft.com/office/drawing/2014/main" id="{D4DCAB8C-C6D8-4664-BBDA-D994BD8FF56F}"/>
              </a:ext>
            </a:extLst>
          </p:cNvPr>
          <p:cNvGrpSpPr/>
          <p:nvPr/>
        </p:nvGrpSpPr>
        <p:grpSpPr>
          <a:xfrm>
            <a:off x="3815080" y="3598519"/>
            <a:ext cx="7854107" cy="104993"/>
            <a:chOff x="1025525" y="4245281"/>
            <a:chExt cx="9299576" cy="254010"/>
          </a:xfrm>
        </p:grpSpPr>
        <p:sp>
          <p:nvSpPr>
            <p:cNvPr id="129" name="Gleichschenkliges Dreieck 128">
              <a:extLst>
                <a:ext uri="{FF2B5EF4-FFF2-40B4-BE49-F238E27FC236}">
                  <a16:creationId xmlns:a16="http://schemas.microsoft.com/office/drawing/2014/main" id="{4931D42B-A08C-4F45-A2D2-36FF9BD3CA7B}"/>
                </a:ext>
              </a:extLst>
            </p:cNvPr>
            <p:cNvSpPr/>
            <p:nvPr/>
          </p:nvSpPr>
          <p:spPr>
            <a:xfrm flipV="1">
              <a:off x="5247363" y="4298235"/>
              <a:ext cx="857300" cy="201056"/>
            </a:xfrm>
            <a:prstGeom prst="triangl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544"/>
                </a:spcBef>
              </a:pPr>
              <a:endParaRPr lang="en-US" sz="900" dirty="0">
                <a:solidFill>
                  <a:srgbClr val="202020"/>
                </a:solidFill>
                <a:latin typeface="Verdana" panose="020B0604030504040204" pitchFamily="34" charset="0"/>
                <a:ea typeface="Verdana" panose="020B0604030504040204" pitchFamily="34" charset="0"/>
              </a:endParaRPr>
            </a:p>
          </p:txBody>
        </p:sp>
        <p:grpSp>
          <p:nvGrpSpPr>
            <p:cNvPr id="130" name="Gruppieren 129">
              <a:extLst>
                <a:ext uri="{FF2B5EF4-FFF2-40B4-BE49-F238E27FC236}">
                  <a16:creationId xmlns:a16="http://schemas.microsoft.com/office/drawing/2014/main" id="{6EB42187-8411-4530-9160-8074281A12C3}"/>
                </a:ext>
              </a:extLst>
            </p:cNvPr>
            <p:cNvGrpSpPr/>
            <p:nvPr/>
          </p:nvGrpSpPr>
          <p:grpSpPr>
            <a:xfrm>
              <a:off x="1025525" y="4245281"/>
              <a:ext cx="9299576" cy="230785"/>
              <a:chOff x="336550" y="3739240"/>
              <a:chExt cx="11353399" cy="230785"/>
            </a:xfrm>
          </p:grpSpPr>
          <p:sp>
            <p:nvSpPr>
              <p:cNvPr id="131" name="Eingekerbter Richtungspfeil 11">
                <a:extLst>
                  <a:ext uri="{FF2B5EF4-FFF2-40B4-BE49-F238E27FC236}">
                    <a16:creationId xmlns:a16="http://schemas.microsoft.com/office/drawing/2014/main" id="{C6A49524-678C-4F88-B746-4A760AE404EC}"/>
                  </a:ext>
                </a:extLst>
              </p:cNvPr>
              <p:cNvSpPr/>
              <p:nvPr/>
            </p:nvSpPr>
            <p:spPr>
              <a:xfrm rot="5400000">
                <a:off x="5897856" y="3508531"/>
                <a:ext cx="230785" cy="692204"/>
              </a:xfrm>
              <a:prstGeom prst="chevron">
                <a:avLst>
                  <a:gd name="adj" fmla="val 56908"/>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35" tIns="41468" rIns="82935" bIns="41468" numCol="1" spcCol="0" rtlCol="0" fromWordArt="0" anchor="ctr" anchorCtr="0" forceAA="0" compatLnSpc="1">
                <a:prstTxWarp prst="textNoShape">
                  <a:avLst/>
                </a:prstTxWarp>
                <a:noAutofit/>
              </a:bodyPr>
              <a:lstStyle/>
              <a:p>
                <a:pPr algn="ctr">
                  <a:spcBef>
                    <a:spcPts val="544"/>
                  </a:spcBef>
                </a:pPr>
                <a:endParaRPr lang="en-US" sz="900" dirty="0">
                  <a:solidFill>
                    <a:srgbClr val="202020"/>
                  </a:solidFill>
                  <a:latin typeface="Verdana" panose="020B0604030504040204" pitchFamily="34" charset="0"/>
                  <a:ea typeface="Verdana" panose="020B0604030504040204" pitchFamily="34" charset="0"/>
                </a:endParaRPr>
              </a:p>
            </p:txBody>
          </p:sp>
          <p:cxnSp>
            <p:nvCxnSpPr>
              <p:cNvPr id="132" name="Gerade Verbindung 12">
                <a:extLst>
                  <a:ext uri="{FF2B5EF4-FFF2-40B4-BE49-F238E27FC236}">
                    <a16:creationId xmlns:a16="http://schemas.microsoft.com/office/drawing/2014/main" id="{CF7BB58C-D4A2-416B-9401-0554BF3E39A1}"/>
                  </a:ext>
                </a:extLst>
              </p:cNvPr>
              <p:cNvCxnSpPr/>
              <p:nvPr/>
            </p:nvCxnSpPr>
            <p:spPr>
              <a:xfrm flipH="1">
                <a:off x="336550" y="3807540"/>
                <a:ext cx="5194237" cy="0"/>
              </a:xfrm>
              <a:prstGeom prst="line">
                <a:avLst/>
              </a:prstGeom>
              <a:ln w="19050">
                <a:solidFill>
                  <a:srgbClr val="114277"/>
                </a:solidFill>
              </a:ln>
            </p:spPr>
            <p:style>
              <a:lnRef idx="1">
                <a:schemeClr val="accent1"/>
              </a:lnRef>
              <a:fillRef idx="0">
                <a:schemeClr val="accent1"/>
              </a:fillRef>
              <a:effectRef idx="0">
                <a:schemeClr val="accent1"/>
              </a:effectRef>
              <a:fontRef idx="minor">
                <a:schemeClr val="tx1"/>
              </a:fontRef>
            </p:style>
          </p:cxnSp>
          <p:cxnSp>
            <p:nvCxnSpPr>
              <p:cNvPr id="133" name="Gerade Verbindung 13">
                <a:extLst>
                  <a:ext uri="{FF2B5EF4-FFF2-40B4-BE49-F238E27FC236}">
                    <a16:creationId xmlns:a16="http://schemas.microsoft.com/office/drawing/2014/main" id="{242F6156-642A-4F43-B874-DDA255236561}"/>
                  </a:ext>
                </a:extLst>
              </p:cNvPr>
              <p:cNvCxnSpPr/>
              <p:nvPr/>
            </p:nvCxnSpPr>
            <p:spPr>
              <a:xfrm flipH="1">
                <a:off x="6495711" y="3807540"/>
                <a:ext cx="5194238" cy="0"/>
              </a:xfrm>
              <a:prstGeom prst="line">
                <a:avLst/>
              </a:prstGeom>
              <a:ln w="19050">
                <a:solidFill>
                  <a:srgbClr val="114277"/>
                </a:solidFill>
              </a:ln>
            </p:spPr>
            <p:style>
              <a:lnRef idx="1">
                <a:schemeClr val="accent1"/>
              </a:lnRef>
              <a:fillRef idx="0">
                <a:schemeClr val="accent1"/>
              </a:fillRef>
              <a:effectRef idx="0">
                <a:schemeClr val="accent1"/>
              </a:effectRef>
              <a:fontRef idx="minor">
                <a:schemeClr val="tx1"/>
              </a:fontRef>
            </p:style>
          </p:cxnSp>
        </p:grpSp>
      </p:grpSp>
      <p:sp>
        <p:nvSpPr>
          <p:cNvPr id="82" name="Rechteck 81">
            <a:extLst>
              <a:ext uri="{FF2B5EF4-FFF2-40B4-BE49-F238E27FC236}">
                <a16:creationId xmlns:a16="http://schemas.microsoft.com/office/drawing/2014/main" id="{1F89A2C5-30B1-440F-8FDE-DA294981D6F5}"/>
              </a:ext>
            </a:extLst>
          </p:cNvPr>
          <p:cNvSpPr/>
          <p:nvPr/>
        </p:nvSpPr>
        <p:spPr>
          <a:xfrm>
            <a:off x="6746698" y="3806266"/>
            <a:ext cx="1559912" cy="282577"/>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202020"/>
                </a:solidFill>
                <a:latin typeface="Verdana" panose="020B0604030504040204" pitchFamily="34" charset="0"/>
                <a:ea typeface="Verdana" panose="020B0604030504040204" pitchFamily="34" charset="0"/>
                <a:cs typeface="Arial" panose="020B0604020202020204" pitchFamily="34" charset="0"/>
              </a:rPr>
              <a:t>Custodian</a:t>
            </a:r>
          </a:p>
        </p:txBody>
      </p:sp>
      <p:sp>
        <p:nvSpPr>
          <p:cNvPr id="83" name="Inhaltsplatzhalter 1">
            <a:extLst>
              <a:ext uri="{FF2B5EF4-FFF2-40B4-BE49-F238E27FC236}">
                <a16:creationId xmlns:a16="http://schemas.microsoft.com/office/drawing/2014/main" id="{39CE2C15-7B05-41A9-8982-E930B74F8870}"/>
              </a:ext>
            </a:extLst>
          </p:cNvPr>
          <p:cNvSpPr txBox="1">
            <a:spLocks/>
          </p:cNvSpPr>
          <p:nvPr/>
        </p:nvSpPr>
        <p:spPr bwMode="auto">
          <a:xfrm>
            <a:off x="6739149" y="4178449"/>
            <a:ext cx="1575010" cy="122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lgn="l" rtl="0" eaLnBrk="1" fontAlgn="base" hangingPunct="1">
              <a:spcBef>
                <a:spcPct val="20000"/>
              </a:spcBef>
              <a:spcAft>
                <a:spcPct val="0"/>
              </a:spcAft>
              <a:buNone/>
              <a:defRPr lang="de-DE" altLang="en-US" sz="1500" dirty="0" smtClean="0">
                <a:solidFill>
                  <a:srgbClr val="114277"/>
                </a:solidFill>
                <a:latin typeface="+mn-lt"/>
                <a:ea typeface="+mn-ea"/>
                <a:cs typeface="+mn-cs"/>
              </a:defRPr>
            </a:lvl1pPr>
            <a:lvl2pPr marL="190500" indent="-190500" algn="l" rtl="0" eaLnBrk="1" fontAlgn="base" hangingPunct="1">
              <a:spcBef>
                <a:spcPct val="20000"/>
              </a:spcBef>
              <a:spcAft>
                <a:spcPct val="0"/>
              </a:spcAft>
              <a:buClr>
                <a:srgbClr val="114277"/>
              </a:buClr>
              <a:buFont typeface="Arial" panose="020B0604020202020204" pitchFamily="34" charset="0"/>
              <a:buChar char="•"/>
              <a:defRPr lang="de-DE" altLang="en-US" sz="1500" dirty="0" smtClean="0">
                <a:solidFill>
                  <a:schemeClr val="tx1"/>
                </a:solidFill>
                <a:latin typeface="+mn-lt"/>
                <a:ea typeface="+mn-ea"/>
                <a:cs typeface="+mn-cs"/>
              </a:defRPr>
            </a:lvl2pPr>
            <a:lvl3pPr marL="412750" indent="-222250"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3pPr>
            <a:lvl4pPr marL="676275" indent="-247650"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4pPr>
            <a:lvl5pPr marL="962025" indent="-277813" algn="l" rtl="0" eaLnBrk="1" fontAlgn="base" hangingPunct="1">
              <a:spcBef>
                <a:spcPct val="20000"/>
              </a:spcBef>
              <a:spcAft>
                <a:spcPct val="0"/>
              </a:spcAft>
              <a:buClr>
                <a:schemeClr val="bg2"/>
              </a:buClr>
              <a:buFont typeface="Century Gothic" panose="020B0502020202020204" pitchFamily="34" charset="0"/>
              <a:buChar char="–"/>
              <a:tabLst/>
              <a:defRPr lang="de-DE" altLang="en-US" sz="1500" dirty="0" smtClean="0">
                <a:solidFill>
                  <a:schemeClr val="tx1"/>
                </a:solidFill>
                <a:latin typeface="+mn-lt"/>
                <a:ea typeface="+mn-ea"/>
                <a:cs typeface="+mn-cs"/>
              </a:defRPr>
            </a:lvl5pPr>
            <a:lvl6pPr marL="2868404" indent="-260764" algn="l" rtl="0" eaLnBrk="1" fontAlgn="base" hangingPunct="1">
              <a:spcBef>
                <a:spcPct val="20000"/>
              </a:spcBef>
              <a:spcAft>
                <a:spcPct val="0"/>
              </a:spcAft>
              <a:buChar char="»"/>
              <a:defRPr sz="2300">
                <a:solidFill>
                  <a:schemeClr val="tx1"/>
                </a:solidFill>
                <a:latin typeface="+mn-lt"/>
                <a:cs typeface="+mn-cs"/>
              </a:defRPr>
            </a:lvl6pPr>
            <a:lvl7pPr marL="3389932" indent="-260764" algn="l" rtl="0" eaLnBrk="1" fontAlgn="base" hangingPunct="1">
              <a:spcBef>
                <a:spcPct val="20000"/>
              </a:spcBef>
              <a:spcAft>
                <a:spcPct val="0"/>
              </a:spcAft>
              <a:buChar char="»"/>
              <a:defRPr sz="2300">
                <a:solidFill>
                  <a:schemeClr val="tx1"/>
                </a:solidFill>
                <a:latin typeface="+mn-lt"/>
                <a:cs typeface="+mn-cs"/>
              </a:defRPr>
            </a:lvl7pPr>
            <a:lvl8pPr marL="3911460" indent="-260764" algn="l" rtl="0" eaLnBrk="1" fontAlgn="base" hangingPunct="1">
              <a:spcBef>
                <a:spcPct val="20000"/>
              </a:spcBef>
              <a:spcAft>
                <a:spcPct val="0"/>
              </a:spcAft>
              <a:buChar char="»"/>
              <a:defRPr sz="2300">
                <a:solidFill>
                  <a:schemeClr val="tx1"/>
                </a:solidFill>
                <a:latin typeface="+mn-lt"/>
                <a:cs typeface="+mn-cs"/>
              </a:defRPr>
            </a:lvl8pPr>
            <a:lvl9pPr marL="4432988" indent="-260764" algn="l" rtl="0" eaLnBrk="1" fontAlgn="base" hangingPunct="1">
              <a:spcBef>
                <a:spcPct val="20000"/>
              </a:spcBef>
              <a:spcAft>
                <a:spcPct val="0"/>
              </a:spcAft>
              <a:buChar char="»"/>
              <a:defRPr sz="2300">
                <a:solidFill>
                  <a:schemeClr val="tx1"/>
                </a:solidFill>
                <a:latin typeface="+mn-lt"/>
                <a:cs typeface="+mn-cs"/>
              </a:defRPr>
            </a:lvl9pPr>
          </a:lstStyle>
          <a:p>
            <a:pPr marL="0" lvl="1" indent="0">
              <a:spcBef>
                <a:spcPts val="363"/>
              </a:spcBef>
              <a:buNone/>
            </a:pPr>
            <a:r>
              <a:rPr lang="en-US" sz="1000" b="1" kern="0" dirty="0">
                <a:solidFill>
                  <a:srgbClr val="202020"/>
                </a:solidFill>
                <a:latin typeface="Verdana" panose="020B0604030504040204" pitchFamily="34" charset="0"/>
                <a:ea typeface="Verdana" panose="020B0604030504040204" pitchFamily="34" charset="0"/>
                <a:cs typeface="Arial" panose="020B0604020202020204" pitchFamily="34" charset="0"/>
              </a:rPr>
              <a:t>Secure storage </a:t>
            </a:r>
            <a:r>
              <a:rPr lang="en-US" sz="1000" kern="0" dirty="0">
                <a:solidFill>
                  <a:srgbClr val="202020"/>
                </a:solidFill>
                <a:latin typeface="Verdana" panose="020B0604030504040204" pitchFamily="34" charset="0"/>
                <a:ea typeface="Verdana" panose="020B0604030504040204" pitchFamily="34" charset="0"/>
                <a:cs typeface="Arial" panose="020B0604020202020204" pitchFamily="34" charset="0"/>
              </a:rPr>
              <a:t>of digital assets and credentials*</a:t>
            </a:r>
          </a:p>
          <a:p>
            <a:pPr marL="0" lvl="1" indent="0">
              <a:spcBef>
                <a:spcPts val="363"/>
              </a:spcBef>
              <a:buNone/>
            </a:pPr>
            <a:r>
              <a:rPr lang="en-US" sz="1000" kern="0" dirty="0">
                <a:solidFill>
                  <a:srgbClr val="202020"/>
                </a:solidFill>
                <a:latin typeface="Verdana" panose="020B0604030504040204" pitchFamily="34" charset="0"/>
                <a:ea typeface="Verdana" panose="020B0604030504040204" pitchFamily="34" charset="0"/>
                <a:cs typeface="Arial" panose="020B0604020202020204" pitchFamily="34" charset="0"/>
              </a:rPr>
              <a:t>Settlement of buy/sell orders</a:t>
            </a:r>
          </a:p>
          <a:p>
            <a:pPr marL="0" lvl="1" indent="0">
              <a:spcBef>
                <a:spcPts val="363"/>
              </a:spcBef>
              <a:buNone/>
            </a:pPr>
            <a:r>
              <a:rPr lang="en-US" sz="1000" kern="0" dirty="0" smtClean="0">
                <a:solidFill>
                  <a:srgbClr val="202020"/>
                </a:solidFill>
                <a:latin typeface="Verdana" panose="020B0604030504040204" pitchFamily="34" charset="0"/>
                <a:ea typeface="Verdana" panose="020B0604030504040204" pitchFamily="34" charset="0"/>
                <a:cs typeface="Arial" panose="020B0604020202020204" pitchFamily="34" charset="0"/>
              </a:rPr>
              <a:t>Consolidated reporting services</a:t>
            </a:r>
          </a:p>
          <a:p>
            <a:pPr marL="0" lvl="1" indent="0">
              <a:spcBef>
                <a:spcPts val="363"/>
              </a:spcBef>
              <a:buNone/>
            </a:pPr>
            <a:r>
              <a:rPr lang="en-US" sz="1000" kern="0" dirty="0" smtClean="0">
                <a:solidFill>
                  <a:srgbClr val="202020"/>
                </a:solidFill>
                <a:latin typeface="Verdana" panose="020B0604030504040204" pitchFamily="34" charset="0"/>
                <a:ea typeface="Verdana" panose="020B0604030504040204" pitchFamily="34" charset="0"/>
                <a:cs typeface="Arial" panose="020B0604020202020204" pitchFamily="34" charset="0"/>
              </a:rPr>
              <a:t>Investment services</a:t>
            </a:r>
            <a:endParaRPr lang="en-US" sz="1000" kern="0" dirty="0">
              <a:solidFill>
                <a:srgbClr val="202020"/>
              </a:solidFill>
              <a:latin typeface="Verdana" panose="020B0604030504040204" pitchFamily="34" charset="0"/>
              <a:ea typeface="Verdana" panose="020B0604030504040204" pitchFamily="34" charset="0"/>
              <a:cs typeface="Arial" panose="020B0604020202020204" pitchFamily="34" charset="0"/>
            </a:endParaRPr>
          </a:p>
        </p:txBody>
      </p:sp>
      <p:sp>
        <p:nvSpPr>
          <p:cNvPr id="84" name="Rechteck 83">
            <a:extLst>
              <a:ext uri="{FF2B5EF4-FFF2-40B4-BE49-F238E27FC236}">
                <a16:creationId xmlns:a16="http://schemas.microsoft.com/office/drawing/2014/main" id="{DED38F80-1A2E-4B24-95B2-E93CB1313B4F}"/>
              </a:ext>
            </a:extLst>
          </p:cNvPr>
          <p:cNvSpPr/>
          <p:nvPr/>
        </p:nvSpPr>
        <p:spPr>
          <a:xfrm>
            <a:off x="10097842" y="3806266"/>
            <a:ext cx="1559912" cy="282577"/>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rgbClr val="202020"/>
                </a:solidFill>
                <a:latin typeface="Verdana" panose="020B0604030504040204" pitchFamily="34" charset="0"/>
                <a:ea typeface="Verdana" panose="020B0604030504040204" pitchFamily="34" charset="0"/>
                <a:cs typeface="Arial" panose="020B0604020202020204" pitchFamily="34" charset="0"/>
              </a:rPr>
              <a:t>Broker</a:t>
            </a:r>
            <a:endParaRPr lang="en-US" sz="1000" dirty="0">
              <a:solidFill>
                <a:srgbClr val="202020"/>
              </a:solidFill>
              <a:latin typeface="Verdana" panose="020B0604030504040204" pitchFamily="34" charset="0"/>
              <a:ea typeface="Verdana" panose="020B0604030504040204" pitchFamily="34" charset="0"/>
              <a:cs typeface="Arial" panose="020B0604020202020204" pitchFamily="34" charset="0"/>
            </a:endParaRPr>
          </a:p>
        </p:txBody>
      </p:sp>
      <p:sp>
        <p:nvSpPr>
          <p:cNvPr id="85" name="Inhaltsplatzhalter 1">
            <a:extLst>
              <a:ext uri="{FF2B5EF4-FFF2-40B4-BE49-F238E27FC236}">
                <a16:creationId xmlns:a16="http://schemas.microsoft.com/office/drawing/2014/main" id="{8A5CF404-CA7D-4658-9263-24593AAC0F28}"/>
              </a:ext>
            </a:extLst>
          </p:cNvPr>
          <p:cNvSpPr txBox="1">
            <a:spLocks/>
          </p:cNvSpPr>
          <p:nvPr/>
        </p:nvSpPr>
        <p:spPr bwMode="auto">
          <a:xfrm>
            <a:off x="10094176" y="4178449"/>
            <a:ext cx="1575009" cy="1388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lgn="l" rtl="0" eaLnBrk="1" fontAlgn="base" hangingPunct="1">
              <a:spcBef>
                <a:spcPct val="20000"/>
              </a:spcBef>
              <a:spcAft>
                <a:spcPct val="0"/>
              </a:spcAft>
              <a:buNone/>
              <a:defRPr lang="de-DE" altLang="en-US" sz="1500" dirty="0" smtClean="0">
                <a:solidFill>
                  <a:srgbClr val="114277"/>
                </a:solidFill>
                <a:latin typeface="+mn-lt"/>
                <a:ea typeface="+mn-ea"/>
                <a:cs typeface="+mn-cs"/>
              </a:defRPr>
            </a:lvl1pPr>
            <a:lvl2pPr marL="190500" indent="-190500" algn="l" rtl="0" eaLnBrk="1" fontAlgn="base" hangingPunct="1">
              <a:spcBef>
                <a:spcPct val="20000"/>
              </a:spcBef>
              <a:spcAft>
                <a:spcPct val="0"/>
              </a:spcAft>
              <a:buClr>
                <a:srgbClr val="114277"/>
              </a:buClr>
              <a:buFont typeface="Arial" panose="020B0604020202020204" pitchFamily="34" charset="0"/>
              <a:buChar char="•"/>
              <a:defRPr lang="de-DE" altLang="en-US" sz="1500" dirty="0" smtClean="0">
                <a:solidFill>
                  <a:schemeClr val="tx1"/>
                </a:solidFill>
                <a:latin typeface="+mn-lt"/>
                <a:ea typeface="+mn-ea"/>
                <a:cs typeface="+mn-cs"/>
              </a:defRPr>
            </a:lvl2pPr>
            <a:lvl3pPr marL="412750" indent="-222250"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3pPr>
            <a:lvl4pPr marL="676275" indent="-247650"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4pPr>
            <a:lvl5pPr marL="962025" indent="-277813" algn="l" rtl="0" eaLnBrk="1" fontAlgn="base" hangingPunct="1">
              <a:spcBef>
                <a:spcPct val="20000"/>
              </a:spcBef>
              <a:spcAft>
                <a:spcPct val="0"/>
              </a:spcAft>
              <a:buClr>
                <a:schemeClr val="bg2"/>
              </a:buClr>
              <a:buFont typeface="Century Gothic" panose="020B0502020202020204" pitchFamily="34" charset="0"/>
              <a:buChar char="–"/>
              <a:tabLst/>
              <a:defRPr lang="de-DE" altLang="en-US" sz="1500" dirty="0" smtClean="0">
                <a:solidFill>
                  <a:schemeClr val="tx1"/>
                </a:solidFill>
                <a:latin typeface="+mn-lt"/>
                <a:ea typeface="+mn-ea"/>
                <a:cs typeface="+mn-cs"/>
              </a:defRPr>
            </a:lvl5pPr>
            <a:lvl6pPr marL="2868404" indent="-260764" algn="l" rtl="0" eaLnBrk="1" fontAlgn="base" hangingPunct="1">
              <a:spcBef>
                <a:spcPct val="20000"/>
              </a:spcBef>
              <a:spcAft>
                <a:spcPct val="0"/>
              </a:spcAft>
              <a:buChar char="»"/>
              <a:defRPr sz="2300">
                <a:solidFill>
                  <a:schemeClr val="tx1"/>
                </a:solidFill>
                <a:latin typeface="+mn-lt"/>
                <a:cs typeface="+mn-cs"/>
              </a:defRPr>
            </a:lvl6pPr>
            <a:lvl7pPr marL="3389932" indent="-260764" algn="l" rtl="0" eaLnBrk="1" fontAlgn="base" hangingPunct="1">
              <a:spcBef>
                <a:spcPct val="20000"/>
              </a:spcBef>
              <a:spcAft>
                <a:spcPct val="0"/>
              </a:spcAft>
              <a:buChar char="»"/>
              <a:defRPr sz="2300">
                <a:solidFill>
                  <a:schemeClr val="tx1"/>
                </a:solidFill>
                <a:latin typeface="+mn-lt"/>
                <a:cs typeface="+mn-cs"/>
              </a:defRPr>
            </a:lvl7pPr>
            <a:lvl8pPr marL="3911460" indent="-260764" algn="l" rtl="0" eaLnBrk="1" fontAlgn="base" hangingPunct="1">
              <a:spcBef>
                <a:spcPct val="20000"/>
              </a:spcBef>
              <a:spcAft>
                <a:spcPct val="0"/>
              </a:spcAft>
              <a:buChar char="»"/>
              <a:defRPr sz="2300">
                <a:solidFill>
                  <a:schemeClr val="tx1"/>
                </a:solidFill>
                <a:latin typeface="+mn-lt"/>
                <a:cs typeface="+mn-cs"/>
              </a:defRPr>
            </a:lvl8pPr>
            <a:lvl9pPr marL="4432988" indent="-260764" algn="l" rtl="0" eaLnBrk="1" fontAlgn="base" hangingPunct="1">
              <a:spcBef>
                <a:spcPct val="20000"/>
              </a:spcBef>
              <a:spcAft>
                <a:spcPct val="0"/>
              </a:spcAft>
              <a:buChar char="»"/>
              <a:defRPr sz="2300">
                <a:solidFill>
                  <a:schemeClr val="tx1"/>
                </a:solidFill>
                <a:latin typeface="+mn-lt"/>
                <a:cs typeface="+mn-cs"/>
              </a:defRPr>
            </a:lvl9pPr>
          </a:lstStyle>
          <a:p>
            <a:pPr marL="0" lvl="1" indent="0">
              <a:spcBef>
                <a:spcPts val="544"/>
              </a:spcBef>
              <a:buNone/>
            </a:pPr>
            <a:r>
              <a:rPr lang="en-US" sz="1000" kern="0" dirty="0">
                <a:solidFill>
                  <a:srgbClr val="202020"/>
                </a:solidFill>
                <a:latin typeface="Verdana" panose="020B0604030504040204" pitchFamily="34" charset="0"/>
                <a:ea typeface="Verdana" panose="020B0604030504040204" pitchFamily="34" charset="0"/>
                <a:cs typeface="Arial" panose="020B0604020202020204" pitchFamily="34" charset="0"/>
              </a:rPr>
              <a:t>Placing </a:t>
            </a:r>
            <a:r>
              <a:rPr lang="en-US" sz="1000" b="1" kern="0" dirty="0">
                <a:solidFill>
                  <a:srgbClr val="202020"/>
                </a:solidFill>
                <a:latin typeface="Verdana" panose="020B0604030504040204" pitchFamily="34" charset="0"/>
                <a:ea typeface="Verdana" panose="020B0604030504040204" pitchFamily="34" charset="0"/>
                <a:cs typeface="Arial" panose="020B0604020202020204" pitchFamily="34" charset="0"/>
              </a:rPr>
              <a:t>buy/sell orders </a:t>
            </a:r>
            <a:r>
              <a:rPr lang="en-US" sz="1000" kern="0" dirty="0">
                <a:solidFill>
                  <a:srgbClr val="202020"/>
                </a:solidFill>
                <a:latin typeface="Verdana" panose="020B0604030504040204" pitchFamily="34" charset="0"/>
                <a:ea typeface="Verdana" panose="020B0604030504040204" pitchFamily="34" charset="0"/>
                <a:cs typeface="Arial" panose="020B0604020202020204" pitchFamily="34" charset="0"/>
              </a:rPr>
              <a:t>on the distributed networks</a:t>
            </a:r>
          </a:p>
        </p:txBody>
      </p:sp>
      <p:sp>
        <p:nvSpPr>
          <p:cNvPr id="86" name="Rechteck 85">
            <a:extLst>
              <a:ext uri="{FF2B5EF4-FFF2-40B4-BE49-F238E27FC236}">
                <a16:creationId xmlns:a16="http://schemas.microsoft.com/office/drawing/2014/main" id="{8C4AE592-8D4D-401F-A6A8-A23EBE04BA6E}"/>
              </a:ext>
            </a:extLst>
          </p:cNvPr>
          <p:cNvSpPr/>
          <p:nvPr/>
        </p:nvSpPr>
        <p:spPr>
          <a:xfrm>
            <a:off x="5056810" y="3806266"/>
            <a:ext cx="1559912" cy="282577"/>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202020"/>
                </a:solidFill>
                <a:latin typeface="Verdana" panose="020B0604030504040204" pitchFamily="34" charset="0"/>
                <a:ea typeface="Verdana" panose="020B0604030504040204" pitchFamily="34" charset="0"/>
                <a:cs typeface="Arial" panose="020B0604020202020204" pitchFamily="34" charset="0"/>
              </a:rPr>
              <a:t>Interface</a:t>
            </a:r>
          </a:p>
        </p:txBody>
      </p:sp>
      <p:sp>
        <p:nvSpPr>
          <p:cNvPr id="87" name="Inhaltsplatzhalter 1">
            <a:extLst>
              <a:ext uri="{FF2B5EF4-FFF2-40B4-BE49-F238E27FC236}">
                <a16:creationId xmlns:a16="http://schemas.microsoft.com/office/drawing/2014/main" id="{74704EFB-9B8E-4555-9897-22264707EE55}"/>
              </a:ext>
            </a:extLst>
          </p:cNvPr>
          <p:cNvSpPr txBox="1">
            <a:spLocks/>
          </p:cNvSpPr>
          <p:nvPr/>
        </p:nvSpPr>
        <p:spPr bwMode="auto">
          <a:xfrm>
            <a:off x="5049262" y="4178450"/>
            <a:ext cx="1567461" cy="152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lgn="l" rtl="0" eaLnBrk="1" fontAlgn="base" hangingPunct="1">
              <a:spcBef>
                <a:spcPct val="20000"/>
              </a:spcBef>
              <a:spcAft>
                <a:spcPct val="0"/>
              </a:spcAft>
              <a:buNone/>
              <a:defRPr lang="de-DE" altLang="en-US" sz="1500" dirty="0" smtClean="0">
                <a:solidFill>
                  <a:srgbClr val="114277"/>
                </a:solidFill>
                <a:latin typeface="+mn-lt"/>
                <a:ea typeface="+mn-ea"/>
                <a:cs typeface="+mn-cs"/>
              </a:defRPr>
            </a:lvl1pPr>
            <a:lvl2pPr marL="190500" indent="-190500" algn="l" rtl="0" eaLnBrk="1" fontAlgn="base" hangingPunct="1">
              <a:spcBef>
                <a:spcPct val="20000"/>
              </a:spcBef>
              <a:spcAft>
                <a:spcPct val="0"/>
              </a:spcAft>
              <a:buClr>
                <a:srgbClr val="114277"/>
              </a:buClr>
              <a:buFont typeface="Arial" panose="020B0604020202020204" pitchFamily="34" charset="0"/>
              <a:buChar char="•"/>
              <a:defRPr lang="de-DE" altLang="en-US" sz="1500" dirty="0" smtClean="0">
                <a:solidFill>
                  <a:schemeClr val="tx1"/>
                </a:solidFill>
                <a:latin typeface="+mn-lt"/>
                <a:ea typeface="+mn-ea"/>
                <a:cs typeface="+mn-cs"/>
              </a:defRPr>
            </a:lvl2pPr>
            <a:lvl3pPr marL="412750" indent="-222250"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3pPr>
            <a:lvl4pPr marL="676275" indent="-247650"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4pPr>
            <a:lvl5pPr marL="962025" indent="-277813" algn="l" rtl="0" eaLnBrk="1" fontAlgn="base" hangingPunct="1">
              <a:spcBef>
                <a:spcPct val="20000"/>
              </a:spcBef>
              <a:spcAft>
                <a:spcPct val="0"/>
              </a:spcAft>
              <a:buClr>
                <a:schemeClr val="bg2"/>
              </a:buClr>
              <a:buFont typeface="Century Gothic" panose="020B0502020202020204" pitchFamily="34" charset="0"/>
              <a:buChar char="–"/>
              <a:tabLst/>
              <a:defRPr lang="de-DE" altLang="en-US" sz="1500" dirty="0" smtClean="0">
                <a:solidFill>
                  <a:schemeClr val="tx1"/>
                </a:solidFill>
                <a:latin typeface="+mn-lt"/>
                <a:ea typeface="+mn-ea"/>
                <a:cs typeface="+mn-cs"/>
              </a:defRPr>
            </a:lvl5pPr>
            <a:lvl6pPr marL="2868404" indent="-260764" algn="l" rtl="0" eaLnBrk="1" fontAlgn="base" hangingPunct="1">
              <a:spcBef>
                <a:spcPct val="20000"/>
              </a:spcBef>
              <a:spcAft>
                <a:spcPct val="0"/>
              </a:spcAft>
              <a:buChar char="»"/>
              <a:defRPr sz="2300">
                <a:solidFill>
                  <a:schemeClr val="tx1"/>
                </a:solidFill>
                <a:latin typeface="+mn-lt"/>
                <a:cs typeface="+mn-cs"/>
              </a:defRPr>
            </a:lvl6pPr>
            <a:lvl7pPr marL="3389932" indent="-260764" algn="l" rtl="0" eaLnBrk="1" fontAlgn="base" hangingPunct="1">
              <a:spcBef>
                <a:spcPct val="20000"/>
              </a:spcBef>
              <a:spcAft>
                <a:spcPct val="0"/>
              </a:spcAft>
              <a:buChar char="»"/>
              <a:defRPr sz="2300">
                <a:solidFill>
                  <a:schemeClr val="tx1"/>
                </a:solidFill>
                <a:latin typeface="+mn-lt"/>
                <a:cs typeface="+mn-cs"/>
              </a:defRPr>
            </a:lvl7pPr>
            <a:lvl8pPr marL="3911460" indent="-260764" algn="l" rtl="0" eaLnBrk="1" fontAlgn="base" hangingPunct="1">
              <a:spcBef>
                <a:spcPct val="20000"/>
              </a:spcBef>
              <a:spcAft>
                <a:spcPct val="0"/>
              </a:spcAft>
              <a:buChar char="»"/>
              <a:defRPr sz="2300">
                <a:solidFill>
                  <a:schemeClr val="tx1"/>
                </a:solidFill>
                <a:latin typeface="+mn-lt"/>
                <a:cs typeface="+mn-cs"/>
              </a:defRPr>
            </a:lvl8pPr>
            <a:lvl9pPr marL="4432988" indent="-260764" algn="l" rtl="0" eaLnBrk="1" fontAlgn="base" hangingPunct="1">
              <a:spcBef>
                <a:spcPct val="20000"/>
              </a:spcBef>
              <a:spcAft>
                <a:spcPct val="0"/>
              </a:spcAft>
              <a:buChar char="»"/>
              <a:defRPr sz="2300">
                <a:solidFill>
                  <a:schemeClr val="tx1"/>
                </a:solidFill>
                <a:latin typeface="+mn-lt"/>
                <a:cs typeface="+mn-cs"/>
              </a:defRPr>
            </a:lvl9pPr>
          </a:lstStyle>
          <a:p>
            <a:pPr marL="0" lvl="1" indent="0">
              <a:spcBef>
                <a:spcPts val="544"/>
              </a:spcBef>
              <a:buNone/>
            </a:pPr>
            <a:r>
              <a:rPr lang="en-US" sz="1000" kern="0" dirty="0">
                <a:solidFill>
                  <a:srgbClr val="202020"/>
                </a:solidFill>
                <a:latin typeface="Verdana" panose="020B0604030504040204" pitchFamily="34" charset="0"/>
                <a:ea typeface="Verdana" panose="020B0604030504040204" pitchFamily="34" charset="0"/>
                <a:cs typeface="Arial" panose="020B0604020202020204" pitchFamily="34" charset="0"/>
              </a:rPr>
              <a:t>Secure and </a:t>
            </a:r>
            <a:r>
              <a:rPr lang="en-US" sz="1000" b="1" kern="0" dirty="0">
                <a:solidFill>
                  <a:srgbClr val="202020"/>
                </a:solidFill>
                <a:latin typeface="Verdana" panose="020B0604030504040204" pitchFamily="34" charset="0"/>
                <a:ea typeface="Verdana" panose="020B0604030504040204" pitchFamily="34" charset="0"/>
                <a:cs typeface="Arial" panose="020B0604020202020204" pitchFamily="34" charset="0"/>
              </a:rPr>
              <a:t>regulated</a:t>
            </a:r>
            <a:r>
              <a:rPr lang="en-US" sz="1000" kern="0" dirty="0">
                <a:solidFill>
                  <a:srgbClr val="202020"/>
                </a:solidFill>
                <a:latin typeface="Verdana" panose="020B0604030504040204" pitchFamily="34" charset="0"/>
                <a:ea typeface="Verdana" panose="020B0604030504040204" pitchFamily="34" charset="0"/>
                <a:cs typeface="Arial" panose="020B0604020202020204" pitchFamily="34" charset="0"/>
              </a:rPr>
              <a:t> </a:t>
            </a:r>
            <a:r>
              <a:rPr lang="en-US" sz="1000" b="1" kern="0" dirty="0">
                <a:solidFill>
                  <a:srgbClr val="202020"/>
                </a:solidFill>
                <a:latin typeface="Verdana" panose="020B0604030504040204" pitchFamily="34" charset="0"/>
                <a:ea typeface="Verdana" panose="020B0604030504040204" pitchFamily="34" charset="0"/>
                <a:cs typeface="Arial" panose="020B0604020202020204" pitchFamily="34" charset="0"/>
              </a:rPr>
              <a:t>access</a:t>
            </a:r>
            <a:r>
              <a:rPr lang="en-US" sz="1000" kern="0" dirty="0">
                <a:solidFill>
                  <a:srgbClr val="202020"/>
                </a:solidFill>
                <a:latin typeface="Verdana" panose="020B0604030504040204" pitchFamily="34" charset="0"/>
                <a:ea typeface="Verdana" panose="020B0604030504040204" pitchFamily="34" charset="0"/>
                <a:cs typeface="Arial" panose="020B0604020202020204" pitchFamily="34" charset="0"/>
              </a:rPr>
              <a:t> to crypto-ecosystems</a:t>
            </a:r>
          </a:p>
          <a:p>
            <a:pPr marL="0" lvl="1" indent="0">
              <a:spcBef>
                <a:spcPts val="544"/>
              </a:spcBef>
              <a:buNone/>
            </a:pPr>
            <a:r>
              <a:rPr lang="en-US" sz="1000" kern="0" dirty="0">
                <a:solidFill>
                  <a:srgbClr val="202020"/>
                </a:solidFill>
                <a:latin typeface="Verdana" panose="020B0604030504040204" pitchFamily="34" charset="0"/>
                <a:ea typeface="Verdana" panose="020B0604030504040204" pitchFamily="34" charset="0"/>
                <a:cs typeface="Arial" panose="020B0604020202020204" pitchFamily="34" charset="0"/>
              </a:rPr>
              <a:t>Place buy/sell orders</a:t>
            </a:r>
          </a:p>
          <a:p>
            <a:pPr marL="0" lvl="1" indent="0">
              <a:spcBef>
                <a:spcPts val="544"/>
              </a:spcBef>
              <a:buNone/>
            </a:pPr>
            <a:r>
              <a:rPr lang="en-US" sz="1000" kern="0" dirty="0">
                <a:solidFill>
                  <a:srgbClr val="202020"/>
                </a:solidFill>
                <a:latin typeface="Verdana" panose="020B0604030504040204" pitchFamily="34" charset="0"/>
                <a:ea typeface="Verdana" panose="020B0604030504040204" pitchFamily="34" charset="0"/>
                <a:cs typeface="Arial" panose="020B0604020202020204" pitchFamily="34" charset="0"/>
              </a:rPr>
              <a:t>Instruction of transfer digital assets from/to custody accounts</a:t>
            </a:r>
          </a:p>
          <a:p>
            <a:pPr marL="0" lvl="1" indent="0">
              <a:spcBef>
                <a:spcPts val="544"/>
              </a:spcBef>
              <a:buNone/>
            </a:pPr>
            <a:r>
              <a:rPr lang="en-US" sz="1000" kern="0" dirty="0">
                <a:solidFill>
                  <a:srgbClr val="202020"/>
                </a:solidFill>
                <a:latin typeface="Verdana" panose="020B0604030504040204" pitchFamily="34" charset="0"/>
                <a:ea typeface="Verdana" panose="020B0604030504040204" pitchFamily="34" charset="0"/>
                <a:cs typeface="Arial" panose="020B0604020202020204" pitchFamily="34" charset="0"/>
              </a:rPr>
              <a:t>KYT and AML for crypto transactions</a:t>
            </a:r>
          </a:p>
        </p:txBody>
      </p:sp>
      <p:sp>
        <p:nvSpPr>
          <p:cNvPr id="88" name="Rechteck 87">
            <a:extLst>
              <a:ext uri="{FF2B5EF4-FFF2-40B4-BE49-F238E27FC236}">
                <a16:creationId xmlns:a16="http://schemas.microsoft.com/office/drawing/2014/main" id="{D8056C4E-7741-4745-8E6C-06064BADF538}"/>
              </a:ext>
            </a:extLst>
          </p:cNvPr>
          <p:cNvSpPr/>
          <p:nvPr/>
        </p:nvSpPr>
        <p:spPr>
          <a:xfrm>
            <a:off x="8430880" y="3806266"/>
            <a:ext cx="1559912" cy="282577"/>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rgbClr val="202020"/>
                </a:solidFill>
                <a:latin typeface="Verdana" panose="020B0604030504040204" pitchFamily="34" charset="0"/>
                <a:ea typeface="Verdana" panose="020B0604030504040204" pitchFamily="34" charset="0"/>
                <a:cs typeface="Arial" panose="020B0604020202020204" pitchFamily="34" charset="0"/>
              </a:rPr>
              <a:t>Issuer</a:t>
            </a:r>
          </a:p>
        </p:txBody>
      </p:sp>
      <p:sp>
        <p:nvSpPr>
          <p:cNvPr id="89" name="Inhaltsplatzhalter 1">
            <a:extLst>
              <a:ext uri="{FF2B5EF4-FFF2-40B4-BE49-F238E27FC236}">
                <a16:creationId xmlns:a16="http://schemas.microsoft.com/office/drawing/2014/main" id="{0A96959B-2C23-40A7-9AA5-DAEC81FC0F69}"/>
              </a:ext>
            </a:extLst>
          </p:cNvPr>
          <p:cNvSpPr txBox="1">
            <a:spLocks/>
          </p:cNvSpPr>
          <p:nvPr/>
        </p:nvSpPr>
        <p:spPr bwMode="auto">
          <a:xfrm>
            <a:off x="8427214" y="4178450"/>
            <a:ext cx="1575010" cy="620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lgn="l" rtl="0" eaLnBrk="1" fontAlgn="base" hangingPunct="1">
              <a:spcBef>
                <a:spcPct val="20000"/>
              </a:spcBef>
              <a:spcAft>
                <a:spcPct val="0"/>
              </a:spcAft>
              <a:buNone/>
              <a:defRPr lang="de-DE" altLang="en-US" sz="1500" dirty="0" smtClean="0">
                <a:solidFill>
                  <a:srgbClr val="114277"/>
                </a:solidFill>
                <a:latin typeface="+mn-lt"/>
                <a:ea typeface="+mn-ea"/>
                <a:cs typeface="+mn-cs"/>
              </a:defRPr>
            </a:lvl1pPr>
            <a:lvl2pPr marL="190500" indent="-190500" algn="l" rtl="0" eaLnBrk="1" fontAlgn="base" hangingPunct="1">
              <a:spcBef>
                <a:spcPct val="20000"/>
              </a:spcBef>
              <a:spcAft>
                <a:spcPct val="0"/>
              </a:spcAft>
              <a:buClr>
                <a:srgbClr val="114277"/>
              </a:buClr>
              <a:buFont typeface="Arial" panose="020B0604020202020204" pitchFamily="34" charset="0"/>
              <a:buChar char="•"/>
              <a:defRPr lang="de-DE" altLang="en-US" sz="1500" dirty="0" smtClean="0">
                <a:solidFill>
                  <a:schemeClr val="tx1"/>
                </a:solidFill>
                <a:latin typeface="+mn-lt"/>
                <a:ea typeface="+mn-ea"/>
                <a:cs typeface="+mn-cs"/>
              </a:defRPr>
            </a:lvl2pPr>
            <a:lvl3pPr marL="412750" indent="-222250"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3pPr>
            <a:lvl4pPr marL="676275" indent="-247650"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4pPr>
            <a:lvl5pPr marL="962025" indent="-277813" algn="l" rtl="0" eaLnBrk="1" fontAlgn="base" hangingPunct="1">
              <a:spcBef>
                <a:spcPct val="20000"/>
              </a:spcBef>
              <a:spcAft>
                <a:spcPct val="0"/>
              </a:spcAft>
              <a:buClr>
                <a:schemeClr val="bg2"/>
              </a:buClr>
              <a:buFont typeface="Century Gothic" panose="020B0502020202020204" pitchFamily="34" charset="0"/>
              <a:buChar char="–"/>
              <a:tabLst/>
              <a:defRPr lang="de-DE" altLang="en-US" sz="1500" dirty="0" smtClean="0">
                <a:solidFill>
                  <a:schemeClr val="tx1"/>
                </a:solidFill>
                <a:latin typeface="+mn-lt"/>
                <a:ea typeface="+mn-ea"/>
                <a:cs typeface="+mn-cs"/>
              </a:defRPr>
            </a:lvl5pPr>
            <a:lvl6pPr marL="2868404" indent="-260764" algn="l" rtl="0" eaLnBrk="1" fontAlgn="base" hangingPunct="1">
              <a:spcBef>
                <a:spcPct val="20000"/>
              </a:spcBef>
              <a:spcAft>
                <a:spcPct val="0"/>
              </a:spcAft>
              <a:buChar char="»"/>
              <a:defRPr sz="2300">
                <a:solidFill>
                  <a:schemeClr val="tx1"/>
                </a:solidFill>
                <a:latin typeface="+mn-lt"/>
                <a:cs typeface="+mn-cs"/>
              </a:defRPr>
            </a:lvl6pPr>
            <a:lvl7pPr marL="3389932" indent="-260764" algn="l" rtl="0" eaLnBrk="1" fontAlgn="base" hangingPunct="1">
              <a:spcBef>
                <a:spcPct val="20000"/>
              </a:spcBef>
              <a:spcAft>
                <a:spcPct val="0"/>
              </a:spcAft>
              <a:buChar char="»"/>
              <a:defRPr sz="2300">
                <a:solidFill>
                  <a:schemeClr val="tx1"/>
                </a:solidFill>
                <a:latin typeface="+mn-lt"/>
                <a:cs typeface="+mn-cs"/>
              </a:defRPr>
            </a:lvl7pPr>
            <a:lvl8pPr marL="3911460" indent="-260764" algn="l" rtl="0" eaLnBrk="1" fontAlgn="base" hangingPunct="1">
              <a:spcBef>
                <a:spcPct val="20000"/>
              </a:spcBef>
              <a:spcAft>
                <a:spcPct val="0"/>
              </a:spcAft>
              <a:buChar char="»"/>
              <a:defRPr sz="2300">
                <a:solidFill>
                  <a:schemeClr val="tx1"/>
                </a:solidFill>
                <a:latin typeface="+mn-lt"/>
                <a:cs typeface="+mn-cs"/>
              </a:defRPr>
            </a:lvl8pPr>
            <a:lvl9pPr marL="4432988" indent="-260764" algn="l" rtl="0" eaLnBrk="1" fontAlgn="base" hangingPunct="1">
              <a:spcBef>
                <a:spcPct val="20000"/>
              </a:spcBef>
              <a:spcAft>
                <a:spcPct val="0"/>
              </a:spcAft>
              <a:buChar char="»"/>
              <a:defRPr sz="2300">
                <a:solidFill>
                  <a:schemeClr val="tx1"/>
                </a:solidFill>
                <a:latin typeface="+mn-lt"/>
                <a:cs typeface="+mn-cs"/>
              </a:defRPr>
            </a:lvl9pPr>
          </a:lstStyle>
          <a:p>
            <a:pPr marL="0" lvl="1" indent="0">
              <a:spcBef>
                <a:spcPts val="544"/>
              </a:spcBef>
              <a:buNone/>
            </a:pPr>
            <a:r>
              <a:rPr lang="en-US" sz="1000" kern="0" dirty="0">
                <a:solidFill>
                  <a:srgbClr val="202020"/>
                </a:solidFill>
                <a:latin typeface="Verdana" panose="020B0604030504040204" pitchFamily="34" charset="0"/>
                <a:ea typeface="Verdana" panose="020B0604030504040204" pitchFamily="34" charset="0"/>
                <a:cs typeface="Arial" panose="020B0604020202020204" pitchFamily="34" charset="0"/>
              </a:rPr>
              <a:t>Helping clients to issue </a:t>
            </a:r>
            <a:r>
              <a:rPr lang="en-US" sz="1000" b="1" kern="0" dirty="0">
                <a:solidFill>
                  <a:srgbClr val="202020"/>
                </a:solidFill>
                <a:latin typeface="Verdana" panose="020B0604030504040204" pitchFamily="34" charset="0"/>
                <a:ea typeface="Verdana" panose="020B0604030504040204" pitchFamily="34" charset="0"/>
                <a:cs typeface="Arial" panose="020B0604020202020204" pitchFamily="34" charset="0"/>
              </a:rPr>
              <a:t>digital assets </a:t>
            </a:r>
            <a:r>
              <a:rPr lang="en-US" sz="1000" kern="0" dirty="0">
                <a:solidFill>
                  <a:srgbClr val="202020"/>
                </a:solidFill>
                <a:latin typeface="Verdana" panose="020B0604030504040204" pitchFamily="34" charset="0"/>
                <a:ea typeface="Verdana" panose="020B0604030504040204" pitchFamily="34" charset="0"/>
                <a:cs typeface="Arial" panose="020B0604020202020204" pitchFamily="34" charset="0"/>
              </a:rPr>
              <a:t>for financing purposes</a:t>
            </a:r>
          </a:p>
          <a:p>
            <a:pPr marL="0" lvl="1" indent="0">
              <a:spcBef>
                <a:spcPts val="544"/>
              </a:spcBef>
              <a:buNone/>
            </a:pPr>
            <a:r>
              <a:rPr lang="en-US" sz="1000" kern="0" dirty="0">
                <a:solidFill>
                  <a:srgbClr val="202020"/>
                </a:solidFill>
                <a:latin typeface="Verdana" panose="020B0604030504040204" pitchFamily="34" charset="0"/>
                <a:ea typeface="Verdana" panose="020B0604030504040204" pitchFamily="34" charset="0"/>
                <a:cs typeface="Arial" panose="020B0604020202020204" pitchFamily="34" charset="0"/>
              </a:rPr>
              <a:t>Supporting </a:t>
            </a:r>
            <a:r>
              <a:rPr lang="en-US" sz="1000" dirty="0">
                <a:solidFill>
                  <a:srgbClr val="202020"/>
                </a:solidFill>
                <a:latin typeface="Verdana" panose="020B0604030504040204" pitchFamily="34" charset="0"/>
                <a:ea typeface="Verdana" panose="020B0604030504040204" pitchFamily="34" charset="0"/>
                <a:cs typeface="Arial" panose="020B0604020202020204" pitchFamily="34" charset="0"/>
              </a:rPr>
              <a:t>tokenization</a:t>
            </a:r>
            <a:br>
              <a:rPr lang="en-US" sz="1000" dirty="0">
                <a:solidFill>
                  <a:srgbClr val="202020"/>
                </a:solidFill>
                <a:latin typeface="Verdana" panose="020B0604030504040204" pitchFamily="34" charset="0"/>
                <a:ea typeface="Verdana" panose="020B0604030504040204" pitchFamily="34" charset="0"/>
                <a:cs typeface="Arial" panose="020B0604020202020204" pitchFamily="34" charset="0"/>
              </a:rPr>
            </a:br>
            <a:r>
              <a:rPr lang="en-US" sz="1000" kern="0" dirty="0">
                <a:solidFill>
                  <a:srgbClr val="202020"/>
                </a:solidFill>
                <a:latin typeface="Verdana" panose="020B0604030504040204" pitchFamily="34" charset="0"/>
                <a:ea typeface="Verdana" panose="020B0604030504040204" pitchFamily="34" charset="0"/>
                <a:cs typeface="Arial" panose="020B0604020202020204" pitchFamily="34" charset="0"/>
              </a:rPr>
              <a:t>of physical assets</a:t>
            </a:r>
          </a:p>
        </p:txBody>
      </p:sp>
      <p:sp>
        <p:nvSpPr>
          <p:cNvPr id="90" name="Inhaltsplatzhalter 1">
            <a:extLst>
              <a:ext uri="{FF2B5EF4-FFF2-40B4-BE49-F238E27FC236}">
                <a16:creationId xmlns:a16="http://schemas.microsoft.com/office/drawing/2014/main" id="{E314F82A-3ECB-4143-8EAD-240F01649A03}"/>
              </a:ext>
            </a:extLst>
          </p:cNvPr>
          <p:cNvSpPr txBox="1">
            <a:spLocks/>
          </p:cNvSpPr>
          <p:nvPr/>
        </p:nvSpPr>
        <p:spPr bwMode="auto">
          <a:xfrm>
            <a:off x="4174492" y="2873358"/>
            <a:ext cx="737798" cy="19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lgn="l" rtl="0" eaLnBrk="1" fontAlgn="base" hangingPunct="1">
              <a:spcBef>
                <a:spcPct val="20000"/>
              </a:spcBef>
              <a:spcAft>
                <a:spcPct val="0"/>
              </a:spcAft>
              <a:buNone/>
              <a:defRPr lang="de-DE" altLang="en-US" sz="1500" dirty="0" smtClean="0">
                <a:solidFill>
                  <a:srgbClr val="114277"/>
                </a:solidFill>
                <a:latin typeface="+mn-lt"/>
                <a:ea typeface="+mn-ea"/>
                <a:cs typeface="+mn-cs"/>
              </a:defRPr>
            </a:lvl1pPr>
            <a:lvl2pPr marL="190500" indent="-190500" algn="l" rtl="0" eaLnBrk="1" fontAlgn="base" hangingPunct="1">
              <a:spcBef>
                <a:spcPct val="20000"/>
              </a:spcBef>
              <a:spcAft>
                <a:spcPct val="0"/>
              </a:spcAft>
              <a:buClr>
                <a:srgbClr val="114277"/>
              </a:buClr>
              <a:buFont typeface="Arial" panose="020B0604020202020204" pitchFamily="34" charset="0"/>
              <a:buChar char="•"/>
              <a:defRPr lang="de-DE" altLang="en-US" sz="1500" dirty="0" smtClean="0">
                <a:solidFill>
                  <a:schemeClr val="tx1"/>
                </a:solidFill>
                <a:latin typeface="+mn-lt"/>
                <a:ea typeface="+mn-ea"/>
                <a:cs typeface="+mn-cs"/>
              </a:defRPr>
            </a:lvl2pPr>
            <a:lvl3pPr marL="412750" indent="-222250"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3pPr>
            <a:lvl4pPr marL="676275" indent="-247650"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4pPr>
            <a:lvl5pPr marL="962025" indent="-277813" algn="l" rtl="0" eaLnBrk="1" fontAlgn="base" hangingPunct="1">
              <a:spcBef>
                <a:spcPct val="20000"/>
              </a:spcBef>
              <a:spcAft>
                <a:spcPct val="0"/>
              </a:spcAft>
              <a:buClr>
                <a:schemeClr val="bg2"/>
              </a:buClr>
              <a:buFont typeface="Century Gothic" panose="020B0502020202020204" pitchFamily="34" charset="0"/>
              <a:buChar char="–"/>
              <a:tabLst/>
              <a:defRPr lang="de-DE" altLang="en-US" sz="1500" dirty="0" smtClean="0">
                <a:solidFill>
                  <a:schemeClr val="tx1"/>
                </a:solidFill>
                <a:latin typeface="+mn-lt"/>
                <a:ea typeface="+mn-ea"/>
                <a:cs typeface="+mn-cs"/>
              </a:defRPr>
            </a:lvl5pPr>
            <a:lvl6pPr marL="2868404" indent="-260764" algn="l" rtl="0" eaLnBrk="1" fontAlgn="base" hangingPunct="1">
              <a:spcBef>
                <a:spcPct val="20000"/>
              </a:spcBef>
              <a:spcAft>
                <a:spcPct val="0"/>
              </a:spcAft>
              <a:buChar char="»"/>
              <a:defRPr sz="2300">
                <a:solidFill>
                  <a:schemeClr val="tx1"/>
                </a:solidFill>
                <a:latin typeface="+mn-lt"/>
                <a:cs typeface="+mn-cs"/>
              </a:defRPr>
            </a:lvl6pPr>
            <a:lvl7pPr marL="3389932" indent="-260764" algn="l" rtl="0" eaLnBrk="1" fontAlgn="base" hangingPunct="1">
              <a:spcBef>
                <a:spcPct val="20000"/>
              </a:spcBef>
              <a:spcAft>
                <a:spcPct val="0"/>
              </a:spcAft>
              <a:buChar char="»"/>
              <a:defRPr sz="2300">
                <a:solidFill>
                  <a:schemeClr val="tx1"/>
                </a:solidFill>
                <a:latin typeface="+mn-lt"/>
                <a:cs typeface="+mn-cs"/>
              </a:defRPr>
            </a:lvl7pPr>
            <a:lvl8pPr marL="3911460" indent="-260764" algn="l" rtl="0" eaLnBrk="1" fontAlgn="base" hangingPunct="1">
              <a:spcBef>
                <a:spcPct val="20000"/>
              </a:spcBef>
              <a:spcAft>
                <a:spcPct val="0"/>
              </a:spcAft>
              <a:buChar char="»"/>
              <a:defRPr sz="2300">
                <a:solidFill>
                  <a:schemeClr val="tx1"/>
                </a:solidFill>
                <a:latin typeface="+mn-lt"/>
                <a:cs typeface="+mn-cs"/>
              </a:defRPr>
            </a:lvl8pPr>
            <a:lvl9pPr marL="4432988" indent="-260764" algn="l" rtl="0" eaLnBrk="1" fontAlgn="base" hangingPunct="1">
              <a:spcBef>
                <a:spcPct val="20000"/>
              </a:spcBef>
              <a:spcAft>
                <a:spcPct val="0"/>
              </a:spcAft>
              <a:buChar char="»"/>
              <a:defRPr sz="2300">
                <a:solidFill>
                  <a:schemeClr val="tx1"/>
                </a:solidFill>
                <a:latin typeface="+mn-lt"/>
                <a:cs typeface="+mn-cs"/>
              </a:defRPr>
            </a:lvl9pPr>
          </a:lstStyle>
          <a:p>
            <a:pPr marL="0" lvl="1" indent="0">
              <a:buNone/>
            </a:pPr>
            <a:r>
              <a:rPr lang="en-US" sz="900" i="1" kern="0" dirty="0">
                <a:solidFill>
                  <a:srgbClr val="202020"/>
                </a:solidFill>
                <a:latin typeface="Verdana" panose="020B0604030504040204" pitchFamily="34" charset="0"/>
                <a:ea typeface="Verdana" panose="020B0604030504040204" pitchFamily="34" charset="0"/>
                <a:cs typeface="Arial" panose="020B0604020202020204" pitchFamily="34" charset="0"/>
              </a:rPr>
              <a:t>GPBS client</a:t>
            </a:r>
          </a:p>
        </p:txBody>
      </p:sp>
      <p:cxnSp>
        <p:nvCxnSpPr>
          <p:cNvPr id="94" name="Gerade Verbindung 59">
            <a:extLst>
              <a:ext uri="{FF2B5EF4-FFF2-40B4-BE49-F238E27FC236}">
                <a16:creationId xmlns:a16="http://schemas.microsoft.com/office/drawing/2014/main" id="{4F4D013D-01C9-4F33-BA14-7EE925CD5BDA}"/>
              </a:ext>
            </a:extLst>
          </p:cNvPr>
          <p:cNvCxnSpPr>
            <a:cxnSpLocks/>
            <a:stCxn id="109" idx="2"/>
            <a:endCxn id="95" idx="0"/>
          </p:cNvCxnSpPr>
          <p:nvPr/>
        </p:nvCxnSpPr>
        <p:spPr>
          <a:xfrm>
            <a:off x="10222026" y="2340552"/>
            <a:ext cx="0" cy="773227"/>
          </a:xfrm>
          <a:prstGeom prst="line">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sp>
        <p:nvSpPr>
          <p:cNvPr id="95" name="Abgerundetes Rechteck 49">
            <a:extLst>
              <a:ext uri="{FF2B5EF4-FFF2-40B4-BE49-F238E27FC236}">
                <a16:creationId xmlns:a16="http://schemas.microsoft.com/office/drawing/2014/main" id="{820B7EA4-A50F-43B8-B14B-800A896FB367}"/>
              </a:ext>
            </a:extLst>
          </p:cNvPr>
          <p:cNvSpPr/>
          <p:nvPr/>
        </p:nvSpPr>
        <p:spPr>
          <a:xfrm>
            <a:off x="10082667" y="3113779"/>
            <a:ext cx="278718" cy="278718"/>
          </a:xfrm>
          <a:prstGeom prst="roundRect">
            <a:avLst/>
          </a:prstGeom>
          <a:solidFill>
            <a:schemeClr val="bg1"/>
          </a:solidFill>
          <a:ln w="63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500">
                <a:solidFill>
                  <a:srgbClr val="202020"/>
                </a:solidFill>
                <a:latin typeface="Verdana" panose="020B0604030504040204" pitchFamily="34" charset="0"/>
                <a:ea typeface="Verdana" panose="020B0604030504040204" pitchFamily="34" charset="0"/>
                <a:cs typeface="Arial" panose="020B0604020202020204" pitchFamily="34" charset="0"/>
              </a:rPr>
              <a:t>Wallet</a:t>
            </a:r>
            <a:endParaRPr lang="en-US" sz="500" dirty="0">
              <a:solidFill>
                <a:srgbClr val="202020"/>
              </a:solidFill>
              <a:latin typeface="Verdana" panose="020B0604030504040204" pitchFamily="34" charset="0"/>
              <a:ea typeface="Verdana" panose="020B0604030504040204" pitchFamily="34" charset="0"/>
              <a:cs typeface="Arial" panose="020B0604020202020204" pitchFamily="34" charset="0"/>
            </a:endParaRPr>
          </a:p>
        </p:txBody>
      </p:sp>
      <p:sp>
        <p:nvSpPr>
          <p:cNvPr id="96" name="Rechteck 95">
            <a:extLst>
              <a:ext uri="{FF2B5EF4-FFF2-40B4-BE49-F238E27FC236}">
                <a16:creationId xmlns:a16="http://schemas.microsoft.com/office/drawing/2014/main" id="{4FA67355-5972-46B5-842E-80BF0AA377DD}"/>
              </a:ext>
            </a:extLst>
          </p:cNvPr>
          <p:cNvSpPr/>
          <p:nvPr/>
        </p:nvSpPr>
        <p:spPr>
          <a:xfrm flipH="1">
            <a:off x="6645101" y="2480035"/>
            <a:ext cx="661511" cy="44755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a:solidFill>
                  <a:srgbClr val="202020"/>
                </a:solidFill>
                <a:latin typeface="Verdana" panose="020B0604030504040204" pitchFamily="34" charset="0"/>
                <a:ea typeface="Verdana" panose="020B0604030504040204" pitchFamily="34" charset="0"/>
                <a:cs typeface="Arial" panose="020B0604020202020204" pitchFamily="34" charset="0"/>
              </a:rPr>
              <a:t>Custodian</a:t>
            </a:r>
            <a:endParaRPr lang="en-US" sz="900" dirty="0">
              <a:solidFill>
                <a:srgbClr val="202020"/>
              </a:solidFill>
              <a:latin typeface="Verdana" panose="020B0604030504040204" pitchFamily="34" charset="0"/>
              <a:ea typeface="Verdana" panose="020B0604030504040204" pitchFamily="34" charset="0"/>
              <a:cs typeface="Arial" panose="020B0604020202020204" pitchFamily="34" charset="0"/>
            </a:endParaRPr>
          </a:p>
        </p:txBody>
      </p:sp>
      <p:sp>
        <p:nvSpPr>
          <p:cNvPr id="97" name="Rechteck 96">
            <a:extLst>
              <a:ext uri="{FF2B5EF4-FFF2-40B4-BE49-F238E27FC236}">
                <a16:creationId xmlns:a16="http://schemas.microsoft.com/office/drawing/2014/main" id="{CD07AD38-7DCB-401A-95D4-F612931FADCD}"/>
              </a:ext>
            </a:extLst>
          </p:cNvPr>
          <p:cNvSpPr/>
          <p:nvPr/>
        </p:nvSpPr>
        <p:spPr>
          <a:xfrm flipH="1">
            <a:off x="8084815" y="2480035"/>
            <a:ext cx="626661" cy="44755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a:solidFill>
                  <a:srgbClr val="202020"/>
                </a:solidFill>
                <a:latin typeface="Verdana" panose="020B0604030504040204" pitchFamily="34" charset="0"/>
                <a:ea typeface="Verdana" panose="020B0604030504040204" pitchFamily="34" charset="0"/>
                <a:cs typeface="Arial" panose="020B0604020202020204" pitchFamily="34" charset="0"/>
              </a:rPr>
              <a:t>Broker</a:t>
            </a:r>
            <a:endParaRPr lang="en-US" sz="900" dirty="0">
              <a:solidFill>
                <a:srgbClr val="202020"/>
              </a:solidFill>
              <a:latin typeface="Verdana" panose="020B0604030504040204" pitchFamily="34" charset="0"/>
              <a:ea typeface="Verdana" panose="020B0604030504040204" pitchFamily="34" charset="0"/>
              <a:cs typeface="Arial" panose="020B0604020202020204" pitchFamily="34" charset="0"/>
            </a:endParaRPr>
          </a:p>
        </p:txBody>
      </p:sp>
      <p:sp>
        <p:nvSpPr>
          <p:cNvPr id="98" name="Rechteck 97">
            <a:extLst>
              <a:ext uri="{FF2B5EF4-FFF2-40B4-BE49-F238E27FC236}">
                <a16:creationId xmlns:a16="http://schemas.microsoft.com/office/drawing/2014/main" id="{8CFB6D90-3C78-4D8B-9ED8-8A504BD9EC61}"/>
              </a:ext>
            </a:extLst>
          </p:cNvPr>
          <p:cNvSpPr/>
          <p:nvPr/>
        </p:nvSpPr>
        <p:spPr>
          <a:xfrm flipH="1">
            <a:off x="5920785" y="2480035"/>
            <a:ext cx="642954" cy="44755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rgbClr val="202020"/>
                </a:solidFill>
                <a:latin typeface="Verdana" panose="020B0604030504040204" pitchFamily="34" charset="0"/>
                <a:ea typeface="Verdana" panose="020B0604030504040204" pitchFamily="34" charset="0"/>
                <a:cs typeface="Arial" panose="020B0604020202020204" pitchFamily="34" charset="0"/>
              </a:rPr>
              <a:t>Interface</a:t>
            </a:r>
          </a:p>
        </p:txBody>
      </p:sp>
      <p:sp>
        <p:nvSpPr>
          <p:cNvPr id="99" name="Rechteck 98">
            <a:extLst>
              <a:ext uri="{FF2B5EF4-FFF2-40B4-BE49-F238E27FC236}">
                <a16:creationId xmlns:a16="http://schemas.microsoft.com/office/drawing/2014/main" id="{38D08237-F91B-404C-A36D-4931DB788519}"/>
              </a:ext>
            </a:extLst>
          </p:cNvPr>
          <p:cNvSpPr/>
          <p:nvPr/>
        </p:nvSpPr>
        <p:spPr>
          <a:xfrm flipH="1">
            <a:off x="7375564" y="2480035"/>
            <a:ext cx="634872" cy="44755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rgbClr val="202020"/>
                </a:solidFill>
                <a:latin typeface="Verdana" panose="020B0604030504040204" pitchFamily="34" charset="0"/>
                <a:ea typeface="Verdana" panose="020B0604030504040204" pitchFamily="34" charset="0"/>
                <a:cs typeface="Arial" panose="020B0604020202020204" pitchFamily="34" charset="0"/>
              </a:rPr>
              <a:t>Issuer</a:t>
            </a:r>
          </a:p>
        </p:txBody>
      </p:sp>
      <p:pic>
        <p:nvPicPr>
          <p:cNvPr id="107" name="Grafik 106" descr="Stadt">
            <a:extLst>
              <a:ext uri="{FF2B5EF4-FFF2-40B4-BE49-F238E27FC236}">
                <a16:creationId xmlns:a16="http://schemas.microsoft.com/office/drawing/2014/main" id="{FAA89F23-EC69-46F7-AE37-D4DBF046D4B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4385173" y="2509683"/>
            <a:ext cx="309410" cy="309410"/>
          </a:xfrm>
          <a:prstGeom prst="rect">
            <a:avLst/>
          </a:prstGeom>
        </p:spPr>
      </p:pic>
      <p:sp>
        <p:nvSpPr>
          <p:cNvPr id="108" name="Abgerundetes Rechteck 49">
            <a:extLst>
              <a:ext uri="{FF2B5EF4-FFF2-40B4-BE49-F238E27FC236}">
                <a16:creationId xmlns:a16="http://schemas.microsoft.com/office/drawing/2014/main" id="{7422228A-8096-4341-9E11-A55A9F15C643}"/>
              </a:ext>
            </a:extLst>
          </p:cNvPr>
          <p:cNvSpPr/>
          <p:nvPr/>
        </p:nvSpPr>
        <p:spPr>
          <a:xfrm>
            <a:off x="10694479" y="3113779"/>
            <a:ext cx="278718" cy="278718"/>
          </a:xfrm>
          <a:prstGeom prst="roundRect">
            <a:avLst/>
          </a:prstGeom>
          <a:solidFill>
            <a:schemeClr val="bg1"/>
          </a:solidFill>
          <a:ln w="63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500">
                <a:solidFill>
                  <a:srgbClr val="202020"/>
                </a:solidFill>
                <a:latin typeface="Verdana" panose="020B0604030504040204" pitchFamily="34" charset="0"/>
                <a:ea typeface="Verdana" panose="020B0604030504040204" pitchFamily="34" charset="0"/>
                <a:cs typeface="Arial" panose="020B0604020202020204" pitchFamily="34" charset="0"/>
              </a:rPr>
              <a:t>Wallet</a:t>
            </a:r>
            <a:endParaRPr lang="en-US" sz="500" dirty="0">
              <a:solidFill>
                <a:srgbClr val="202020"/>
              </a:solidFill>
              <a:latin typeface="Verdana" panose="020B0604030504040204" pitchFamily="34" charset="0"/>
              <a:ea typeface="Verdana" panose="020B0604030504040204" pitchFamily="34" charset="0"/>
              <a:cs typeface="Arial" panose="020B0604020202020204" pitchFamily="34" charset="0"/>
            </a:endParaRPr>
          </a:p>
        </p:txBody>
      </p:sp>
      <p:sp>
        <p:nvSpPr>
          <p:cNvPr id="109" name="Abgerundetes Rechteck 49">
            <a:extLst>
              <a:ext uri="{FF2B5EF4-FFF2-40B4-BE49-F238E27FC236}">
                <a16:creationId xmlns:a16="http://schemas.microsoft.com/office/drawing/2014/main" id="{A45B3959-B11B-426C-ABDE-8C1056250605}"/>
              </a:ext>
            </a:extLst>
          </p:cNvPr>
          <p:cNvSpPr/>
          <p:nvPr/>
        </p:nvSpPr>
        <p:spPr>
          <a:xfrm>
            <a:off x="10082667" y="2061832"/>
            <a:ext cx="278718" cy="278718"/>
          </a:xfrm>
          <a:prstGeom prst="roundRect">
            <a:avLst/>
          </a:prstGeom>
          <a:solidFill>
            <a:schemeClr val="bg1"/>
          </a:solidFill>
          <a:ln w="63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500">
                <a:solidFill>
                  <a:srgbClr val="202020"/>
                </a:solidFill>
                <a:latin typeface="Verdana" panose="020B0604030504040204" pitchFamily="34" charset="0"/>
                <a:ea typeface="Verdana" panose="020B0604030504040204" pitchFamily="34" charset="0"/>
                <a:cs typeface="Arial" panose="020B0604020202020204" pitchFamily="34" charset="0"/>
              </a:rPr>
              <a:t>Wallet</a:t>
            </a:r>
            <a:endParaRPr lang="en-US" sz="500" dirty="0">
              <a:solidFill>
                <a:srgbClr val="202020"/>
              </a:solidFill>
              <a:latin typeface="Verdana" panose="020B0604030504040204" pitchFamily="34" charset="0"/>
              <a:ea typeface="Verdana" panose="020B0604030504040204" pitchFamily="34" charset="0"/>
              <a:cs typeface="Arial" panose="020B0604020202020204" pitchFamily="34" charset="0"/>
            </a:endParaRPr>
          </a:p>
        </p:txBody>
      </p:sp>
      <p:sp>
        <p:nvSpPr>
          <p:cNvPr id="110" name="Abgerundetes Rechteck 49">
            <a:extLst>
              <a:ext uri="{FF2B5EF4-FFF2-40B4-BE49-F238E27FC236}">
                <a16:creationId xmlns:a16="http://schemas.microsoft.com/office/drawing/2014/main" id="{41E9F4E1-1C0A-43A9-B835-ED141CEE973C}"/>
              </a:ext>
            </a:extLst>
          </p:cNvPr>
          <p:cNvSpPr/>
          <p:nvPr/>
        </p:nvSpPr>
        <p:spPr>
          <a:xfrm>
            <a:off x="10694479" y="2061832"/>
            <a:ext cx="278718" cy="278718"/>
          </a:xfrm>
          <a:prstGeom prst="roundRect">
            <a:avLst/>
          </a:prstGeom>
          <a:solidFill>
            <a:schemeClr val="bg1"/>
          </a:solidFill>
          <a:ln w="63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500">
                <a:solidFill>
                  <a:srgbClr val="202020"/>
                </a:solidFill>
                <a:latin typeface="Verdana" panose="020B0604030504040204" pitchFamily="34" charset="0"/>
                <a:ea typeface="Verdana" panose="020B0604030504040204" pitchFamily="34" charset="0"/>
                <a:cs typeface="Arial" panose="020B0604020202020204" pitchFamily="34" charset="0"/>
              </a:rPr>
              <a:t>Wallet</a:t>
            </a:r>
            <a:endParaRPr lang="en-US" sz="500" dirty="0">
              <a:solidFill>
                <a:srgbClr val="202020"/>
              </a:solidFill>
              <a:latin typeface="Verdana" panose="020B0604030504040204" pitchFamily="34" charset="0"/>
              <a:ea typeface="Verdana" panose="020B0604030504040204" pitchFamily="34" charset="0"/>
              <a:cs typeface="Arial" panose="020B0604020202020204" pitchFamily="34" charset="0"/>
            </a:endParaRPr>
          </a:p>
        </p:txBody>
      </p:sp>
      <p:sp>
        <p:nvSpPr>
          <p:cNvPr id="111" name="Abgerundetes Rechteck 49">
            <a:extLst>
              <a:ext uri="{FF2B5EF4-FFF2-40B4-BE49-F238E27FC236}">
                <a16:creationId xmlns:a16="http://schemas.microsoft.com/office/drawing/2014/main" id="{1E6F8059-802F-4203-9BC9-17082119DAC3}"/>
              </a:ext>
            </a:extLst>
          </p:cNvPr>
          <p:cNvSpPr/>
          <p:nvPr/>
        </p:nvSpPr>
        <p:spPr>
          <a:xfrm>
            <a:off x="9778321" y="2587705"/>
            <a:ext cx="278718" cy="278718"/>
          </a:xfrm>
          <a:prstGeom prst="roundRect">
            <a:avLst/>
          </a:prstGeom>
          <a:solidFill>
            <a:schemeClr val="accent3"/>
          </a:solidFill>
          <a:ln w="63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bg1"/>
                </a:solidFill>
                <a:latin typeface="Verdana" panose="020B0604030504040204" pitchFamily="34" charset="0"/>
                <a:ea typeface="Verdana" panose="020B0604030504040204" pitchFamily="34" charset="0"/>
                <a:cs typeface="Arial" panose="020B0604020202020204" pitchFamily="34" charset="0"/>
              </a:rPr>
              <a:t>Wallet</a:t>
            </a:r>
          </a:p>
        </p:txBody>
      </p:sp>
      <p:sp>
        <p:nvSpPr>
          <p:cNvPr id="112" name="Abgerundetes Rechteck 49">
            <a:extLst>
              <a:ext uri="{FF2B5EF4-FFF2-40B4-BE49-F238E27FC236}">
                <a16:creationId xmlns:a16="http://schemas.microsoft.com/office/drawing/2014/main" id="{24240CC3-6EBC-4A67-B44E-4774990A97FF}"/>
              </a:ext>
            </a:extLst>
          </p:cNvPr>
          <p:cNvSpPr/>
          <p:nvPr/>
        </p:nvSpPr>
        <p:spPr>
          <a:xfrm>
            <a:off x="10979643" y="2587705"/>
            <a:ext cx="278718" cy="278718"/>
          </a:xfrm>
          <a:prstGeom prst="roundRect">
            <a:avLst/>
          </a:prstGeom>
          <a:solidFill>
            <a:schemeClr val="bg1"/>
          </a:solidFill>
          <a:ln w="63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500">
                <a:solidFill>
                  <a:srgbClr val="202020"/>
                </a:solidFill>
                <a:latin typeface="Verdana" panose="020B0604030504040204" pitchFamily="34" charset="0"/>
                <a:ea typeface="Verdana" panose="020B0604030504040204" pitchFamily="34" charset="0"/>
                <a:cs typeface="Arial" panose="020B0604020202020204" pitchFamily="34" charset="0"/>
              </a:rPr>
              <a:t>Wallet</a:t>
            </a:r>
            <a:endParaRPr lang="en-US" sz="500" dirty="0">
              <a:solidFill>
                <a:srgbClr val="202020"/>
              </a:solidFill>
              <a:latin typeface="Verdana" panose="020B0604030504040204" pitchFamily="34" charset="0"/>
              <a:ea typeface="Verdana" panose="020B0604030504040204" pitchFamily="34" charset="0"/>
              <a:cs typeface="Arial" panose="020B0604020202020204" pitchFamily="34" charset="0"/>
            </a:endParaRPr>
          </a:p>
        </p:txBody>
      </p:sp>
      <p:cxnSp>
        <p:nvCxnSpPr>
          <p:cNvPr id="113" name="Gerade Verbindung 59">
            <a:extLst>
              <a:ext uri="{FF2B5EF4-FFF2-40B4-BE49-F238E27FC236}">
                <a16:creationId xmlns:a16="http://schemas.microsoft.com/office/drawing/2014/main" id="{E057EE4A-51D0-4B1D-BD7F-5C792C1E1BD0}"/>
              </a:ext>
            </a:extLst>
          </p:cNvPr>
          <p:cNvCxnSpPr>
            <a:cxnSpLocks/>
            <a:stCxn id="111" idx="3"/>
            <a:endCxn id="110" idx="2"/>
          </p:cNvCxnSpPr>
          <p:nvPr/>
        </p:nvCxnSpPr>
        <p:spPr>
          <a:xfrm flipV="1">
            <a:off x="10057041" y="2340552"/>
            <a:ext cx="776798" cy="386513"/>
          </a:xfrm>
          <a:prstGeom prst="line">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114" name="Gerade Verbindung 59">
            <a:extLst>
              <a:ext uri="{FF2B5EF4-FFF2-40B4-BE49-F238E27FC236}">
                <a16:creationId xmlns:a16="http://schemas.microsoft.com/office/drawing/2014/main" id="{5424EE3B-F560-4399-8754-732DA962415D}"/>
              </a:ext>
            </a:extLst>
          </p:cNvPr>
          <p:cNvCxnSpPr>
            <a:cxnSpLocks/>
            <a:stCxn id="109" idx="2"/>
            <a:endCxn id="112" idx="1"/>
          </p:cNvCxnSpPr>
          <p:nvPr/>
        </p:nvCxnSpPr>
        <p:spPr>
          <a:xfrm>
            <a:off x="10222026" y="2340552"/>
            <a:ext cx="757616" cy="386513"/>
          </a:xfrm>
          <a:prstGeom prst="line">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115" name="Gerade Verbindung 59">
            <a:extLst>
              <a:ext uri="{FF2B5EF4-FFF2-40B4-BE49-F238E27FC236}">
                <a16:creationId xmlns:a16="http://schemas.microsoft.com/office/drawing/2014/main" id="{B4932FA3-639A-4BB9-B63D-4601898805D2}"/>
              </a:ext>
            </a:extLst>
          </p:cNvPr>
          <p:cNvCxnSpPr>
            <a:cxnSpLocks/>
            <a:stCxn id="111" idx="3"/>
            <a:endCxn id="108" idx="0"/>
          </p:cNvCxnSpPr>
          <p:nvPr/>
        </p:nvCxnSpPr>
        <p:spPr>
          <a:xfrm>
            <a:off x="10057041" y="2727065"/>
            <a:ext cx="776798" cy="386714"/>
          </a:xfrm>
          <a:prstGeom prst="line">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116" name="Gerade Verbindung 59">
            <a:extLst>
              <a:ext uri="{FF2B5EF4-FFF2-40B4-BE49-F238E27FC236}">
                <a16:creationId xmlns:a16="http://schemas.microsoft.com/office/drawing/2014/main" id="{82103D08-9051-4935-BF28-8B4073830ECD}"/>
              </a:ext>
            </a:extLst>
          </p:cNvPr>
          <p:cNvCxnSpPr>
            <a:cxnSpLocks/>
            <a:stCxn id="109" idx="2"/>
            <a:endCxn id="108" idx="0"/>
          </p:cNvCxnSpPr>
          <p:nvPr/>
        </p:nvCxnSpPr>
        <p:spPr>
          <a:xfrm>
            <a:off x="10222026" y="2340552"/>
            <a:ext cx="611811" cy="773227"/>
          </a:xfrm>
          <a:prstGeom prst="line">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117" name="Gerade Verbindung 59">
            <a:extLst>
              <a:ext uri="{FF2B5EF4-FFF2-40B4-BE49-F238E27FC236}">
                <a16:creationId xmlns:a16="http://schemas.microsoft.com/office/drawing/2014/main" id="{70907435-DA08-4B96-8D6F-851A6B9E417D}"/>
              </a:ext>
            </a:extLst>
          </p:cNvPr>
          <p:cNvCxnSpPr>
            <a:cxnSpLocks/>
            <a:stCxn id="110" idx="2"/>
            <a:endCxn id="108" idx="0"/>
          </p:cNvCxnSpPr>
          <p:nvPr/>
        </p:nvCxnSpPr>
        <p:spPr>
          <a:xfrm>
            <a:off x="10833837" y="2340552"/>
            <a:ext cx="0" cy="773227"/>
          </a:xfrm>
          <a:prstGeom prst="line">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118" name="Gerade Verbindung 59">
            <a:extLst>
              <a:ext uri="{FF2B5EF4-FFF2-40B4-BE49-F238E27FC236}">
                <a16:creationId xmlns:a16="http://schemas.microsoft.com/office/drawing/2014/main" id="{E078E583-66D9-448B-B837-4232E8CD37D9}"/>
              </a:ext>
            </a:extLst>
          </p:cNvPr>
          <p:cNvCxnSpPr>
            <a:cxnSpLocks/>
            <a:stCxn id="111" idx="3"/>
            <a:endCxn id="112" idx="1"/>
          </p:cNvCxnSpPr>
          <p:nvPr/>
        </p:nvCxnSpPr>
        <p:spPr>
          <a:xfrm>
            <a:off x="10057040" y="2727065"/>
            <a:ext cx="922603" cy="0"/>
          </a:xfrm>
          <a:prstGeom prst="line">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119" name="Gerade Verbindung 59">
            <a:extLst>
              <a:ext uri="{FF2B5EF4-FFF2-40B4-BE49-F238E27FC236}">
                <a16:creationId xmlns:a16="http://schemas.microsoft.com/office/drawing/2014/main" id="{198D216B-3ED2-404E-8ED1-D3FC903AFE49}"/>
              </a:ext>
            </a:extLst>
          </p:cNvPr>
          <p:cNvCxnSpPr>
            <a:cxnSpLocks/>
            <a:stCxn id="95" idx="0"/>
            <a:endCxn id="110" idx="2"/>
          </p:cNvCxnSpPr>
          <p:nvPr/>
        </p:nvCxnSpPr>
        <p:spPr>
          <a:xfrm flipV="1">
            <a:off x="10222026" y="2340552"/>
            <a:ext cx="611811" cy="773227"/>
          </a:xfrm>
          <a:prstGeom prst="line">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120" name="Gerade Verbindung 59">
            <a:extLst>
              <a:ext uri="{FF2B5EF4-FFF2-40B4-BE49-F238E27FC236}">
                <a16:creationId xmlns:a16="http://schemas.microsoft.com/office/drawing/2014/main" id="{1659266B-AFEE-415E-B7D5-EE48BA8FF2EB}"/>
              </a:ext>
            </a:extLst>
          </p:cNvPr>
          <p:cNvCxnSpPr>
            <a:cxnSpLocks/>
            <a:stCxn id="95" idx="0"/>
            <a:endCxn id="112" idx="1"/>
          </p:cNvCxnSpPr>
          <p:nvPr/>
        </p:nvCxnSpPr>
        <p:spPr>
          <a:xfrm flipV="1">
            <a:off x="10222026" y="2727065"/>
            <a:ext cx="757616" cy="386714"/>
          </a:xfrm>
          <a:prstGeom prst="line">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sp>
        <p:nvSpPr>
          <p:cNvPr id="121" name="Inhaltsplatzhalter 1">
            <a:extLst>
              <a:ext uri="{FF2B5EF4-FFF2-40B4-BE49-F238E27FC236}">
                <a16:creationId xmlns:a16="http://schemas.microsoft.com/office/drawing/2014/main" id="{048C103A-48A5-4C20-BC59-8ADA1D3AA602}"/>
              </a:ext>
            </a:extLst>
          </p:cNvPr>
          <p:cNvSpPr txBox="1">
            <a:spLocks/>
          </p:cNvSpPr>
          <p:nvPr/>
        </p:nvSpPr>
        <p:spPr bwMode="auto">
          <a:xfrm>
            <a:off x="10153074" y="2562097"/>
            <a:ext cx="757615" cy="339093"/>
          </a:xfrm>
          <a:prstGeom prst="rect">
            <a:avLst/>
          </a:prstGeom>
          <a:solidFill>
            <a:srgbClr val="FFFFFF">
              <a:alpha val="80000"/>
            </a:srgbClr>
          </a:solidFill>
          <a:ln>
            <a:noFill/>
          </a:ln>
          <a:effectLst/>
        </p:spPr>
        <p:txBody>
          <a:bodyPr vert="horz" wrap="square" lIns="0" tIns="0" rIns="0" bIns="0" numCol="1" anchor="ctr" anchorCtr="0" compatLnSpc="1">
            <a:prstTxWarp prst="textNoShape">
              <a:avLst/>
            </a:prstTxWarp>
          </a:bodyPr>
          <a:lstStyle>
            <a:lvl1pPr marL="0" indent="0" algn="l" rtl="0" eaLnBrk="1" fontAlgn="base" hangingPunct="1">
              <a:spcBef>
                <a:spcPct val="20000"/>
              </a:spcBef>
              <a:spcAft>
                <a:spcPct val="0"/>
              </a:spcAft>
              <a:buNone/>
              <a:defRPr lang="de-DE" altLang="en-US" sz="1500" dirty="0" smtClean="0">
                <a:solidFill>
                  <a:srgbClr val="114277"/>
                </a:solidFill>
                <a:latin typeface="+mn-lt"/>
                <a:ea typeface="+mn-ea"/>
                <a:cs typeface="+mn-cs"/>
              </a:defRPr>
            </a:lvl1pPr>
            <a:lvl2pPr marL="190500" indent="-190500" algn="l" rtl="0" eaLnBrk="1" fontAlgn="base" hangingPunct="1">
              <a:spcBef>
                <a:spcPct val="20000"/>
              </a:spcBef>
              <a:spcAft>
                <a:spcPct val="0"/>
              </a:spcAft>
              <a:buClr>
                <a:srgbClr val="114277"/>
              </a:buClr>
              <a:buFont typeface="Arial" panose="020B0604020202020204" pitchFamily="34" charset="0"/>
              <a:buChar char="•"/>
              <a:defRPr lang="de-DE" altLang="en-US" sz="1500" dirty="0" smtClean="0">
                <a:solidFill>
                  <a:schemeClr val="tx1"/>
                </a:solidFill>
                <a:latin typeface="+mn-lt"/>
                <a:ea typeface="+mn-ea"/>
                <a:cs typeface="+mn-cs"/>
              </a:defRPr>
            </a:lvl2pPr>
            <a:lvl3pPr marL="412750" indent="-222250"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3pPr>
            <a:lvl4pPr marL="676275" indent="-247650"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4pPr>
            <a:lvl5pPr marL="962025" indent="-277813" algn="l" rtl="0" eaLnBrk="1" fontAlgn="base" hangingPunct="1">
              <a:spcBef>
                <a:spcPct val="20000"/>
              </a:spcBef>
              <a:spcAft>
                <a:spcPct val="0"/>
              </a:spcAft>
              <a:buClr>
                <a:schemeClr val="bg2"/>
              </a:buClr>
              <a:buFont typeface="Century Gothic" panose="020B0502020202020204" pitchFamily="34" charset="0"/>
              <a:buChar char="–"/>
              <a:tabLst/>
              <a:defRPr lang="de-DE" altLang="en-US" sz="1500" dirty="0" smtClean="0">
                <a:solidFill>
                  <a:schemeClr val="tx1"/>
                </a:solidFill>
                <a:latin typeface="+mn-lt"/>
                <a:ea typeface="+mn-ea"/>
                <a:cs typeface="+mn-cs"/>
              </a:defRPr>
            </a:lvl5pPr>
            <a:lvl6pPr marL="2868404" indent="-260764" algn="l" rtl="0" eaLnBrk="1" fontAlgn="base" hangingPunct="1">
              <a:spcBef>
                <a:spcPct val="20000"/>
              </a:spcBef>
              <a:spcAft>
                <a:spcPct val="0"/>
              </a:spcAft>
              <a:buChar char="»"/>
              <a:defRPr sz="2300">
                <a:solidFill>
                  <a:schemeClr val="tx1"/>
                </a:solidFill>
                <a:latin typeface="+mn-lt"/>
                <a:cs typeface="+mn-cs"/>
              </a:defRPr>
            </a:lvl6pPr>
            <a:lvl7pPr marL="3389932" indent="-260764" algn="l" rtl="0" eaLnBrk="1" fontAlgn="base" hangingPunct="1">
              <a:spcBef>
                <a:spcPct val="20000"/>
              </a:spcBef>
              <a:spcAft>
                <a:spcPct val="0"/>
              </a:spcAft>
              <a:buChar char="»"/>
              <a:defRPr sz="2300">
                <a:solidFill>
                  <a:schemeClr val="tx1"/>
                </a:solidFill>
                <a:latin typeface="+mn-lt"/>
                <a:cs typeface="+mn-cs"/>
              </a:defRPr>
            </a:lvl7pPr>
            <a:lvl8pPr marL="3911460" indent="-260764" algn="l" rtl="0" eaLnBrk="1" fontAlgn="base" hangingPunct="1">
              <a:spcBef>
                <a:spcPct val="20000"/>
              </a:spcBef>
              <a:spcAft>
                <a:spcPct val="0"/>
              </a:spcAft>
              <a:buChar char="»"/>
              <a:defRPr sz="2300">
                <a:solidFill>
                  <a:schemeClr val="tx1"/>
                </a:solidFill>
                <a:latin typeface="+mn-lt"/>
                <a:cs typeface="+mn-cs"/>
              </a:defRPr>
            </a:lvl8pPr>
            <a:lvl9pPr marL="4432988" indent="-260764" algn="l" rtl="0" eaLnBrk="1" fontAlgn="base" hangingPunct="1">
              <a:spcBef>
                <a:spcPct val="20000"/>
              </a:spcBef>
              <a:spcAft>
                <a:spcPct val="0"/>
              </a:spcAft>
              <a:buChar char="»"/>
              <a:defRPr sz="2300">
                <a:solidFill>
                  <a:schemeClr val="tx1"/>
                </a:solidFill>
                <a:latin typeface="+mn-lt"/>
                <a:cs typeface="+mn-cs"/>
              </a:defRPr>
            </a:lvl9pPr>
          </a:lstStyle>
          <a:p>
            <a:pPr marL="0" lvl="1" indent="0" algn="ctr">
              <a:buNone/>
            </a:pPr>
            <a:r>
              <a:rPr lang="en-US" sz="900" b="1" kern="0" dirty="0">
                <a:solidFill>
                  <a:srgbClr val="202020"/>
                </a:solidFill>
                <a:latin typeface="Verdana" panose="020B0604030504040204" pitchFamily="34" charset="0"/>
                <a:ea typeface="Verdana" panose="020B0604030504040204" pitchFamily="34" charset="0"/>
                <a:cs typeface="Arial" panose="020B0604020202020204" pitchFamily="34" charset="0"/>
              </a:rPr>
              <a:t>Distributed Network</a:t>
            </a:r>
          </a:p>
        </p:txBody>
      </p:sp>
      <p:sp>
        <p:nvSpPr>
          <p:cNvPr id="124" name="Inhaltsplatzhalter 1">
            <a:extLst>
              <a:ext uri="{FF2B5EF4-FFF2-40B4-BE49-F238E27FC236}">
                <a16:creationId xmlns:a16="http://schemas.microsoft.com/office/drawing/2014/main" id="{9420A038-02DA-4CB9-8DA3-C29407F6162C}"/>
              </a:ext>
            </a:extLst>
          </p:cNvPr>
          <p:cNvSpPr txBox="1">
            <a:spLocks/>
          </p:cNvSpPr>
          <p:nvPr/>
        </p:nvSpPr>
        <p:spPr bwMode="auto">
          <a:xfrm>
            <a:off x="3836376" y="1984677"/>
            <a:ext cx="1565683" cy="374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lgn="l" rtl="0" eaLnBrk="1" fontAlgn="base" hangingPunct="1">
              <a:spcBef>
                <a:spcPct val="20000"/>
              </a:spcBef>
              <a:spcAft>
                <a:spcPct val="0"/>
              </a:spcAft>
              <a:buNone/>
              <a:defRPr lang="de-DE" altLang="en-US" sz="1500" dirty="0" smtClean="0">
                <a:solidFill>
                  <a:srgbClr val="114277"/>
                </a:solidFill>
                <a:latin typeface="+mn-lt"/>
                <a:ea typeface="+mn-ea"/>
                <a:cs typeface="+mn-cs"/>
              </a:defRPr>
            </a:lvl1pPr>
            <a:lvl2pPr marL="182563" indent="-182563" algn="l" rtl="0" eaLnBrk="1" fontAlgn="base" hangingPunct="1">
              <a:spcBef>
                <a:spcPct val="20000"/>
              </a:spcBef>
              <a:spcAft>
                <a:spcPct val="0"/>
              </a:spcAft>
              <a:buClr>
                <a:srgbClr val="114277"/>
              </a:buClr>
              <a:buFont typeface="Arial" panose="020B0604020202020204" pitchFamily="34" charset="0"/>
              <a:buChar char="•"/>
              <a:defRPr lang="de-DE" altLang="en-US" sz="1500" dirty="0" smtClean="0">
                <a:solidFill>
                  <a:schemeClr val="tx1"/>
                </a:solidFill>
                <a:latin typeface="+mn-lt"/>
                <a:ea typeface="+mn-ea"/>
                <a:cs typeface="+mn-cs"/>
              </a:defRPr>
            </a:lvl2pPr>
            <a:lvl3pPr marL="404813" indent="-214313"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3pPr>
            <a:lvl4pPr marL="684213" indent="-271463"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4pPr>
            <a:lvl5pPr marL="946150" indent="-214313" algn="l" rtl="0" eaLnBrk="1" fontAlgn="base" hangingPunct="1">
              <a:spcBef>
                <a:spcPct val="20000"/>
              </a:spcBef>
              <a:spcAft>
                <a:spcPct val="0"/>
              </a:spcAft>
              <a:buClr>
                <a:schemeClr val="bg2"/>
              </a:buClr>
              <a:buFont typeface="Century Gothic" panose="020B0502020202020204" pitchFamily="34" charset="0"/>
              <a:buChar char="–"/>
              <a:tabLst/>
              <a:defRPr lang="de-DE" altLang="en-US" sz="1500" dirty="0" smtClean="0">
                <a:solidFill>
                  <a:schemeClr val="tx1"/>
                </a:solidFill>
                <a:latin typeface="+mn-lt"/>
                <a:ea typeface="+mn-ea"/>
                <a:cs typeface="+mn-cs"/>
              </a:defRPr>
            </a:lvl5pPr>
            <a:lvl6pPr marL="2868404" indent="-260764" algn="l" rtl="0" eaLnBrk="1" fontAlgn="base" hangingPunct="1">
              <a:spcBef>
                <a:spcPct val="20000"/>
              </a:spcBef>
              <a:spcAft>
                <a:spcPct val="0"/>
              </a:spcAft>
              <a:buChar char="»"/>
              <a:defRPr sz="2300">
                <a:solidFill>
                  <a:schemeClr val="tx1"/>
                </a:solidFill>
                <a:latin typeface="+mn-lt"/>
                <a:cs typeface="+mn-cs"/>
              </a:defRPr>
            </a:lvl6pPr>
            <a:lvl7pPr marL="3389932" indent="-260764" algn="l" rtl="0" eaLnBrk="1" fontAlgn="base" hangingPunct="1">
              <a:spcBef>
                <a:spcPct val="20000"/>
              </a:spcBef>
              <a:spcAft>
                <a:spcPct val="0"/>
              </a:spcAft>
              <a:buChar char="»"/>
              <a:defRPr sz="2300">
                <a:solidFill>
                  <a:schemeClr val="tx1"/>
                </a:solidFill>
                <a:latin typeface="+mn-lt"/>
                <a:cs typeface="+mn-cs"/>
              </a:defRPr>
            </a:lvl7pPr>
            <a:lvl8pPr marL="3911460" indent="-260764" algn="l" rtl="0" eaLnBrk="1" fontAlgn="base" hangingPunct="1">
              <a:spcBef>
                <a:spcPct val="20000"/>
              </a:spcBef>
              <a:spcAft>
                <a:spcPct val="0"/>
              </a:spcAft>
              <a:buChar char="»"/>
              <a:defRPr sz="2300">
                <a:solidFill>
                  <a:schemeClr val="tx1"/>
                </a:solidFill>
                <a:latin typeface="+mn-lt"/>
                <a:cs typeface="+mn-cs"/>
              </a:defRPr>
            </a:lvl8pPr>
            <a:lvl9pPr marL="4432988" indent="-260764" algn="l" rtl="0" eaLnBrk="1" fontAlgn="base" hangingPunct="1">
              <a:spcBef>
                <a:spcPct val="20000"/>
              </a:spcBef>
              <a:spcAft>
                <a:spcPct val="0"/>
              </a:spcAft>
              <a:buChar char="»"/>
              <a:defRPr sz="2300">
                <a:solidFill>
                  <a:schemeClr val="tx1"/>
                </a:solidFill>
                <a:latin typeface="+mn-lt"/>
                <a:cs typeface="+mn-cs"/>
              </a:defRPr>
            </a:lvl9pPr>
          </a:lstStyle>
          <a:p>
            <a:r>
              <a:rPr lang="en-US" sz="1000" b="1" kern="0" dirty="0">
                <a:solidFill>
                  <a:srgbClr val="202020"/>
                </a:solidFill>
                <a:latin typeface="Verdana" panose="020B0604030504040204" pitchFamily="34" charset="0"/>
                <a:ea typeface="Verdana" panose="020B0604030504040204" pitchFamily="34" charset="0"/>
                <a:cs typeface="Arial" panose="020B0604020202020204" pitchFamily="34" charset="0"/>
              </a:rPr>
              <a:t>Crypto-Ecosystems (illustrative)</a:t>
            </a:r>
          </a:p>
        </p:txBody>
      </p:sp>
      <p:grpSp>
        <p:nvGrpSpPr>
          <p:cNvPr id="12" name="Gruppieren 11">
            <a:extLst>
              <a:ext uri="{FF2B5EF4-FFF2-40B4-BE49-F238E27FC236}">
                <a16:creationId xmlns:a16="http://schemas.microsoft.com/office/drawing/2014/main" id="{4129EE60-DC37-47A1-B864-9B1311882978}"/>
              </a:ext>
            </a:extLst>
          </p:cNvPr>
          <p:cNvGrpSpPr/>
          <p:nvPr/>
        </p:nvGrpSpPr>
        <p:grpSpPr>
          <a:xfrm>
            <a:off x="5835213" y="2142086"/>
            <a:ext cx="2960278" cy="287774"/>
            <a:chOff x="5919228" y="2026322"/>
            <a:chExt cx="2792248" cy="287774"/>
          </a:xfrm>
        </p:grpSpPr>
        <p:cxnSp>
          <p:nvCxnSpPr>
            <p:cNvPr id="122" name="Gerade Verbindung 14">
              <a:extLst>
                <a:ext uri="{FF2B5EF4-FFF2-40B4-BE49-F238E27FC236}">
                  <a16:creationId xmlns:a16="http://schemas.microsoft.com/office/drawing/2014/main" id="{704E11FF-8C84-41AF-ABE5-961C1C1284BD}"/>
                </a:ext>
              </a:extLst>
            </p:cNvPr>
            <p:cNvCxnSpPr>
              <a:cxnSpLocks/>
            </p:cNvCxnSpPr>
            <p:nvPr/>
          </p:nvCxnSpPr>
          <p:spPr>
            <a:xfrm>
              <a:off x="5920785" y="2236699"/>
              <a:ext cx="2790691" cy="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Inhaltsplatzhalter 1">
              <a:extLst>
                <a:ext uri="{FF2B5EF4-FFF2-40B4-BE49-F238E27FC236}">
                  <a16:creationId xmlns:a16="http://schemas.microsoft.com/office/drawing/2014/main" id="{3A884899-2CB5-4710-B95E-62BB8B5668EC}"/>
                </a:ext>
              </a:extLst>
            </p:cNvPr>
            <p:cNvSpPr txBox="1">
              <a:spLocks/>
            </p:cNvSpPr>
            <p:nvPr/>
          </p:nvSpPr>
          <p:spPr bwMode="auto">
            <a:xfrm>
              <a:off x="6600976" y="2026322"/>
              <a:ext cx="1430308" cy="14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lgn="l" rtl="0" eaLnBrk="1" fontAlgn="base" hangingPunct="1">
                <a:spcBef>
                  <a:spcPct val="20000"/>
                </a:spcBef>
                <a:spcAft>
                  <a:spcPct val="0"/>
                </a:spcAft>
                <a:buNone/>
                <a:defRPr lang="de-DE" altLang="en-US" sz="1500" dirty="0" smtClean="0">
                  <a:solidFill>
                    <a:srgbClr val="114277"/>
                  </a:solidFill>
                  <a:latin typeface="+mn-lt"/>
                  <a:ea typeface="+mn-ea"/>
                  <a:cs typeface="+mn-cs"/>
                </a:defRPr>
              </a:lvl1pPr>
              <a:lvl2pPr marL="190500" indent="-190500" algn="l" rtl="0" eaLnBrk="1" fontAlgn="base" hangingPunct="1">
                <a:spcBef>
                  <a:spcPct val="20000"/>
                </a:spcBef>
                <a:spcAft>
                  <a:spcPct val="0"/>
                </a:spcAft>
                <a:buClr>
                  <a:srgbClr val="114277"/>
                </a:buClr>
                <a:buFont typeface="Arial" panose="020B0604020202020204" pitchFamily="34" charset="0"/>
                <a:buChar char="•"/>
                <a:defRPr lang="de-DE" altLang="en-US" sz="1500" dirty="0" smtClean="0">
                  <a:solidFill>
                    <a:schemeClr val="tx1"/>
                  </a:solidFill>
                  <a:latin typeface="+mn-lt"/>
                  <a:ea typeface="+mn-ea"/>
                  <a:cs typeface="+mn-cs"/>
                </a:defRPr>
              </a:lvl2pPr>
              <a:lvl3pPr marL="412750" indent="-222250"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3pPr>
              <a:lvl4pPr marL="676275" indent="-247650"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4pPr>
              <a:lvl5pPr marL="962025" indent="-277813" algn="l" rtl="0" eaLnBrk="1" fontAlgn="base" hangingPunct="1">
                <a:spcBef>
                  <a:spcPct val="20000"/>
                </a:spcBef>
                <a:spcAft>
                  <a:spcPct val="0"/>
                </a:spcAft>
                <a:buClr>
                  <a:schemeClr val="bg2"/>
                </a:buClr>
                <a:buFont typeface="Century Gothic" panose="020B0502020202020204" pitchFamily="34" charset="0"/>
                <a:buChar char="–"/>
                <a:tabLst/>
                <a:defRPr lang="de-DE" altLang="en-US" sz="1500" dirty="0" smtClean="0">
                  <a:solidFill>
                    <a:schemeClr val="tx1"/>
                  </a:solidFill>
                  <a:latin typeface="+mn-lt"/>
                  <a:ea typeface="+mn-ea"/>
                  <a:cs typeface="+mn-cs"/>
                </a:defRPr>
              </a:lvl5pPr>
              <a:lvl6pPr marL="2868404" indent="-260764" algn="l" rtl="0" eaLnBrk="1" fontAlgn="base" hangingPunct="1">
                <a:spcBef>
                  <a:spcPct val="20000"/>
                </a:spcBef>
                <a:spcAft>
                  <a:spcPct val="0"/>
                </a:spcAft>
                <a:buChar char="»"/>
                <a:defRPr sz="2300">
                  <a:solidFill>
                    <a:schemeClr val="tx1"/>
                  </a:solidFill>
                  <a:latin typeface="+mn-lt"/>
                  <a:cs typeface="+mn-cs"/>
                </a:defRPr>
              </a:lvl6pPr>
              <a:lvl7pPr marL="3389932" indent="-260764" algn="l" rtl="0" eaLnBrk="1" fontAlgn="base" hangingPunct="1">
                <a:spcBef>
                  <a:spcPct val="20000"/>
                </a:spcBef>
                <a:spcAft>
                  <a:spcPct val="0"/>
                </a:spcAft>
                <a:buChar char="»"/>
                <a:defRPr sz="2300">
                  <a:solidFill>
                    <a:schemeClr val="tx1"/>
                  </a:solidFill>
                  <a:latin typeface="+mn-lt"/>
                  <a:cs typeface="+mn-cs"/>
                </a:defRPr>
              </a:lvl7pPr>
              <a:lvl8pPr marL="3911460" indent="-260764" algn="l" rtl="0" eaLnBrk="1" fontAlgn="base" hangingPunct="1">
                <a:spcBef>
                  <a:spcPct val="20000"/>
                </a:spcBef>
                <a:spcAft>
                  <a:spcPct val="0"/>
                </a:spcAft>
                <a:buChar char="»"/>
                <a:defRPr sz="2300">
                  <a:solidFill>
                    <a:schemeClr val="tx1"/>
                  </a:solidFill>
                  <a:latin typeface="+mn-lt"/>
                  <a:cs typeface="+mn-cs"/>
                </a:defRPr>
              </a:lvl8pPr>
              <a:lvl9pPr marL="4432988" indent="-260764" algn="l" rtl="0" eaLnBrk="1" fontAlgn="base" hangingPunct="1">
                <a:spcBef>
                  <a:spcPct val="20000"/>
                </a:spcBef>
                <a:spcAft>
                  <a:spcPct val="0"/>
                </a:spcAft>
                <a:buChar char="»"/>
                <a:defRPr sz="2300">
                  <a:solidFill>
                    <a:schemeClr val="tx1"/>
                  </a:solidFill>
                  <a:latin typeface="+mn-lt"/>
                  <a:cs typeface="+mn-cs"/>
                </a:defRPr>
              </a:lvl9pPr>
            </a:lstStyle>
            <a:p>
              <a:pPr marL="0" lvl="1" indent="0" algn="ctr">
                <a:buNone/>
              </a:pPr>
              <a:r>
                <a:rPr lang="en-US" sz="900" i="1" kern="0" dirty="0">
                  <a:solidFill>
                    <a:srgbClr val="202020"/>
                  </a:solidFill>
                  <a:latin typeface="Verdana" panose="020B0604030504040204" pitchFamily="34" charset="0"/>
                  <a:ea typeface="Verdana" panose="020B0604030504040204" pitchFamily="34" charset="0"/>
                  <a:cs typeface="Arial" panose="020B0604020202020204" pitchFamily="34" charset="0"/>
                </a:rPr>
                <a:t>Potential roles for GPBS</a:t>
              </a:r>
            </a:p>
          </p:txBody>
        </p:sp>
        <p:cxnSp>
          <p:nvCxnSpPr>
            <p:cNvPr id="125" name="Gerade Verbindung 3">
              <a:extLst>
                <a:ext uri="{FF2B5EF4-FFF2-40B4-BE49-F238E27FC236}">
                  <a16:creationId xmlns:a16="http://schemas.microsoft.com/office/drawing/2014/main" id="{F083B76D-0D20-4B9C-B8D9-2C2156BE05DC}"/>
                </a:ext>
              </a:extLst>
            </p:cNvPr>
            <p:cNvCxnSpPr/>
            <p:nvPr/>
          </p:nvCxnSpPr>
          <p:spPr>
            <a:xfrm>
              <a:off x="5919228" y="2235603"/>
              <a:ext cx="0" cy="78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Gerade Verbindung 69">
              <a:extLst>
                <a:ext uri="{FF2B5EF4-FFF2-40B4-BE49-F238E27FC236}">
                  <a16:creationId xmlns:a16="http://schemas.microsoft.com/office/drawing/2014/main" id="{45778D73-9EC7-4635-832C-F95DF9F94C3B}"/>
                </a:ext>
              </a:extLst>
            </p:cNvPr>
            <p:cNvCxnSpPr/>
            <p:nvPr/>
          </p:nvCxnSpPr>
          <p:spPr>
            <a:xfrm>
              <a:off x="8711476" y="2235603"/>
              <a:ext cx="0" cy="78493"/>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0" name="Inhaltsplatzhalter 1">
            <a:extLst>
              <a:ext uri="{FF2B5EF4-FFF2-40B4-BE49-F238E27FC236}">
                <a16:creationId xmlns:a16="http://schemas.microsoft.com/office/drawing/2014/main" id="{D4026873-9652-4519-B4E7-873F04A373B5}"/>
              </a:ext>
            </a:extLst>
          </p:cNvPr>
          <p:cNvSpPr txBox="1">
            <a:spLocks/>
          </p:cNvSpPr>
          <p:nvPr/>
        </p:nvSpPr>
        <p:spPr bwMode="auto">
          <a:xfrm>
            <a:off x="3836377" y="3853716"/>
            <a:ext cx="940982" cy="374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lgn="l" rtl="0" eaLnBrk="1" fontAlgn="base" hangingPunct="1">
              <a:spcBef>
                <a:spcPct val="20000"/>
              </a:spcBef>
              <a:spcAft>
                <a:spcPct val="0"/>
              </a:spcAft>
              <a:buNone/>
              <a:defRPr lang="de-DE" altLang="en-US" sz="1500" dirty="0" smtClean="0">
                <a:solidFill>
                  <a:srgbClr val="114277"/>
                </a:solidFill>
                <a:latin typeface="+mn-lt"/>
                <a:ea typeface="+mn-ea"/>
                <a:cs typeface="+mn-cs"/>
              </a:defRPr>
            </a:lvl1pPr>
            <a:lvl2pPr marL="182563" indent="-182563" algn="l" rtl="0" eaLnBrk="1" fontAlgn="base" hangingPunct="1">
              <a:spcBef>
                <a:spcPct val="20000"/>
              </a:spcBef>
              <a:spcAft>
                <a:spcPct val="0"/>
              </a:spcAft>
              <a:buClr>
                <a:srgbClr val="114277"/>
              </a:buClr>
              <a:buFont typeface="Arial" panose="020B0604020202020204" pitchFamily="34" charset="0"/>
              <a:buChar char="•"/>
              <a:defRPr lang="de-DE" altLang="en-US" sz="1500" dirty="0" smtClean="0">
                <a:solidFill>
                  <a:schemeClr val="tx1"/>
                </a:solidFill>
                <a:latin typeface="+mn-lt"/>
                <a:ea typeface="+mn-ea"/>
                <a:cs typeface="+mn-cs"/>
              </a:defRPr>
            </a:lvl2pPr>
            <a:lvl3pPr marL="404813" indent="-214313"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3pPr>
            <a:lvl4pPr marL="684213" indent="-271463"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4pPr>
            <a:lvl5pPr marL="946150" indent="-214313" algn="l" rtl="0" eaLnBrk="1" fontAlgn="base" hangingPunct="1">
              <a:spcBef>
                <a:spcPct val="20000"/>
              </a:spcBef>
              <a:spcAft>
                <a:spcPct val="0"/>
              </a:spcAft>
              <a:buClr>
                <a:schemeClr val="bg2"/>
              </a:buClr>
              <a:buFont typeface="Century Gothic" panose="020B0502020202020204" pitchFamily="34" charset="0"/>
              <a:buChar char="–"/>
              <a:tabLst/>
              <a:defRPr lang="de-DE" altLang="en-US" sz="1500" dirty="0" smtClean="0">
                <a:solidFill>
                  <a:schemeClr val="tx1"/>
                </a:solidFill>
                <a:latin typeface="+mn-lt"/>
                <a:ea typeface="+mn-ea"/>
                <a:cs typeface="+mn-cs"/>
              </a:defRPr>
            </a:lvl5pPr>
            <a:lvl6pPr marL="2868404" indent="-260764" algn="l" rtl="0" eaLnBrk="1" fontAlgn="base" hangingPunct="1">
              <a:spcBef>
                <a:spcPct val="20000"/>
              </a:spcBef>
              <a:spcAft>
                <a:spcPct val="0"/>
              </a:spcAft>
              <a:buChar char="»"/>
              <a:defRPr sz="2300">
                <a:solidFill>
                  <a:schemeClr val="tx1"/>
                </a:solidFill>
                <a:latin typeface="+mn-lt"/>
                <a:cs typeface="+mn-cs"/>
              </a:defRPr>
            </a:lvl6pPr>
            <a:lvl7pPr marL="3389932" indent="-260764" algn="l" rtl="0" eaLnBrk="1" fontAlgn="base" hangingPunct="1">
              <a:spcBef>
                <a:spcPct val="20000"/>
              </a:spcBef>
              <a:spcAft>
                <a:spcPct val="0"/>
              </a:spcAft>
              <a:buChar char="»"/>
              <a:defRPr sz="2300">
                <a:solidFill>
                  <a:schemeClr val="tx1"/>
                </a:solidFill>
                <a:latin typeface="+mn-lt"/>
                <a:cs typeface="+mn-cs"/>
              </a:defRPr>
            </a:lvl7pPr>
            <a:lvl8pPr marL="3911460" indent="-260764" algn="l" rtl="0" eaLnBrk="1" fontAlgn="base" hangingPunct="1">
              <a:spcBef>
                <a:spcPct val="20000"/>
              </a:spcBef>
              <a:spcAft>
                <a:spcPct val="0"/>
              </a:spcAft>
              <a:buChar char="»"/>
              <a:defRPr sz="2300">
                <a:solidFill>
                  <a:schemeClr val="tx1"/>
                </a:solidFill>
                <a:latin typeface="+mn-lt"/>
                <a:cs typeface="+mn-cs"/>
              </a:defRPr>
            </a:lvl8pPr>
            <a:lvl9pPr marL="4432988" indent="-260764" algn="l" rtl="0" eaLnBrk="1" fontAlgn="base" hangingPunct="1">
              <a:spcBef>
                <a:spcPct val="20000"/>
              </a:spcBef>
              <a:spcAft>
                <a:spcPct val="0"/>
              </a:spcAft>
              <a:buChar char="»"/>
              <a:defRPr sz="2300">
                <a:solidFill>
                  <a:schemeClr val="tx1"/>
                </a:solidFill>
                <a:latin typeface="+mn-lt"/>
                <a:cs typeface="+mn-cs"/>
              </a:defRPr>
            </a:lvl9pPr>
          </a:lstStyle>
          <a:p>
            <a:r>
              <a:rPr lang="en-US" sz="1000" b="1" kern="0" dirty="0">
                <a:solidFill>
                  <a:srgbClr val="202020"/>
                </a:solidFill>
                <a:latin typeface="Verdana" panose="020B0604030504040204" pitchFamily="34" charset="0"/>
                <a:ea typeface="Verdana" panose="020B0604030504040204" pitchFamily="34" charset="0"/>
                <a:cs typeface="Arial" panose="020B0604020202020204" pitchFamily="34" charset="0"/>
              </a:rPr>
              <a:t>GPBS roles</a:t>
            </a:r>
          </a:p>
        </p:txBody>
      </p:sp>
      <p:cxnSp>
        <p:nvCxnSpPr>
          <p:cNvPr id="151" name="Gerade Verbindung 7">
            <a:extLst>
              <a:ext uri="{FF2B5EF4-FFF2-40B4-BE49-F238E27FC236}">
                <a16:creationId xmlns:a16="http://schemas.microsoft.com/office/drawing/2014/main" id="{B2BC281E-524F-449C-BA57-2BA10D45B28A}"/>
              </a:ext>
            </a:extLst>
          </p:cNvPr>
          <p:cNvCxnSpPr>
            <a:cxnSpLocks/>
          </p:cNvCxnSpPr>
          <p:nvPr/>
        </p:nvCxnSpPr>
        <p:spPr>
          <a:xfrm>
            <a:off x="573133" y="2893925"/>
            <a:ext cx="294730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Gerade Verbindung 7">
            <a:extLst>
              <a:ext uri="{FF2B5EF4-FFF2-40B4-BE49-F238E27FC236}">
                <a16:creationId xmlns:a16="http://schemas.microsoft.com/office/drawing/2014/main" id="{2E2D67F4-1A1C-460C-BC67-4A9EDBDF9EFF}"/>
              </a:ext>
            </a:extLst>
          </p:cNvPr>
          <p:cNvCxnSpPr>
            <a:cxnSpLocks/>
          </p:cNvCxnSpPr>
          <p:nvPr/>
        </p:nvCxnSpPr>
        <p:spPr>
          <a:xfrm>
            <a:off x="573133" y="3936814"/>
            <a:ext cx="294730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7" name="Rectangle 36">
            <a:extLst>
              <a:ext uri="{FF2B5EF4-FFF2-40B4-BE49-F238E27FC236}">
                <a16:creationId xmlns:a16="http://schemas.microsoft.com/office/drawing/2014/main" id="{2471036B-3D5F-48EF-96BF-F356D616CC68}"/>
              </a:ext>
            </a:extLst>
          </p:cNvPr>
          <p:cNvSpPr/>
          <p:nvPr/>
        </p:nvSpPr>
        <p:spPr>
          <a:xfrm>
            <a:off x="464977" y="6453990"/>
            <a:ext cx="10293498" cy="369332"/>
          </a:xfrm>
          <a:prstGeom prst="rect">
            <a:avLst/>
          </a:prstGeom>
        </p:spPr>
        <p:txBody>
          <a:bodyPr wrap="square">
            <a:spAutoFit/>
          </a:bodyPr>
          <a:lstStyle/>
          <a:p>
            <a:r>
              <a:rPr lang="en-US" sz="900" dirty="0">
                <a:solidFill>
                  <a:srgbClr val="000000"/>
                </a:solidFill>
                <a:latin typeface="Verdana" panose="020B0604030504040204" pitchFamily="34" charset="0"/>
                <a:ea typeface="Verdana" panose="020B0604030504040204" pitchFamily="34" charset="0"/>
                <a:cs typeface="Arial" panose="020B0604020202020204" pitchFamily="34" charset="0"/>
              </a:rPr>
              <a:t>CASP = Crypto-Asset Service Provider</a:t>
            </a:r>
          </a:p>
          <a:p>
            <a:r>
              <a:rPr lang="en-US" sz="900" dirty="0">
                <a:solidFill>
                  <a:srgbClr val="000000"/>
                </a:solidFill>
                <a:latin typeface="Verdana" panose="020B0604030504040204" pitchFamily="34" charset="0"/>
                <a:ea typeface="Verdana" panose="020B0604030504040204" pitchFamily="34" charset="0"/>
                <a:cs typeface="Arial" panose="020B0604020202020204" pitchFamily="34" charset="0"/>
              </a:rPr>
              <a:t>Source: Qualitative online interview with Prospects, Feedback from client meetings</a:t>
            </a:r>
          </a:p>
        </p:txBody>
      </p:sp>
      <p:cxnSp>
        <p:nvCxnSpPr>
          <p:cNvPr id="158" name="Gerade Verbindung 7">
            <a:extLst>
              <a:ext uri="{FF2B5EF4-FFF2-40B4-BE49-F238E27FC236}">
                <a16:creationId xmlns:a16="http://schemas.microsoft.com/office/drawing/2014/main" id="{4912729A-7C09-4742-B3DC-9C841AABC5CB}"/>
              </a:ext>
            </a:extLst>
          </p:cNvPr>
          <p:cNvCxnSpPr>
            <a:cxnSpLocks/>
          </p:cNvCxnSpPr>
          <p:nvPr/>
        </p:nvCxnSpPr>
        <p:spPr>
          <a:xfrm>
            <a:off x="3813517" y="1680253"/>
            <a:ext cx="784423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7" name="Gerade Verbindung 7">
            <a:extLst>
              <a:ext uri="{FF2B5EF4-FFF2-40B4-BE49-F238E27FC236}">
                <a16:creationId xmlns:a16="http://schemas.microsoft.com/office/drawing/2014/main" id="{03B6248F-A72C-491E-8CD8-0711D38CE47E}"/>
              </a:ext>
            </a:extLst>
          </p:cNvPr>
          <p:cNvCxnSpPr>
            <a:cxnSpLocks/>
          </p:cNvCxnSpPr>
          <p:nvPr/>
        </p:nvCxnSpPr>
        <p:spPr>
          <a:xfrm>
            <a:off x="573133" y="1774905"/>
            <a:ext cx="294730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9" name="Inhaltsplatzhalter 1">
            <a:extLst>
              <a:ext uri="{FF2B5EF4-FFF2-40B4-BE49-F238E27FC236}">
                <a16:creationId xmlns:a16="http://schemas.microsoft.com/office/drawing/2014/main" id="{E778C806-5715-4793-8AA5-73A283DBD247}"/>
              </a:ext>
            </a:extLst>
          </p:cNvPr>
          <p:cNvSpPr txBox="1">
            <a:spLocks/>
          </p:cNvSpPr>
          <p:nvPr/>
        </p:nvSpPr>
        <p:spPr bwMode="auto">
          <a:xfrm>
            <a:off x="3836376" y="4175666"/>
            <a:ext cx="1122837" cy="374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lgn="l" rtl="0" eaLnBrk="1" fontAlgn="base" hangingPunct="1">
              <a:spcBef>
                <a:spcPct val="20000"/>
              </a:spcBef>
              <a:spcAft>
                <a:spcPct val="0"/>
              </a:spcAft>
              <a:buNone/>
              <a:defRPr lang="de-DE" altLang="en-US" sz="1500" dirty="0" smtClean="0">
                <a:solidFill>
                  <a:srgbClr val="114277"/>
                </a:solidFill>
                <a:latin typeface="+mn-lt"/>
                <a:ea typeface="+mn-ea"/>
                <a:cs typeface="+mn-cs"/>
              </a:defRPr>
            </a:lvl1pPr>
            <a:lvl2pPr marL="182563" indent="-182563" algn="l" rtl="0" eaLnBrk="1" fontAlgn="base" hangingPunct="1">
              <a:spcBef>
                <a:spcPct val="20000"/>
              </a:spcBef>
              <a:spcAft>
                <a:spcPct val="0"/>
              </a:spcAft>
              <a:buClr>
                <a:srgbClr val="114277"/>
              </a:buClr>
              <a:buFont typeface="Arial" panose="020B0604020202020204" pitchFamily="34" charset="0"/>
              <a:buChar char="•"/>
              <a:defRPr lang="de-DE" altLang="en-US" sz="1500" dirty="0" smtClean="0">
                <a:solidFill>
                  <a:schemeClr val="tx1"/>
                </a:solidFill>
                <a:latin typeface="+mn-lt"/>
                <a:ea typeface="+mn-ea"/>
                <a:cs typeface="+mn-cs"/>
              </a:defRPr>
            </a:lvl2pPr>
            <a:lvl3pPr marL="404813" indent="-214313"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3pPr>
            <a:lvl4pPr marL="684213" indent="-271463"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4pPr>
            <a:lvl5pPr marL="946150" indent="-214313" algn="l" rtl="0" eaLnBrk="1" fontAlgn="base" hangingPunct="1">
              <a:spcBef>
                <a:spcPct val="20000"/>
              </a:spcBef>
              <a:spcAft>
                <a:spcPct val="0"/>
              </a:spcAft>
              <a:buClr>
                <a:schemeClr val="bg2"/>
              </a:buClr>
              <a:buFont typeface="Century Gothic" panose="020B0502020202020204" pitchFamily="34" charset="0"/>
              <a:buChar char="–"/>
              <a:tabLst/>
              <a:defRPr lang="de-DE" altLang="en-US" sz="1500" dirty="0" smtClean="0">
                <a:solidFill>
                  <a:schemeClr val="tx1"/>
                </a:solidFill>
                <a:latin typeface="+mn-lt"/>
                <a:ea typeface="+mn-ea"/>
                <a:cs typeface="+mn-cs"/>
              </a:defRPr>
            </a:lvl5pPr>
            <a:lvl6pPr marL="2868404" indent="-260764" algn="l" rtl="0" eaLnBrk="1" fontAlgn="base" hangingPunct="1">
              <a:spcBef>
                <a:spcPct val="20000"/>
              </a:spcBef>
              <a:spcAft>
                <a:spcPct val="0"/>
              </a:spcAft>
              <a:buChar char="»"/>
              <a:defRPr sz="2300">
                <a:solidFill>
                  <a:schemeClr val="tx1"/>
                </a:solidFill>
                <a:latin typeface="+mn-lt"/>
                <a:cs typeface="+mn-cs"/>
              </a:defRPr>
            </a:lvl6pPr>
            <a:lvl7pPr marL="3389932" indent="-260764" algn="l" rtl="0" eaLnBrk="1" fontAlgn="base" hangingPunct="1">
              <a:spcBef>
                <a:spcPct val="20000"/>
              </a:spcBef>
              <a:spcAft>
                <a:spcPct val="0"/>
              </a:spcAft>
              <a:buChar char="»"/>
              <a:defRPr sz="2300">
                <a:solidFill>
                  <a:schemeClr val="tx1"/>
                </a:solidFill>
                <a:latin typeface="+mn-lt"/>
                <a:cs typeface="+mn-cs"/>
              </a:defRPr>
            </a:lvl7pPr>
            <a:lvl8pPr marL="3911460" indent="-260764" algn="l" rtl="0" eaLnBrk="1" fontAlgn="base" hangingPunct="1">
              <a:spcBef>
                <a:spcPct val="20000"/>
              </a:spcBef>
              <a:spcAft>
                <a:spcPct val="0"/>
              </a:spcAft>
              <a:buChar char="»"/>
              <a:defRPr sz="2300">
                <a:solidFill>
                  <a:schemeClr val="tx1"/>
                </a:solidFill>
                <a:latin typeface="+mn-lt"/>
                <a:cs typeface="+mn-cs"/>
              </a:defRPr>
            </a:lvl8pPr>
            <a:lvl9pPr marL="4432988" indent="-260764" algn="l" rtl="0" eaLnBrk="1" fontAlgn="base" hangingPunct="1">
              <a:spcBef>
                <a:spcPct val="20000"/>
              </a:spcBef>
              <a:spcAft>
                <a:spcPct val="0"/>
              </a:spcAft>
              <a:buChar char="»"/>
              <a:defRPr sz="2300">
                <a:solidFill>
                  <a:schemeClr val="tx1"/>
                </a:solidFill>
                <a:latin typeface="+mn-lt"/>
                <a:cs typeface="+mn-cs"/>
              </a:defRPr>
            </a:lvl9pPr>
          </a:lstStyle>
          <a:p>
            <a:r>
              <a:rPr lang="en-US" sz="1000" b="1" kern="0" dirty="0">
                <a:solidFill>
                  <a:srgbClr val="202020"/>
                </a:solidFill>
                <a:latin typeface="Verdana" panose="020B0604030504040204" pitchFamily="34" charset="0"/>
                <a:ea typeface="Verdana" panose="020B0604030504040204" pitchFamily="34" charset="0"/>
                <a:cs typeface="Arial" panose="020B0604020202020204" pitchFamily="34" charset="0"/>
              </a:rPr>
              <a:t>GPBS offering</a:t>
            </a:r>
          </a:p>
        </p:txBody>
      </p:sp>
      <p:sp>
        <p:nvSpPr>
          <p:cNvPr id="134" name="Rechteck 133">
            <a:extLst>
              <a:ext uri="{FF2B5EF4-FFF2-40B4-BE49-F238E27FC236}">
                <a16:creationId xmlns:a16="http://schemas.microsoft.com/office/drawing/2014/main" id="{5B9DD58F-A7CB-4416-A89F-1D5E057A5B37}"/>
              </a:ext>
            </a:extLst>
          </p:cNvPr>
          <p:cNvSpPr/>
          <p:nvPr/>
        </p:nvSpPr>
        <p:spPr>
          <a:xfrm rot="16200000" flipH="1">
            <a:off x="225988" y="3267644"/>
            <a:ext cx="972000" cy="28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US" sz="800" b="1" dirty="0">
                <a:solidFill>
                  <a:schemeClr val="bg1"/>
                </a:solidFill>
                <a:latin typeface="Verdana" panose="020B0604030504040204" pitchFamily="34" charset="0"/>
                <a:ea typeface="Verdana" panose="020B0604030504040204" pitchFamily="34" charset="0"/>
                <a:cs typeface="Arial" panose="020B0604020202020204" pitchFamily="34" charset="0"/>
              </a:rPr>
              <a:t>Corporates</a:t>
            </a:r>
          </a:p>
        </p:txBody>
      </p:sp>
      <p:sp>
        <p:nvSpPr>
          <p:cNvPr id="141" name="Rechteck 140">
            <a:extLst>
              <a:ext uri="{FF2B5EF4-FFF2-40B4-BE49-F238E27FC236}">
                <a16:creationId xmlns:a16="http://schemas.microsoft.com/office/drawing/2014/main" id="{CB1C7DD6-F801-49A1-B549-BDD45D7F0472}"/>
              </a:ext>
            </a:extLst>
          </p:cNvPr>
          <p:cNvSpPr/>
          <p:nvPr/>
        </p:nvSpPr>
        <p:spPr>
          <a:xfrm rot="16200000" flipH="1">
            <a:off x="225988" y="2226734"/>
            <a:ext cx="972000" cy="28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US" sz="800" b="1" dirty="0">
                <a:solidFill>
                  <a:schemeClr val="bg1"/>
                </a:solidFill>
                <a:latin typeface="Verdana" panose="020B0604030504040204" pitchFamily="34" charset="0"/>
                <a:ea typeface="Verdana" panose="020B0604030504040204" pitchFamily="34" charset="0"/>
                <a:cs typeface="Arial" panose="020B0604020202020204" pitchFamily="34" charset="0"/>
              </a:rPr>
              <a:t>Private clients</a:t>
            </a:r>
          </a:p>
        </p:txBody>
      </p:sp>
      <p:sp>
        <p:nvSpPr>
          <p:cNvPr id="152" name="Rechteck 151">
            <a:extLst>
              <a:ext uri="{FF2B5EF4-FFF2-40B4-BE49-F238E27FC236}">
                <a16:creationId xmlns:a16="http://schemas.microsoft.com/office/drawing/2014/main" id="{D7B8C07B-6D49-4B47-B7DC-E200EBF7F775}"/>
              </a:ext>
            </a:extLst>
          </p:cNvPr>
          <p:cNvSpPr/>
          <p:nvPr/>
        </p:nvSpPr>
        <p:spPr>
          <a:xfrm rot="16200000" flipH="1">
            <a:off x="225988" y="5349464"/>
            <a:ext cx="972000" cy="28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US" sz="800" b="1" dirty="0">
                <a:solidFill>
                  <a:schemeClr val="bg1"/>
                </a:solidFill>
                <a:latin typeface="Verdana" panose="020B0604030504040204" pitchFamily="34" charset="0"/>
                <a:ea typeface="Verdana" panose="020B0604030504040204" pitchFamily="34" charset="0"/>
                <a:cs typeface="Arial" panose="020B0604020202020204" pitchFamily="34" charset="0"/>
              </a:rPr>
              <a:t>CASP*</a:t>
            </a:r>
          </a:p>
        </p:txBody>
      </p:sp>
      <p:sp>
        <p:nvSpPr>
          <p:cNvPr id="159" name="Textfeld 24">
            <a:extLst>
              <a:ext uri="{FF2B5EF4-FFF2-40B4-BE49-F238E27FC236}">
                <a16:creationId xmlns:a16="http://schemas.microsoft.com/office/drawing/2014/main" id="{F52DD022-DB77-4CE7-98AE-30461AAF7B5D}"/>
              </a:ext>
            </a:extLst>
          </p:cNvPr>
          <p:cNvSpPr txBox="1"/>
          <p:nvPr/>
        </p:nvSpPr>
        <p:spPr>
          <a:xfrm>
            <a:off x="882791" y="1860487"/>
            <a:ext cx="2756024" cy="933589"/>
          </a:xfrm>
          <a:prstGeom prst="rect">
            <a:avLst/>
          </a:prstGeom>
          <a:noFill/>
        </p:spPr>
        <p:txBody>
          <a:bodyPr wrap="square" rtlCol="0">
            <a:spAutoFit/>
          </a:bodyPr>
          <a:lstStyle/>
          <a:p>
            <a:pPr marL="152400" indent="-152400">
              <a:spcAft>
                <a:spcPts val="400"/>
              </a:spcAft>
              <a:buFont typeface="Arial" panose="020B0604020202020204" pitchFamily="34" charset="0"/>
              <a:buChar char="•"/>
            </a:pPr>
            <a:r>
              <a:rPr lang="en-GB" sz="800" dirty="0">
                <a:solidFill>
                  <a:srgbClr val="202020"/>
                </a:solidFill>
                <a:latin typeface="Verdana" panose="020B0604030504040204" pitchFamily="34" charset="0"/>
                <a:ea typeface="Verdana" panose="020B0604030504040204" pitchFamily="34" charset="0"/>
                <a:cs typeface="Arial" panose="020B0604020202020204" pitchFamily="34" charset="0"/>
              </a:rPr>
              <a:t>Custody of digital assets in regulated environments</a:t>
            </a:r>
          </a:p>
          <a:p>
            <a:pPr marL="152400" indent="-152400">
              <a:spcAft>
                <a:spcPts val="400"/>
              </a:spcAft>
              <a:buFont typeface="Arial" panose="020B0604020202020204" pitchFamily="34" charset="0"/>
              <a:buChar char="•"/>
            </a:pPr>
            <a:r>
              <a:rPr lang="en-GB" sz="800" dirty="0">
                <a:solidFill>
                  <a:srgbClr val="202020"/>
                </a:solidFill>
                <a:latin typeface="Verdana" panose="020B0604030504040204" pitchFamily="34" charset="0"/>
                <a:ea typeface="Verdana" panose="020B0604030504040204" pitchFamily="34" charset="0"/>
                <a:cs typeface="Arial" panose="020B0604020202020204" pitchFamily="34" charset="0"/>
              </a:rPr>
              <a:t>Investments in digital and alternative asset classes (e.g., crypto-currencies, Non-Fungible Token)</a:t>
            </a:r>
          </a:p>
          <a:p>
            <a:pPr marL="152400" indent="-152400">
              <a:spcAft>
                <a:spcPts val="400"/>
              </a:spcAft>
              <a:buFont typeface="Arial" panose="020B0604020202020204" pitchFamily="34" charset="0"/>
              <a:buChar char="•"/>
            </a:pPr>
            <a:r>
              <a:rPr lang="en-GB" sz="800" dirty="0">
                <a:solidFill>
                  <a:srgbClr val="202020"/>
                </a:solidFill>
                <a:latin typeface="Verdana" panose="020B0604030504040204" pitchFamily="34" charset="0"/>
                <a:ea typeface="Verdana" panose="020B0604030504040204" pitchFamily="34" charset="0"/>
                <a:cs typeface="Arial" panose="020B0604020202020204" pitchFamily="34" charset="0"/>
              </a:rPr>
              <a:t>Crypto-collateralized loans</a:t>
            </a:r>
          </a:p>
        </p:txBody>
      </p:sp>
      <p:sp>
        <p:nvSpPr>
          <p:cNvPr id="160" name="Textfeld 24">
            <a:extLst>
              <a:ext uri="{FF2B5EF4-FFF2-40B4-BE49-F238E27FC236}">
                <a16:creationId xmlns:a16="http://schemas.microsoft.com/office/drawing/2014/main" id="{B373B987-EDF4-4AED-B411-6F5541684E27}"/>
              </a:ext>
            </a:extLst>
          </p:cNvPr>
          <p:cNvSpPr txBox="1"/>
          <p:nvPr/>
        </p:nvSpPr>
        <p:spPr>
          <a:xfrm>
            <a:off x="882791" y="5039268"/>
            <a:ext cx="2578556" cy="933589"/>
          </a:xfrm>
          <a:prstGeom prst="rect">
            <a:avLst/>
          </a:prstGeom>
          <a:noFill/>
        </p:spPr>
        <p:txBody>
          <a:bodyPr wrap="square" rtlCol="0">
            <a:spAutoFit/>
          </a:bodyPr>
          <a:lstStyle/>
          <a:p>
            <a:pPr marL="152400" indent="-152400">
              <a:spcAft>
                <a:spcPts val="400"/>
              </a:spcAft>
              <a:buFont typeface="Arial" panose="020B0604020202020204" pitchFamily="34" charset="0"/>
              <a:buChar char="•"/>
            </a:pPr>
            <a:r>
              <a:rPr lang="en-GB" sz="800" dirty="0">
                <a:solidFill>
                  <a:srgbClr val="202020"/>
                </a:solidFill>
                <a:latin typeface="Verdana" panose="020B0604030504040204" pitchFamily="34" charset="0"/>
                <a:ea typeface="Verdana" panose="020B0604030504040204" pitchFamily="34" charset="0"/>
                <a:cs typeface="Arial" panose="020B0604020202020204" pitchFamily="34" charset="0"/>
              </a:rPr>
              <a:t>Access to traditional banking services (accounts, fiat-currencies, transaction banking etc.)</a:t>
            </a:r>
          </a:p>
          <a:p>
            <a:pPr marL="152400" indent="-152400">
              <a:spcAft>
                <a:spcPts val="400"/>
              </a:spcAft>
              <a:buFont typeface="Arial" panose="020B0604020202020204" pitchFamily="34" charset="0"/>
              <a:buChar char="•"/>
            </a:pPr>
            <a:r>
              <a:rPr lang="en-GB" sz="800" dirty="0">
                <a:solidFill>
                  <a:srgbClr val="202020"/>
                </a:solidFill>
                <a:latin typeface="Verdana" panose="020B0604030504040204" pitchFamily="34" charset="0"/>
                <a:ea typeface="Verdana" panose="020B0604030504040204" pitchFamily="34" charset="0"/>
                <a:cs typeface="Arial" panose="020B0604020202020204" pitchFamily="34" charset="0"/>
              </a:rPr>
              <a:t>Stablecoin default guarantees and collateral management</a:t>
            </a:r>
          </a:p>
          <a:p>
            <a:pPr marL="152400" indent="-152400">
              <a:spcAft>
                <a:spcPts val="400"/>
              </a:spcAft>
              <a:buFont typeface="Arial" panose="020B0604020202020204" pitchFamily="34" charset="0"/>
              <a:buChar char="•"/>
            </a:pPr>
            <a:r>
              <a:rPr lang="en-GB" sz="800" dirty="0">
                <a:solidFill>
                  <a:srgbClr val="202020"/>
                </a:solidFill>
                <a:latin typeface="Verdana" panose="020B0604030504040204" pitchFamily="34" charset="0"/>
                <a:ea typeface="Verdana" panose="020B0604030504040204" pitchFamily="34" charset="0"/>
                <a:cs typeface="Arial" panose="020B0604020202020204" pitchFamily="34" charset="0"/>
              </a:rPr>
              <a:t>Access to custody </a:t>
            </a:r>
            <a:r>
              <a:rPr lang="en-GB" sz="800" dirty="0" smtClean="0">
                <a:solidFill>
                  <a:srgbClr val="202020"/>
                </a:solidFill>
                <a:latin typeface="Verdana" panose="020B0604030504040204" pitchFamily="34" charset="0"/>
                <a:ea typeface="Verdana" panose="020B0604030504040204" pitchFamily="34" charset="0"/>
                <a:cs typeface="Arial" panose="020B0604020202020204" pitchFamily="34" charset="0"/>
              </a:rPr>
              <a:t>infrastructure</a:t>
            </a:r>
            <a:endParaRPr lang="en-GB" sz="800" dirty="0">
              <a:solidFill>
                <a:srgbClr val="202020"/>
              </a:solidFill>
              <a:latin typeface="Verdana" panose="020B0604030504040204" pitchFamily="34" charset="0"/>
              <a:ea typeface="Verdana" panose="020B0604030504040204" pitchFamily="34" charset="0"/>
              <a:cs typeface="Arial" panose="020B0604020202020204" pitchFamily="34" charset="0"/>
            </a:endParaRPr>
          </a:p>
        </p:txBody>
      </p:sp>
      <p:sp>
        <p:nvSpPr>
          <p:cNvPr id="69" name="Inhaltsplatzhalter 1">
            <a:extLst>
              <a:ext uri="{FF2B5EF4-FFF2-40B4-BE49-F238E27FC236}">
                <a16:creationId xmlns:a16="http://schemas.microsoft.com/office/drawing/2014/main" id="{C5AC5869-0C98-4D22-92F9-C10F3F77ED0F}"/>
              </a:ext>
            </a:extLst>
          </p:cNvPr>
          <p:cNvSpPr txBox="1">
            <a:spLocks/>
          </p:cNvSpPr>
          <p:nvPr/>
        </p:nvSpPr>
        <p:spPr bwMode="auto">
          <a:xfrm>
            <a:off x="8414753" y="5877699"/>
            <a:ext cx="1575010" cy="241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lgn="l" rtl="0" eaLnBrk="1" fontAlgn="base" hangingPunct="1">
              <a:spcBef>
                <a:spcPct val="20000"/>
              </a:spcBef>
              <a:spcAft>
                <a:spcPct val="0"/>
              </a:spcAft>
              <a:buNone/>
              <a:defRPr lang="de-DE" altLang="en-US" sz="1500" dirty="0" smtClean="0">
                <a:solidFill>
                  <a:srgbClr val="114277"/>
                </a:solidFill>
                <a:latin typeface="+mn-lt"/>
                <a:ea typeface="+mn-ea"/>
                <a:cs typeface="+mn-cs"/>
              </a:defRPr>
            </a:lvl1pPr>
            <a:lvl2pPr marL="190500" indent="-190500" algn="l" rtl="0" eaLnBrk="1" fontAlgn="base" hangingPunct="1">
              <a:spcBef>
                <a:spcPct val="20000"/>
              </a:spcBef>
              <a:spcAft>
                <a:spcPct val="0"/>
              </a:spcAft>
              <a:buClr>
                <a:srgbClr val="114277"/>
              </a:buClr>
              <a:buFont typeface="Arial" panose="020B0604020202020204" pitchFamily="34" charset="0"/>
              <a:buChar char="•"/>
              <a:defRPr lang="de-DE" altLang="en-US" sz="1500" dirty="0" smtClean="0">
                <a:solidFill>
                  <a:schemeClr val="tx1"/>
                </a:solidFill>
                <a:latin typeface="+mn-lt"/>
                <a:ea typeface="+mn-ea"/>
                <a:cs typeface="+mn-cs"/>
              </a:defRPr>
            </a:lvl2pPr>
            <a:lvl3pPr marL="412750" indent="-222250"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3pPr>
            <a:lvl4pPr marL="676275" indent="-247650"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4pPr>
            <a:lvl5pPr marL="962025" indent="-277813" algn="l" rtl="0" eaLnBrk="1" fontAlgn="base" hangingPunct="1">
              <a:spcBef>
                <a:spcPct val="20000"/>
              </a:spcBef>
              <a:spcAft>
                <a:spcPct val="0"/>
              </a:spcAft>
              <a:buClr>
                <a:schemeClr val="bg2"/>
              </a:buClr>
              <a:buFont typeface="Century Gothic" panose="020B0502020202020204" pitchFamily="34" charset="0"/>
              <a:buChar char="–"/>
              <a:tabLst/>
              <a:defRPr lang="de-DE" altLang="en-US" sz="1500" dirty="0" smtClean="0">
                <a:solidFill>
                  <a:schemeClr val="tx1"/>
                </a:solidFill>
                <a:latin typeface="+mn-lt"/>
                <a:ea typeface="+mn-ea"/>
                <a:cs typeface="+mn-cs"/>
              </a:defRPr>
            </a:lvl5pPr>
            <a:lvl6pPr marL="2868404" indent="-260764" algn="l" rtl="0" eaLnBrk="1" fontAlgn="base" hangingPunct="1">
              <a:spcBef>
                <a:spcPct val="20000"/>
              </a:spcBef>
              <a:spcAft>
                <a:spcPct val="0"/>
              </a:spcAft>
              <a:buChar char="»"/>
              <a:defRPr sz="2300">
                <a:solidFill>
                  <a:schemeClr val="tx1"/>
                </a:solidFill>
                <a:latin typeface="+mn-lt"/>
                <a:cs typeface="+mn-cs"/>
              </a:defRPr>
            </a:lvl6pPr>
            <a:lvl7pPr marL="3389932" indent="-260764" algn="l" rtl="0" eaLnBrk="1" fontAlgn="base" hangingPunct="1">
              <a:spcBef>
                <a:spcPct val="20000"/>
              </a:spcBef>
              <a:spcAft>
                <a:spcPct val="0"/>
              </a:spcAft>
              <a:buChar char="»"/>
              <a:defRPr sz="2300">
                <a:solidFill>
                  <a:schemeClr val="tx1"/>
                </a:solidFill>
                <a:latin typeface="+mn-lt"/>
                <a:cs typeface="+mn-cs"/>
              </a:defRPr>
            </a:lvl7pPr>
            <a:lvl8pPr marL="3911460" indent="-260764" algn="l" rtl="0" eaLnBrk="1" fontAlgn="base" hangingPunct="1">
              <a:spcBef>
                <a:spcPct val="20000"/>
              </a:spcBef>
              <a:spcAft>
                <a:spcPct val="0"/>
              </a:spcAft>
              <a:buChar char="»"/>
              <a:defRPr sz="2300">
                <a:solidFill>
                  <a:schemeClr val="tx1"/>
                </a:solidFill>
                <a:latin typeface="+mn-lt"/>
                <a:cs typeface="+mn-cs"/>
              </a:defRPr>
            </a:lvl8pPr>
            <a:lvl9pPr marL="4432988" indent="-260764" algn="l" rtl="0" eaLnBrk="1" fontAlgn="base" hangingPunct="1">
              <a:spcBef>
                <a:spcPct val="20000"/>
              </a:spcBef>
              <a:spcAft>
                <a:spcPct val="0"/>
              </a:spcAft>
              <a:buChar char="»"/>
              <a:defRPr sz="2300">
                <a:solidFill>
                  <a:schemeClr val="tx1"/>
                </a:solidFill>
                <a:latin typeface="+mn-lt"/>
                <a:cs typeface="+mn-cs"/>
              </a:defRPr>
            </a:lvl9pPr>
          </a:lstStyle>
          <a:p>
            <a:pPr marL="0" lvl="1" indent="0">
              <a:spcBef>
                <a:spcPts val="363"/>
              </a:spcBef>
              <a:buNone/>
            </a:pPr>
            <a:r>
              <a:rPr lang="en-US" sz="1000" kern="0" dirty="0">
                <a:solidFill>
                  <a:srgbClr val="202020"/>
                </a:solidFill>
                <a:latin typeface="Verdana" panose="020B0604030504040204" pitchFamily="34" charset="0"/>
                <a:ea typeface="Verdana" panose="020B0604030504040204" pitchFamily="34" charset="0"/>
                <a:cs typeface="Arial" panose="020B0604020202020204" pitchFamily="34" charset="0"/>
              </a:rPr>
              <a:t>Partner</a:t>
            </a:r>
          </a:p>
        </p:txBody>
      </p:sp>
      <p:sp>
        <p:nvSpPr>
          <p:cNvPr id="70" name="Inhaltsplatzhalter 1">
            <a:extLst>
              <a:ext uri="{FF2B5EF4-FFF2-40B4-BE49-F238E27FC236}">
                <a16:creationId xmlns:a16="http://schemas.microsoft.com/office/drawing/2014/main" id="{1D1BFCE1-9C00-448C-8BC1-C6FC67B1068C}"/>
              </a:ext>
            </a:extLst>
          </p:cNvPr>
          <p:cNvSpPr txBox="1">
            <a:spLocks/>
          </p:cNvSpPr>
          <p:nvPr/>
        </p:nvSpPr>
        <p:spPr bwMode="auto">
          <a:xfrm>
            <a:off x="10094176" y="5877699"/>
            <a:ext cx="1575010" cy="22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lgn="l" rtl="0" eaLnBrk="1" fontAlgn="base" hangingPunct="1">
              <a:spcBef>
                <a:spcPct val="20000"/>
              </a:spcBef>
              <a:spcAft>
                <a:spcPct val="0"/>
              </a:spcAft>
              <a:buNone/>
              <a:defRPr lang="de-DE" altLang="en-US" sz="1500" dirty="0" smtClean="0">
                <a:solidFill>
                  <a:srgbClr val="114277"/>
                </a:solidFill>
                <a:latin typeface="+mn-lt"/>
                <a:ea typeface="+mn-ea"/>
                <a:cs typeface="+mn-cs"/>
              </a:defRPr>
            </a:lvl1pPr>
            <a:lvl2pPr marL="190500" indent="-190500" algn="l" rtl="0" eaLnBrk="1" fontAlgn="base" hangingPunct="1">
              <a:spcBef>
                <a:spcPct val="20000"/>
              </a:spcBef>
              <a:spcAft>
                <a:spcPct val="0"/>
              </a:spcAft>
              <a:buClr>
                <a:srgbClr val="114277"/>
              </a:buClr>
              <a:buFont typeface="Arial" panose="020B0604020202020204" pitchFamily="34" charset="0"/>
              <a:buChar char="•"/>
              <a:defRPr lang="de-DE" altLang="en-US" sz="1500" dirty="0" smtClean="0">
                <a:solidFill>
                  <a:schemeClr val="tx1"/>
                </a:solidFill>
                <a:latin typeface="+mn-lt"/>
                <a:ea typeface="+mn-ea"/>
                <a:cs typeface="+mn-cs"/>
              </a:defRPr>
            </a:lvl2pPr>
            <a:lvl3pPr marL="412750" indent="-222250"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3pPr>
            <a:lvl4pPr marL="676275" indent="-247650"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4pPr>
            <a:lvl5pPr marL="962025" indent="-277813" algn="l" rtl="0" eaLnBrk="1" fontAlgn="base" hangingPunct="1">
              <a:spcBef>
                <a:spcPct val="20000"/>
              </a:spcBef>
              <a:spcAft>
                <a:spcPct val="0"/>
              </a:spcAft>
              <a:buClr>
                <a:schemeClr val="bg2"/>
              </a:buClr>
              <a:buFont typeface="Century Gothic" panose="020B0502020202020204" pitchFamily="34" charset="0"/>
              <a:buChar char="–"/>
              <a:tabLst/>
              <a:defRPr lang="de-DE" altLang="en-US" sz="1500" dirty="0" smtClean="0">
                <a:solidFill>
                  <a:schemeClr val="tx1"/>
                </a:solidFill>
                <a:latin typeface="+mn-lt"/>
                <a:ea typeface="+mn-ea"/>
                <a:cs typeface="+mn-cs"/>
              </a:defRPr>
            </a:lvl5pPr>
            <a:lvl6pPr marL="2868404" indent="-260764" algn="l" rtl="0" eaLnBrk="1" fontAlgn="base" hangingPunct="1">
              <a:spcBef>
                <a:spcPct val="20000"/>
              </a:spcBef>
              <a:spcAft>
                <a:spcPct val="0"/>
              </a:spcAft>
              <a:buChar char="»"/>
              <a:defRPr sz="2300">
                <a:solidFill>
                  <a:schemeClr val="tx1"/>
                </a:solidFill>
                <a:latin typeface="+mn-lt"/>
                <a:cs typeface="+mn-cs"/>
              </a:defRPr>
            </a:lvl6pPr>
            <a:lvl7pPr marL="3389932" indent="-260764" algn="l" rtl="0" eaLnBrk="1" fontAlgn="base" hangingPunct="1">
              <a:spcBef>
                <a:spcPct val="20000"/>
              </a:spcBef>
              <a:spcAft>
                <a:spcPct val="0"/>
              </a:spcAft>
              <a:buChar char="»"/>
              <a:defRPr sz="2300">
                <a:solidFill>
                  <a:schemeClr val="tx1"/>
                </a:solidFill>
                <a:latin typeface="+mn-lt"/>
                <a:cs typeface="+mn-cs"/>
              </a:defRPr>
            </a:lvl7pPr>
            <a:lvl8pPr marL="3911460" indent="-260764" algn="l" rtl="0" eaLnBrk="1" fontAlgn="base" hangingPunct="1">
              <a:spcBef>
                <a:spcPct val="20000"/>
              </a:spcBef>
              <a:spcAft>
                <a:spcPct val="0"/>
              </a:spcAft>
              <a:buChar char="»"/>
              <a:defRPr sz="2300">
                <a:solidFill>
                  <a:schemeClr val="tx1"/>
                </a:solidFill>
                <a:latin typeface="+mn-lt"/>
                <a:cs typeface="+mn-cs"/>
              </a:defRPr>
            </a:lvl8pPr>
            <a:lvl9pPr marL="4432988" indent="-260764" algn="l" rtl="0" eaLnBrk="1" fontAlgn="base" hangingPunct="1">
              <a:spcBef>
                <a:spcPct val="20000"/>
              </a:spcBef>
              <a:spcAft>
                <a:spcPct val="0"/>
              </a:spcAft>
              <a:buChar char="»"/>
              <a:defRPr sz="2300">
                <a:solidFill>
                  <a:schemeClr val="tx1"/>
                </a:solidFill>
                <a:latin typeface="+mn-lt"/>
                <a:cs typeface="+mn-cs"/>
              </a:defRPr>
            </a:lvl9pPr>
          </a:lstStyle>
          <a:p>
            <a:pPr marL="0" lvl="1" indent="0">
              <a:spcBef>
                <a:spcPts val="544"/>
              </a:spcBef>
              <a:buNone/>
            </a:pPr>
            <a:r>
              <a:rPr lang="en-US" sz="1000" kern="0" dirty="0">
                <a:solidFill>
                  <a:srgbClr val="202020"/>
                </a:solidFill>
                <a:latin typeface="Verdana" panose="020B0604030504040204" pitchFamily="34" charset="0"/>
                <a:ea typeface="Verdana" panose="020B0604030504040204" pitchFamily="34" charset="0"/>
                <a:cs typeface="Arial" panose="020B0604020202020204" pitchFamily="34" charset="0"/>
              </a:rPr>
              <a:t>Partner </a:t>
            </a:r>
            <a:r>
              <a:rPr lang="en-US" sz="1000" kern="0" dirty="0" smtClean="0">
                <a:solidFill>
                  <a:srgbClr val="202020"/>
                </a:solidFill>
                <a:latin typeface="Verdana" panose="020B0604030504040204" pitchFamily="34" charset="0"/>
                <a:ea typeface="Verdana" panose="020B0604030504040204" pitchFamily="34" charset="0"/>
                <a:cs typeface="Arial" panose="020B0604020202020204" pitchFamily="34" charset="0"/>
              </a:rPr>
              <a:t/>
            </a:r>
            <a:br>
              <a:rPr lang="en-US" sz="1000" kern="0" dirty="0" smtClean="0">
                <a:solidFill>
                  <a:srgbClr val="202020"/>
                </a:solidFill>
                <a:latin typeface="Verdana" panose="020B0604030504040204" pitchFamily="34" charset="0"/>
                <a:ea typeface="Verdana" panose="020B0604030504040204" pitchFamily="34" charset="0"/>
                <a:cs typeface="Arial" panose="020B0604020202020204" pitchFamily="34" charset="0"/>
              </a:rPr>
            </a:br>
            <a:r>
              <a:rPr lang="en-US" sz="1000" kern="0" dirty="0" smtClean="0">
                <a:solidFill>
                  <a:srgbClr val="202020"/>
                </a:solidFill>
                <a:latin typeface="Verdana" panose="020B0604030504040204" pitchFamily="34" charset="0"/>
                <a:ea typeface="Verdana" panose="020B0604030504040204" pitchFamily="34" charset="0"/>
                <a:cs typeface="Arial" panose="020B0604020202020204" pitchFamily="34" charset="0"/>
              </a:rPr>
              <a:t>(</a:t>
            </a:r>
            <a:r>
              <a:rPr lang="en-US" sz="1000" kern="0" dirty="0">
                <a:solidFill>
                  <a:srgbClr val="202020"/>
                </a:solidFill>
                <a:latin typeface="Verdana" panose="020B0604030504040204" pitchFamily="34" charset="0"/>
                <a:ea typeface="Verdana" panose="020B0604030504040204" pitchFamily="34" charset="0"/>
                <a:cs typeface="Arial" panose="020B0604020202020204" pitchFamily="34" charset="0"/>
              </a:rPr>
              <a:t>or GPBS itself later)</a:t>
            </a:r>
          </a:p>
        </p:txBody>
      </p:sp>
      <p:sp>
        <p:nvSpPr>
          <p:cNvPr id="71" name="Inhaltsplatzhalter 1">
            <a:extLst>
              <a:ext uri="{FF2B5EF4-FFF2-40B4-BE49-F238E27FC236}">
                <a16:creationId xmlns:a16="http://schemas.microsoft.com/office/drawing/2014/main" id="{A0F9C0DB-BAA2-475B-90C8-11F471FB8F29}"/>
              </a:ext>
            </a:extLst>
          </p:cNvPr>
          <p:cNvSpPr txBox="1">
            <a:spLocks/>
          </p:cNvSpPr>
          <p:nvPr/>
        </p:nvSpPr>
        <p:spPr bwMode="auto">
          <a:xfrm>
            <a:off x="5049262" y="5877699"/>
            <a:ext cx="1567461" cy="22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lgn="l" rtl="0" eaLnBrk="1" fontAlgn="base" hangingPunct="1">
              <a:spcBef>
                <a:spcPct val="20000"/>
              </a:spcBef>
              <a:spcAft>
                <a:spcPct val="0"/>
              </a:spcAft>
              <a:buNone/>
              <a:defRPr lang="de-DE" altLang="en-US" sz="1500" dirty="0" smtClean="0">
                <a:solidFill>
                  <a:srgbClr val="114277"/>
                </a:solidFill>
                <a:latin typeface="+mn-lt"/>
                <a:ea typeface="+mn-ea"/>
                <a:cs typeface="+mn-cs"/>
              </a:defRPr>
            </a:lvl1pPr>
            <a:lvl2pPr marL="190500" indent="-190500" algn="l" rtl="0" eaLnBrk="1" fontAlgn="base" hangingPunct="1">
              <a:spcBef>
                <a:spcPct val="20000"/>
              </a:spcBef>
              <a:spcAft>
                <a:spcPct val="0"/>
              </a:spcAft>
              <a:buClr>
                <a:srgbClr val="114277"/>
              </a:buClr>
              <a:buFont typeface="Arial" panose="020B0604020202020204" pitchFamily="34" charset="0"/>
              <a:buChar char="•"/>
              <a:defRPr lang="de-DE" altLang="en-US" sz="1500" dirty="0" smtClean="0">
                <a:solidFill>
                  <a:schemeClr val="tx1"/>
                </a:solidFill>
                <a:latin typeface="+mn-lt"/>
                <a:ea typeface="+mn-ea"/>
                <a:cs typeface="+mn-cs"/>
              </a:defRPr>
            </a:lvl2pPr>
            <a:lvl3pPr marL="412750" indent="-222250"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3pPr>
            <a:lvl4pPr marL="676275" indent="-247650"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4pPr>
            <a:lvl5pPr marL="962025" indent="-277813" algn="l" rtl="0" eaLnBrk="1" fontAlgn="base" hangingPunct="1">
              <a:spcBef>
                <a:spcPct val="20000"/>
              </a:spcBef>
              <a:spcAft>
                <a:spcPct val="0"/>
              </a:spcAft>
              <a:buClr>
                <a:schemeClr val="bg2"/>
              </a:buClr>
              <a:buFont typeface="Century Gothic" panose="020B0502020202020204" pitchFamily="34" charset="0"/>
              <a:buChar char="–"/>
              <a:tabLst/>
              <a:defRPr lang="de-DE" altLang="en-US" sz="1500" dirty="0" smtClean="0">
                <a:solidFill>
                  <a:schemeClr val="tx1"/>
                </a:solidFill>
                <a:latin typeface="+mn-lt"/>
                <a:ea typeface="+mn-ea"/>
                <a:cs typeface="+mn-cs"/>
              </a:defRPr>
            </a:lvl5pPr>
            <a:lvl6pPr marL="2868404" indent="-260764" algn="l" rtl="0" eaLnBrk="1" fontAlgn="base" hangingPunct="1">
              <a:spcBef>
                <a:spcPct val="20000"/>
              </a:spcBef>
              <a:spcAft>
                <a:spcPct val="0"/>
              </a:spcAft>
              <a:buChar char="»"/>
              <a:defRPr sz="2300">
                <a:solidFill>
                  <a:schemeClr val="tx1"/>
                </a:solidFill>
                <a:latin typeface="+mn-lt"/>
                <a:cs typeface="+mn-cs"/>
              </a:defRPr>
            </a:lvl6pPr>
            <a:lvl7pPr marL="3389932" indent="-260764" algn="l" rtl="0" eaLnBrk="1" fontAlgn="base" hangingPunct="1">
              <a:spcBef>
                <a:spcPct val="20000"/>
              </a:spcBef>
              <a:spcAft>
                <a:spcPct val="0"/>
              </a:spcAft>
              <a:buChar char="»"/>
              <a:defRPr sz="2300">
                <a:solidFill>
                  <a:schemeClr val="tx1"/>
                </a:solidFill>
                <a:latin typeface="+mn-lt"/>
                <a:cs typeface="+mn-cs"/>
              </a:defRPr>
            </a:lvl7pPr>
            <a:lvl8pPr marL="3911460" indent="-260764" algn="l" rtl="0" eaLnBrk="1" fontAlgn="base" hangingPunct="1">
              <a:spcBef>
                <a:spcPct val="20000"/>
              </a:spcBef>
              <a:spcAft>
                <a:spcPct val="0"/>
              </a:spcAft>
              <a:buChar char="»"/>
              <a:defRPr sz="2300">
                <a:solidFill>
                  <a:schemeClr val="tx1"/>
                </a:solidFill>
                <a:latin typeface="+mn-lt"/>
                <a:cs typeface="+mn-cs"/>
              </a:defRPr>
            </a:lvl8pPr>
            <a:lvl9pPr marL="4432988" indent="-260764" algn="l" rtl="0" eaLnBrk="1" fontAlgn="base" hangingPunct="1">
              <a:spcBef>
                <a:spcPct val="20000"/>
              </a:spcBef>
              <a:spcAft>
                <a:spcPct val="0"/>
              </a:spcAft>
              <a:buChar char="»"/>
              <a:defRPr sz="2300">
                <a:solidFill>
                  <a:schemeClr val="tx1"/>
                </a:solidFill>
                <a:latin typeface="+mn-lt"/>
                <a:cs typeface="+mn-cs"/>
              </a:defRPr>
            </a:lvl9pPr>
          </a:lstStyle>
          <a:p>
            <a:pPr marL="0" lvl="1" indent="0">
              <a:spcBef>
                <a:spcPts val="544"/>
              </a:spcBef>
              <a:buNone/>
            </a:pPr>
            <a:r>
              <a:rPr lang="en-US" sz="1000" kern="0" dirty="0">
                <a:solidFill>
                  <a:srgbClr val="202020"/>
                </a:solidFill>
                <a:latin typeface="Verdana" panose="020B0604030504040204" pitchFamily="34" charset="0"/>
                <a:ea typeface="Verdana" panose="020B0604030504040204" pitchFamily="34" charset="0"/>
                <a:cs typeface="Arial" panose="020B0604020202020204" pitchFamily="34" charset="0"/>
              </a:rPr>
              <a:t>GPBS</a:t>
            </a:r>
          </a:p>
        </p:txBody>
      </p:sp>
      <p:sp>
        <p:nvSpPr>
          <p:cNvPr id="72" name="Inhaltsplatzhalter 1">
            <a:extLst>
              <a:ext uri="{FF2B5EF4-FFF2-40B4-BE49-F238E27FC236}">
                <a16:creationId xmlns:a16="http://schemas.microsoft.com/office/drawing/2014/main" id="{2EA74331-B740-40DC-8916-932D9F9E1B3E}"/>
              </a:ext>
            </a:extLst>
          </p:cNvPr>
          <p:cNvSpPr txBox="1">
            <a:spLocks/>
          </p:cNvSpPr>
          <p:nvPr/>
        </p:nvSpPr>
        <p:spPr bwMode="auto">
          <a:xfrm>
            <a:off x="6745172" y="5877699"/>
            <a:ext cx="1575010" cy="22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lgn="l" rtl="0" eaLnBrk="1" fontAlgn="base" hangingPunct="1">
              <a:spcBef>
                <a:spcPct val="20000"/>
              </a:spcBef>
              <a:spcAft>
                <a:spcPct val="0"/>
              </a:spcAft>
              <a:buNone/>
              <a:defRPr lang="de-DE" altLang="en-US" sz="1500" dirty="0" smtClean="0">
                <a:solidFill>
                  <a:srgbClr val="114277"/>
                </a:solidFill>
                <a:latin typeface="+mn-lt"/>
                <a:ea typeface="+mn-ea"/>
                <a:cs typeface="+mn-cs"/>
              </a:defRPr>
            </a:lvl1pPr>
            <a:lvl2pPr marL="190500" indent="-190500" algn="l" rtl="0" eaLnBrk="1" fontAlgn="base" hangingPunct="1">
              <a:spcBef>
                <a:spcPct val="20000"/>
              </a:spcBef>
              <a:spcAft>
                <a:spcPct val="0"/>
              </a:spcAft>
              <a:buClr>
                <a:srgbClr val="114277"/>
              </a:buClr>
              <a:buFont typeface="Arial" panose="020B0604020202020204" pitchFamily="34" charset="0"/>
              <a:buChar char="•"/>
              <a:defRPr lang="de-DE" altLang="en-US" sz="1500" dirty="0" smtClean="0">
                <a:solidFill>
                  <a:schemeClr val="tx1"/>
                </a:solidFill>
                <a:latin typeface="+mn-lt"/>
                <a:ea typeface="+mn-ea"/>
                <a:cs typeface="+mn-cs"/>
              </a:defRPr>
            </a:lvl2pPr>
            <a:lvl3pPr marL="412750" indent="-222250"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3pPr>
            <a:lvl4pPr marL="676275" indent="-247650"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4pPr>
            <a:lvl5pPr marL="962025" indent="-277813" algn="l" rtl="0" eaLnBrk="1" fontAlgn="base" hangingPunct="1">
              <a:spcBef>
                <a:spcPct val="20000"/>
              </a:spcBef>
              <a:spcAft>
                <a:spcPct val="0"/>
              </a:spcAft>
              <a:buClr>
                <a:schemeClr val="bg2"/>
              </a:buClr>
              <a:buFont typeface="Century Gothic" panose="020B0502020202020204" pitchFamily="34" charset="0"/>
              <a:buChar char="–"/>
              <a:tabLst/>
              <a:defRPr lang="de-DE" altLang="en-US" sz="1500" dirty="0" smtClean="0">
                <a:solidFill>
                  <a:schemeClr val="tx1"/>
                </a:solidFill>
                <a:latin typeface="+mn-lt"/>
                <a:ea typeface="+mn-ea"/>
                <a:cs typeface="+mn-cs"/>
              </a:defRPr>
            </a:lvl5pPr>
            <a:lvl6pPr marL="2868404" indent="-260764" algn="l" rtl="0" eaLnBrk="1" fontAlgn="base" hangingPunct="1">
              <a:spcBef>
                <a:spcPct val="20000"/>
              </a:spcBef>
              <a:spcAft>
                <a:spcPct val="0"/>
              </a:spcAft>
              <a:buChar char="»"/>
              <a:defRPr sz="2300">
                <a:solidFill>
                  <a:schemeClr val="tx1"/>
                </a:solidFill>
                <a:latin typeface="+mn-lt"/>
                <a:cs typeface="+mn-cs"/>
              </a:defRPr>
            </a:lvl6pPr>
            <a:lvl7pPr marL="3389932" indent="-260764" algn="l" rtl="0" eaLnBrk="1" fontAlgn="base" hangingPunct="1">
              <a:spcBef>
                <a:spcPct val="20000"/>
              </a:spcBef>
              <a:spcAft>
                <a:spcPct val="0"/>
              </a:spcAft>
              <a:buChar char="»"/>
              <a:defRPr sz="2300">
                <a:solidFill>
                  <a:schemeClr val="tx1"/>
                </a:solidFill>
                <a:latin typeface="+mn-lt"/>
                <a:cs typeface="+mn-cs"/>
              </a:defRPr>
            </a:lvl7pPr>
            <a:lvl8pPr marL="3911460" indent="-260764" algn="l" rtl="0" eaLnBrk="1" fontAlgn="base" hangingPunct="1">
              <a:spcBef>
                <a:spcPct val="20000"/>
              </a:spcBef>
              <a:spcAft>
                <a:spcPct val="0"/>
              </a:spcAft>
              <a:buChar char="»"/>
              <a:defRPr sz="2300">
                <a:solidFill>
                  <a:schemeClr val="tx1"/>
                </a:solidFill>
                <a:latin typeface="+mn-lt"/>
                <a:cs typeface="+mn-cs"/>
              </a:defRPr>
            </a:lvl8pPr>
            <a:lvl9pPr marL="4432988" indent="-260764" algn="l" rtl="0" eaLnBrk="1" fontAlgn="base" hangingPunct="1">
              <a:spcBef>
                <a:spcPct val="20000"/>
              </a:spcBef>
              <a:spcAft>
                <a:spcPct val="0"/>
              </a:spcAft>
              <a:buChar char="»"/>
              <a:defRPr sz="2300">
                <a:solidFill>
                  <a:schemeClr val="tx1"/>
                </a:solidFill>
                <a:latin typeface="+mn-lt"/>
                <a:cs typeface="+mn-cs"/>
              </a:defRPr>
            </a:lvl9pPr>
          </a:lstStyle>
          <a:p>
            <a:pPr marL="0" lvl="1" indent="0">
              <a:spcBef>
                <a:spcPts val="544"/>
              </a:spcBef>
              <a:buNone/>
            </a:pPr>
            <a:r>
              <a:rPr lang="en-US" sz="1000" kern="0" dirty="0">
                <a:solidFill>
                  <a:srgbClr val="202020"/>
                </a:solidFill>
                <a:latin typeface="Verdana" panose="020B0604030504040204" pitchFamily="34" charset="0"/>
                <a:ea typeface="Verdana" panose="020B0604030504040204" pitchFamily="34" charset="0"/>
                <a:cs typeface="Arial" panose="020B0604020202020204" pitchFamily="34" charset="0"/>
              </a:rPr>
              <a:t>GPBS</a:t>
            </a:r>
          </a:p>
        </p:txBody>
      </p:sp>
      <p:sp>
        <p:nvSpPr>
          <p:cNvPr id="73" name="Inhaltsplatzhalter 1">
            <a:extLst>
              <a:ext uri="{FF2B5EF4-FFF2-40B4-BE49-F238E27FC236}">
                <a16:creationId xmlns:a16="http://schemas.microsoft.com/office/drawing/2014/main" id="{E3AA998F-729F-4E02-A21B-F31D7D6759A1}"/>
              </a:ext>
            </a:extLst>
          </p:cNvPr>
          <p:cNvSpPr txBox="1">
            <a:spLocks/>
          </p:cNvSpPr>
          <p:nvPr/>
        </p:nvSpPr>
        <p:spPr bwMode="auto">
          <a:xfrm>
            <a:off x="3806707" y="5866905"/>
            <a:ext cx="1114106" cy="374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lgn="l" rtl="0" eaLnBrk="1" fontAlgn="base" hangingPunct="1">
              <a:spcBef>
                <a:spcPct val="20000"/>
              </a:spcBef>
              <a:spcAft>
                <a:spcPct val="0"/>
              </a:spcAft>
              <a:buNone/>
              <a:defRPr lang="de-DE" altLang="en-US" sz="1500" dirty="0" smtClean="0">
                <a:solidFill>
                  <a:srgbClr val="114277"/>
                </a:solidFill>
                <a:latin typeface="+mn-lt"/>
                <a:ea typeface="+mn-ea"/>
                <a:cs typeface="+mn-cs"/>
              </a:defRPr>
            </a:lvl1pPr>
            <a:lvl2pPr marL="182563" indent="-182563" algn="l" rtl="0" eaLnBrk="1" fontAlgn="base" hangingPunct="1">
              <a:spcBef>
                <a:spcPct val="20000"/>
              </a:spcBef>
              <a:spcAft>
                <a:spcPct val="0"/>
              </a:spcAft>
              <a:buClr>
                <a:srgbClr val="114277"/>
              </a:buClr>
              <a:buFont typeface="Arial" panose="020B0604020202020204" pitchFamily="34" charset="0"/>
              <a:buChar char="•"/>
              <a:defRPr lang="de-DE" altLang="en-US" sz="1500" dirty="0" smtClean="0">
                <a:solidFill>
                  <a:schemeClr val="tx1"/>
                </a:solidFill>
                <a:latin typeface="+mn-lt"/>
                <a:ea typeface="+mn-ea"/>
                <a:cs typeface="+mn-cs"/>
              </a:defRPr>
            </a:lvl2pPr>
            <a:lvl3pPr marL="404813" indent="-214313"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3pPr>
            <a:lvl4pPr marL="684213" indent="-271463" algn="l" rtl="0" eaLnBrk="1" fontAlgn="base" hangingPunct="1">
              <a:spcBef>
                <a:spcPct val="20000"/>
              </a:spcBef>
              <a:spcAft>
                <a:spcPct val="0"/>
              </a:spcAft>
              <a:buClr>
                <a:schemeClr val="bg2"/>
              </a:buClr>
              <a:buFont typeface="Century Gothic" panose="020B0502020202020204" pitchFamily="34" charset="0"/>
              <a:buChar char="–"/>
              <a:defRPr lang="de-DE" altLang="en-US" sz="1500" dirty="0" smtClean="0">
                <a:solidFill>
                  <a:schemeClr val="tx1"/>
                </a:solidFill>
                <a:latin typeface="+mn-lt"/>
                <a:ea typeface="+mn-ea"/>
                <a:cs typeface="+mn-cs"/>
              </a:defRPr>
            </a:lvl4pPr>
            <a:lvl5pPr marL="946150" indent="-214313" algn="l" rtl="0" eaLnBrk="1" fontAlgn="base" hangingPunct="1">
              <a:spcBef>
                <a:spcPct val="20000"/>
              </a:spcBef>
              <a:spcAft>
                <a:spcPct val="0"/>
              </a:spcAft>
              <a:buClr>
                <a:schemeClr val="bg2"/>
              </a:buClr>
              <a:buFont typeface="Century Gothic" panose="020B0502020202020204" pitchFamily="34" charset="0"/>
              <a:buChar char="–"/>
              <a:tabLst/>
              <a:defRPr lang="de-DE" altLang="en-US" sz="1500" dirty="0" smtClean="0">
                <a:solidFill>
                  <a:schemeClr val="tx1"/>
                </a:solidFill>
                <a:latin typeface="+mn-lt"/>
                <a:ea typeface="+mn-ea"/>
                <a:cs typeface="+mn-cs"/>
              </a:defRPr>
            </a:lvl5pPr>
            <a:lvl6pPr marL="2868404" indent="-260764" algn="l" rtl="0" eaLnBrk="1" fontAlgn="base" hangingPunct="1">
              <a:spcBef>
                <a:spcPct val="20000"/>
              </a:spcBef>
              <a:spcAft>
                <a:spcPct val="0"/>
              </a:spcAft>
              <a:buChar char="»"/>
              <a:defRPr sz="2300">
                <a:solidFill>
                  <a:schemeClr val="tx1"/>
                </a:solidFill>
                <a:latin typeface="+mn-lt"/>
                <a:cs typeface="+mn-cs"/>
              </a:defRPr>
            </a:lvl6pPr>
            <a:lvl7pPr marL="3389932" indent="-260764" algn="l" rtl="0" eaLnBrk="1" fontAlgn="base" hangingPunct="1">
              <a:spcBef>
                <a:spcPct val="20000"/>
              </a:spcBef>
              <a:spcAft>
                <a:spcPct val="0"/>
              </a:spcAft>
              <a:buChar char="»"/>
              <a:defRPr sz="2300">
                <a:solidFill>
                  <a:schemeClr val="tx1"/>
                </a:solidFill>
                <a:latin typeface="+mn-lt"/>
                <a:cs typeface="+mn-cs"/>
              </a:defRPr>
            </a:lvl7pPr>
            <a:lvl8pPr marL="3911460" indent="-260764" algn="l" rtl="0" eaLnBrk="1" fontAlgn="base" hangingPunct="1">
              <a:spcBef>
                <a:spcPct val="20000"/>
              </a:spcBef>
              <a:spcAft>
                <a:spcPct val="0"/>
              </a:spcAft>
              <a:buChar char="»"/>
              <a:defRPr sz="2300">
                <a:solidFill>
                  <a:schemeClr val="tx1"/>
                </a:solidFill>
                <a:latin typeface="+mn-lt"/>
                <a:cs typeface="+mn-cs"/>
              </a:defRPr>
            </a:lvl8pPr>
            <a:lvl9pPr marL="4432988" indent="-260764" algn="l" rtl="0" eaLnBrk="1" fontAlgn="base" hangingPunct="1">
              <a:spcBef>
                <a:spcPct val="20000"/>
              </a:spcBef>
              <a:spcAft>
                <a:spcPct val="0"/>
              </a:spcAft>
              <a:buChar char="»"/>
              <a:defRPr sz="2300">
                <a:solidFill>
                  <a:schemeClr val="tx1"/>
                </a:solidFill>
                <a:latin typeface="+mn-lt"/>
                <a:cs typeface="+mn-cs"/>
              </a:defRPr>
            </a:lvl9pPr>
          </a:lstStyle>
          <a:p>
            <a:r>
              <a:rPr lang="en-US" sz="1000" b="1" kern="0" dirty="0">
                <a:solidFill>
                  <a:srgbClr val="202020"/>
                </a:solidFill>
                <a:latin typeface="Verdana" panose="020B0604030504040204" pitchFamily="34" charset="0"/>
                <a:ea typeface="Verdana" panose="020B0604030504040204" pitchFamily="34" charset="0"/>
                <a:cs typeface="Arial" panose="020B0604020202020204" pitchFamily="34" charset="0"/>
              </a:rPr>
              <a:t>Provided by …</a:t>
            </a:r>
          </a:p>
        </p:txBody>
      </p:sp>
      <p:cxnSp>
        <p:nvCxnSpPr>
          <p:cNvPr id="74" name="Gerade Verbindung 7">
            <a:extLst>
              <a:ext uri="{FF2B5EF4-FFF2-40B4-BE49-F238E27FC236}">
                <a16:creationId xmlns:a16="http://schemas.microsoft.com/office/drawing/2014/main" id="{8212799E-5587-494C-B65C-62F1D9BFC4D6}"/>
              </a:ext>
            </a:extLst>
          </p:cNvPr>
          <p:cNvCxnSpPr>
            <a:cxnSpLocks/>
          </p:cNvCxnSpPr>
          <p:nvPr/>
        </p:nvCxnSpPr>
        <p:spPr>
          <a:xfrm>
            <a:off x="3801136" y="5796139"/>
            <a:ext cx="784423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hteck 140">
            <a:extLst>
              <a:ext uri="{FF2B5EF4-FFF2-40B4-BE49-F238E27FC236}">
                <a16:creationId xmlns:a16="http://schemas.microsoft.com/office/drawing/2014/main" id="{CB1C7DD6-F801-49A1-B549-BDD45D7F0472}"/>
              </a:ext>
            </a:extLst>
          </p:cNvPr>
          <p:cNvSpPr/>
          <p:nvPr/>
        </p:nvSpPr>
        <p:spPr>
          <a:xfrm rot="16200000" flipH="1">
            <a:off x="225988" y="4308554"/>
            <a:ext cx="972000" cy="28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US" sz="800" b="1" dirty="0" smtClean="0">
                <a:solidFill>
                  <a:schemeClr val="bg1"/>
                </a:solidFill>
                <a:latin typeface="Verdana" panose="020B0604030504040204" pitchFamily="34" charset="0"/>
                <a:ea typeface="Verdana" panose="020B0604030504040204" pitchFamily="34" charset="0"/>
                <a:cs typeface="Arial" panose="020B0604020202020204" pitchFamily="34" charset="0"/>
              </a:rPr>
              <a:t>Institutional</a:t>
            </a:r>
            <a:endParaRPr lang="en-US" sz="800" b="1" dirty="0">
              <a:solidFill>
                <a:schemeClr val="bg1"/>
              </a:solidFill>
              <a:latin typeface="Verdana" panose="020B0604030504040204" pitchFamily="34" charset="0"/>
              <a:ea typeface="Verdana" panose="020B0604030504040204" pitchFamily="34" charset="0"/>
              <a:cs typeface="Arial" panose="020B0604020202020204" pitchFamily="34" charset="0"/>
            </a:endParaRPr>
          </a:p>
        </p:txBody>
      </p:sp>
      <p:cxnSp>
        <p:nvCxnSpPr>
          <p:cNvPr id="77" name="Gerade Verbindung 7">
            <a:extLst>
              <a:ext uri="{FF2B5EF4-FFF2-40B4-BE49-F238E27FC236}">
                <a16:creationId xmlns:a16="http://schemas.microsoft.com/office/drawing/2014/main" id="{2E2D67F4-1A1C-460C-BC67-4A9EDBDF9EFF}"/>
              </a:ext>
            </a:extLst>
          </p:cNvPr>
          <p:cNvCxnSpPr>
            <a:cxnSpLocks/>
          </p:cNvCxnSpPr>
          <p:nvPr/>
        </p:nvCxnSpPr>
        <p:spPr>
          <a:xfrm>
            <a:off x="573133" y="4978322"/>
            <a:ext cx="294730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Textfeld 24">
            <a:extLst>
              <a:ext uri="{FF2B5EF4-FFF2-40B4-BE49-F238E27FC236}">
                <a16:creationId xmlns:a16="http://schemas.microsoft.com/office/drawing/2014/main" id="{451065C3-05E6-4B0C-8F98-9A2331093D57}"/>
              </a:ext>
            </a:extLst>
          </p:cNvPr>
          <p:cNvSpPr txBox="1"/>
          <p:nvPr/>
        </p:nvSpPr>
        <p:spPr>
          <a:xfrm>
            <a:off x="882791" y="3964296"/>
            <a:ext cx="2723546" cy="861774"/>
          </a:xfrm>
          <a:prstGeom prst="rect">
            <a:avLst/>
          </a:prstGeom>
          <a:noFill/>
        </p:spPr>
        <p:txBody>
          <a:bodyPr wrap="square" rtlCol="0">
            <a:spAutoFit/>
          </a:bodyPr>
          <a:lstStyle/>
          <a:p>
            <a:pPr marL="152400" indent="-152400">
              <a:spcAft>
                <a:spcPts val="400"/>
              </a:spcAft>
              <a:buFont typeface="Arial" panose="020B0604020202020204" pitchFamily="34" charset="0"/>
              <a:buChar char="•"/>
            </a:pPr>
            <a:r>
              <a:rPr lang="en-US" sz="800" dirty="0">
                <a:solidFill>
                  <a:srgbClr val="202020"/>
                </a:solidFill>
                <a:latin typeface="Verdana" panose="020B0604030504040204" pitchFamily="34" charset="0"/>
                <a:ea typeface="Verdana" panose="020B0604030504040204" pitchFamily="34" charset="0"/>
                <a:cs typeface="Arial" panose="020B0604020202020204" pitchFamily="34" charset="0"/>
              </a:rPr>
              <a:t>Custody </a:t>
            </a:r>
            <a:r>
              <a:rPr lang="en-US" sz="800" dirty="0" smtClean="0">
                <a:solidFill>
                  <a:srgbClr val="202020"/>
                </a:solidFill>
                <a:latin typeface="Verdana" panose="020B0604030504040204" pitchFamily="34" charset="0"/>
                <a:ea typeface="Verdana" panose="020B0604030504040204" pitchFamily="34" charset="0"/>
                <a:cs typeface="Arial" panose="020B0604020202020204" pitchFamily="34" charset="0"/>
              </a:rPr>
              <a:t>of digital assets</a:t>
            </a:r>
            <a:endParaRPr lang="en-US" sz="800" dirty="0">
              <a:solidFill>
                <a:srgbClr val="202020"/>
              </a:solidFill>
              <a:latin typeface="Verdana" panose="020B0604030504040204" pitchFamily="34" charset="0"/>
              <a:ea typeface="Verdana" panose="020B0604030504040204" pitchFamily="34" charset="0"/>
              <a:cs typeface="Arial" panose="020B0604020202020204" pitchFamily="34" charset="0"/>
            </a:endParaRPr>
          </a:p>
          <a:p>
            <a:pPr marL="152400" indent="-152400">
              <a:spcAft>
                <a:spcPts val="400"/>
              </a:spcAft>
              <a:buFont typeface="Arial" panose="020B0604020202020204" pitchFamily="34" charset="0"/>
              <a:buChar char="•"/>
            </a:pPr>
            <a:r>
              <a:rPr lang="en-US" sz="800" dirty="0">
                <a:solidFill>
                  <a:srgbClr val="202020"/>
                </a:solidFill>
                <a:latin typeface="Verdana" panose="020B0604030504040204" pitchFamily="34" charset="0"/>
                <a:ea typeface="Verdana" panose="020B0604030504040204" pitchFamily="34" charset="0"/>
                <a:cs typeface="Arial" panose="020B0604020202020204" pitchFamily="34" charset="0"/>
              </a:rPr>
              <a:t>Collateralized loans</a:t>
            </a:r>
          </a:p>
          <a:p>
            <a:pPr marL="152400" indent="-152400">
              <a:spcAft>
                <a:spcPts val="400"/>
              </a:spcAft>
              <a:buFont typeface="Arial" panose="020B0604020202020204" pitchFamily="34" charset="0"/>
              <a:buChar char="•"/>
            </a:pPr>
            <a:r>
              <a:rPr lang="en-US" sz="800" dirty="0" smtClean="0">
                <a:solidFill>
                  <a:srgbClr val="202020"/>
                </a:solidFill>
                <a:latin typeface="Verdana" panose="020B0604030504040204" pitchFamily="34" charset="0"/>
                <a:ea typeface="Verdana" panose="020B0604030504040204" pitchFamily="34" charset="0"/>
                <a:cs typeface="Arial" panose="020B0604020202020204" pitchFamily="34" charset="0"/>
              </a:rPr>
              <a:t>Help issuing and distributing funds as digital assets</a:t>
            </a:r>
          </a:p>
          <a:p>
            <a:pPr marL="152400" indent="-152400">
              <a:spcAft>
                <a:spcPts val="400"/>
              </a:spcAft>
              <a:buFont typeface="Arial" panose="020B0604020202020204" pitchFamily="34" charset="0"/>
              <a:buChar char="•"/>
            </a:pPr>
            <a:r>
              <a:rPr lang="en-US" sz="800" dirty="0" err="1" smtClean="0">
                <a:solidFill>
                  <a:srgbClr val="202020"/>
                </a:solidFill>
                <a:latin typeface="Verdana" panose="020B0604030504040204" pitchFamily="34" charset="0"/>
                <a:ea typeface="Verdana" panose="020B0604030504040204" pitchFamily="34" charset="0"/>
                <a:cs typeface="Arial" panose="020B0604020202020204" pitchFamily="34" charset="0"/>
              </a:rPr>
              <a:t>DeFi</a:t>
            </a:r>
            <a:r>
              <a:rPr lang="en-US" sz="800" dirty="0" smtClean="0">
                <a:solidFill>
                  <a:srgbClr val="202020"/>
                </a:solidFill>
                <a:latin typeface="Verdana" panose="020B0604030504040204" pitchFamily="34" charset="0"/>
                <a:ea typeface="Verdana" panose="020B0604030504040204" pitchFamily="34" charset="0"/>
                <a:cs typeface="Arial" panose="020B0604020202020204" pitchFamily="34" charset="0"/>
              </a:rPr>
              <a:t> </a:t>
            </a:r>
            <a:r>
              <a:rPr lang="en-US" sz="800" dirty="0">
                <a:solidFill>
                  <a:srgbClr val="202020"/>
                </a:solidFill>
                <a:latin typeface="Verdana" panose="020B0604030504040204" pitchFamily="34" charset="0"/>
                <a:ea typeface="Verdana" panose="020B0604030504040204" pitchFamily="34" charset="0"/>
                <a:cs typeface="Arial" panose="020B0604020202020204" pitchFamily="34" charset="0"/>
              </a:rPr>
              <a:t>connectivity including </a:t>
            </a:r>
            <a:r>
              <a:rPr lang="en-US" sz="800" dirty="0" err="1">
                <a:solidFill>
                  <a:srgbClr val="202020"/>
                </a:solidFill>
                <a:latin typeface="Verdana" panose="020B0604030504040204" pitchFamily="34" charset="0"/>
                <a:ea typeface="Verdana" panose="020B0604030504040204" pitchFamily="34" charset="0"/>
                <a:cs typeface="Arial" panose="020B0604020202020204" pitchFamily="34" charset="0"/>
              </a:rPr>
              <a:t>stablecoin</a:t>
            </a:r>
            <a:r>
              <a:rPr lang="en-US" sz="800" dirty="0">
                <a:solidFill>
                  <a:srgbClr val="202020"/>
                </a:solidFill>
                <a:latin typeface="Verdana" panose="020B0604030504040204" pitchFamily="34" charset="0"/>
                <a:ea typeface="Verdana" panose="020B0604030504040204" pitchFamily="34" charset="0"/>
                <a:cs typeface="Arial" panose="020B0604020202020204" pitchFamily="34" charset="0"/>
              </a:rPr>
              <a:t> </a:t>
            </a:r>
            <a:r>
              <a:rPr lang="en-US" sz="800" dirty="0" smtClean="0">
                <a:solidFill>
                  <a:srgbClr val="202020"/>
                </a:solidFill>
                <a:latin typeface="Verdana" panose="020B0604030504040204" pitchFamily="34" charset="0"/>
                <a:ea typeface="Verdana" panose="020B0604030504040204" pitchFamily="34" charset="0"/>
                <a:cs typeface="Arial" panose="020B0604020202020204" pitchFamily="34" charset="0"/>
              </a:rPr>
              <a:t>support</a:t>
            </a:r>
            <a:endParaRPr lang="en-US" sz="800" dirty="0">
              <a:solidFill>
                <a:srgbClr val="202020"/>
              </a:solidFill>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208991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will we win?</a:t>
            </a:r>
            <a:endParaRPr lang="en-US" dirty="0"/>
          </a:p>
        </p:txBody>
      </p:sp>
      <p:sp>
        <p:nvSpPr>
          <p:cNvPr id="3" name="Text Placeholder 2"/>
          <p:cNvSpPr>
            <a:spLocks noGrp="1"/>
          </p:cNvSpPr>
          <p:nvPr>
            <p:ph type="body" sz="quarter" idx="11"/>
          </p:nvPr>
        </p:nvSpPr>
        <p:spPr/>
        <p:txBody>
          <a:bodyPr/>
          <a:lstStyle/>
          <a:p>
            <a:endParaRPr lang="de-CH"/>
          </a:p>
        </p:txBody>
      </p:sp>
      <p:sp>
        <p:nvSpPr>
          <p:cNvPr id="4" name="Text Placeholder 3"/>
          <p:cNvSpPr>
            <a:spLocks noGrp="1"/>
          </p:cNvSpPr>
          <p:nvPr>
            <p:ph type="body" sz="quarter" idx="13"/>
          </p:nvPr>
        </p:nvSpPr>
        <p:spPr/>
        <p:txBody>
          <a:bodyPr/>
          <a:lstStyle/>
          <a:p>
            <a:endParaRPr lang="en-US" dirty="0" smtClean="0"/>
          </a:p>
          <a:p>
            <a:r>
              <a:rPr lang="en-US" dirty="0" smtClean="0"/>
              <a:t>Our value proposition is:</a:t>
            </a:r>
          </a:p>
          <a:p>
            <a:pPr marL="285750" indent="-285750">
              <a:buFont typeface="Arial" panose="020B0604020202020204" pitchFamily="34" charset="0"/>
              <a:buChar char="•"/>
            </a:pPr>
            <a:r>
              <a:rPr lang="en-US" dirty="0" smtClean="0"/>
              <a:t>Custody from a regulated entity,</a:t>
            </a:r>
          </a:p>
          <a:p>
            <a:pPr marL="285750" indent="-285750">
              <a:buFont typeface="Arial" panose="020B0604020202020204" pitchFamily="34" charset="0"/>
              <a:buChar char="•"/>
            </a:pPr>
            <a:r>
              <a:rPr lang="en-US" dirty="0" smtClean="0"/>
              <a:t>Seamless integration of crypto with the other fiat services (buy, sell, reporting),</a:t>
            </a:r>
          </a:p>
          <a:p>
            <a:pPr marL="285750" indent="-285750">
              <a:buFont typeface="Arial" panose="020B0604020202020204" pitchFamily="34" charset="0"/>
              <a:buChar char="•"/>
            </a:pPr>
            <a:r>
              <a:rPr lang="en-US" dirty="0" smtClean="0"/>
              <a:t>Gateway between crypto and traditional finance: </a:t>
            </a:r>
          </a:p>
          <a:p>
            <a:pPr marL="971550" lvl="1" indent="-285750"/>
            <a:r>
              <a:rPr lang="en-US" dirty="0"/>
              <a:t>F</a:t>
            </a:r>
            <a:r>
              <a:rPr lang="en-US" dirty="0" smtClean="0"/>
              <a:t>iat services for investors, </a:t>
            </a:r>
          </a:p>
          <a:p>
            <a:pPr marL="971550" lvl="1" indent="-285750"/>
            <a:r>
              <a:rPr lang="en-US" dirty="0"/>
              <a:t>S</a:t>
            </a:r>
            <a:r>
              <a:rPr lang="en-US" dirty="0" smtClean="0"/>
              <a:t>table coin guaranties, </a:t>
            </a:r>
          </a:p>
          <a:p>
            <a:pPr marL="971550" lvl="1" indent="-285750"/>
            <a:r>
              <a:rPr lang="en-US" dirty="0" smtClean="0"/>
              <a:t>Blockchain based commodities services (LCs, BLs, …)</a:t>
            </a:r>
            <a:endParaRPr lang="en-US" dirty="0"/>
          </a:p>
          <a:p>
            <a:endParaRPr lang="en-US" dirty="0" smtClean="0"/>
          </a:p>
          <a:p>
            <a:r>
              <a:rPr lang="en-US" dirty="0" smtClean="0"/>
              <a:t>Our competitive advantage is:</a:t>
            </a:r>
          </a:p>
          <a:p>
            <a:pPr marL="285750" indent="-285750">
              <a:buFont typeface="Arial" panose="020B0604020202020204" pitchFamily="34" charset="0"/>
              <a:buChar char="•"/>
            </a:pPr>
            <a:r>
              <a:rPr lang="en-US" dirty="0" smtClean="0"/>
              <a:t>Swiss </a:t>
            </a:r>
            <a:r>
              <a:rPr lang="en-US" dirty="0"/>
              <a:t>r</a:t>
            </a:r>
            <a:r>
              <a:rPr lang="en-US" dirty="0" smtClean="0"/>
              <a:t>egulated entity,</a:t>
            </a:r>
          </a:p>
          <a:p>
            <a:pPr marL="285750" indent="-285750">
              <a:buFont typeface="Arial" panose="020B0604020202020204" pitchFamily="34" charset="0"/>
              <a:buChar char="•"/>
            </a:pPr>
            <a:r>
              <a:rPr lang="en-US" dirty="0" smtClean="0"/>
              <a:t>Swiss subsidiary of </a:t>
            </a:r>
            <a:r>
              <a:rPr lang="en-US" dirty="0"/>
              <a:t>strong </a:t>
            </a:r>
            <a:r>
              <a:rPr lang="en-US" dirty="0" smtClean="0"/>
              <a:t>group,</a:t>
            </a:r>
          </a:p>
          <a:p>
            <a:pPr marL="285750" indent="-285750">
              <a:buFont typeface="Arial" panose="020B0604020202020204" pitchFamily="34" charset="0"/>
              <a:buChar char="•"/>
            </a:pPr>
            <a:r>
              <a:rPr lang="en-US" dirty="0" smtClean="0"/>
              <a:t>Strong positioning in the Russian Zug crypto community,</a:t>
            </a:r>
          </a:p>
          <a:p>
            <a:pPr marL="285750" indent="-285750">
              <a:buFont typeface="Arial" panose="020B0604020202020204" pitchFamily="34" charset="0"/>
              <a:buChar char="•"/>
            </a:pPr>
            <a:r>
              <a:rPr lang="en-US" dirty="0" smtClean="0"/>
              <a:t>Strong positioning in the Commodities business,</a:t>
            </a:r>
          </a:p>
          <a:p>
            <a:pPr marL="285750" indent="-285750">
              <a:buFont typeface="Arial" panose="020B0604020202020204" pitchFamily="34" charset="0"/>
              <a:buChar char="•"/>
            </a:pPr>
            <a:r>
              <a:rPr lang="en-US" dirty="0" smtClean="0"/>
              <a:t>Small entity in Switzerland able to quickly adjust to the market’s moves.</a:t>
            </a:r>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1642552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capabilities?</a:t>
            </a:r>
            <a:endParaRPr lang="en-US" dirty="0"/>
          </a:p>
        </p:txBody>
      </p:sp>
      <p:sp>
        <p:nvSpPr>
          <p:cNvPr id="3" name="Text Placeholder 2"/>
          <p:cNvSpPr>
            <a:spLocks noGrp="1"/>
          </p:cNvSpPr>
          <p:nvPr>
            <p:ph type="body" sz="quarter" idx="11"/>
          </p:nvPr>
        </p:nvSpPr>
        <p:spPr/>
        <p:txBody>
          <a:bodyPr/>
          <a:lstStyle/>
          <a:p>
            <a:endParaRPr lang="de-CH"/>
          </a:p>
        </p:txBody>
      </p:sp>
      <p:sp>
        <p:nvSpPr>
          <p:cNvPr id="4" name="Text Placeholder 3"/>
          <p:cNvSpPr>
            <a:spLocks noGrp="1"/>
          </p:cNvSpPr>
          <p:nvPr>
            <p:ph type="body" sz="quarter" idx="13"/>
          </p:nvPr>
        </p:nvSpPr>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main capability is to have crypto trained people. Since the project’s start in 2019, rounds of trainings have been conducted and the staff is fully operational</a:t>
            </a:r>
          </a:p>
          <a:p>
            <a:pPr marL="285750" indent="-285750">
              <a:lnSpc>
                <a:spcPct val="100000"/>
              </a:lnSpc>
              <a:buFont typeface="Arial" panose="020B0604020202020204" pitchFamily="34" charset="0"/>
              <a:buChar char="•"/>
            </a:pPr>
            <a:r>
              <a:rPr lang="en-US" dirty="0" smtClean="0"/>
              <a:t>Crypto understanding at senior level is a key capability which has been developed along the project</a:t>
            </a:r>
          </a:p>
          <a:p>
            <a:pPr marL="285750" indent="-285750">
              <a:lnSpc>
                <a:spcPct val="100000"/>
              </a:lnSpc>
              <a:buFont typeface="Arial" panose="020B0604020202020204" pitchFamily="34" charset="0"/>
              <a:buChar char="•"/>
            </a:pPr>
            <a:r>
              <a:rPr lang="en-US" dirty="0" smtClean="0"/>
              <a:t>Finma license: the current license is too restrictive as we can only offer bitcoin. The extension to Ether and Digital Assets has been fully prepared and audited</a:t>
            </a:r>
          </a:p>
          <a:p>
            <a:pPr marL="285750" indent="-285750">
              <a:lnSpc>
                <a:spcPct val="100000"/>
              </a:lnSpc>
              <a:buFont typeface="Arial" panose="020B0604020202020204" pitchFamily="34" charset="0"/>
              <a:buChar char="•"/>
            </a:pPr>
            <a:r>
              <a:rPr lang="en-US" dirty="0" smtClean="0"/>
              <a:t>Processes and responsibilities have been defined in directives</a:t>
            </a:r>
          </a:p>
          <a:p>
            <a:pPr marL="285750" indent="-285750">
              <a:lnSpc>
                <a:spcPct val="100000"/>
              </a:lnSpc>
              <a:buFont typeface="Arial" panose="020B0604020202020204" pitchFamily="34" charset="0"/>
              <a:buChar char="•"/>
            </a:pPr>
            <a:r>
              <a:rPr lang="en-US" dirty="0" smtClean="0"/>
              <a:t>Product innovation: building new products including business, legal, operational and technical aspects</a:t>
            </a:r>
          </a:p>
          <a:p>
            <a:pPr marL="285750" indent="-285750">
              <a:lnSpc>
                <a:spcPct val="100000"/>
              </a:lnSpc>
              <a:buFont typeface="Arial" panose="020B0604020202020204" pitchFamily="34" charset="0"/>
              <a:buChar char="•"/>
            </a:pPr>
            <a:r>
              <a:rPr lang="en-US" dirty="0" smtClean="0"/>
              <a:t>Technical capabilities:</a:t>
            </a:r>
          </a:p>
          <a:p>
            <a:pPr marL="971550" lvl="1" indent="-285750">
              <a:lnSpc>
                <a:spcPct val="100000"/>
              </a:lnSpc>
            </a:pPr>
            <a:r>
              <a:rPr lang="en-US" dirty="0" smtClean="0"/>
              <a:t>A vault for the custody: this is in place since 2020</a:t>
            </a:r>
          </a:p>
          <a:p>
            <a:pPr marL="971550" lvl="1" indent="-285750">
              <a:lnSpc>
                <a:spcPct val="100000"/>
              </a:lnSpc>
            </a:pPr>
            <a:r>
              <a:rPr lang="en-US" dirty="0" smtClean="0"/>
              <a:t>A crypto enabled core banking system: this is in place since 2020</a:t>
            </a:r>
          </a:p>
          <a:p>
            <a:pPr marL="971550" lvl="1" indent="-285750">
              <a:lnSpc>
                <a:spcPct val="100000"/>
              </a:lnSpc>
            </a:pPr>
            <a:r>
              <a:rPr lang="en-US" dirty="0" smtClean="0"/>
              <a:t>Access to liquidity providers: our technical solution provides an automated access to CBAG</a:t>
            </a:r>
          </a:p>
          <a:p>
            <a:pPr marL="971550" lvl="1" indent="-285750">
              <a:lnSpc>
                <a:spcPct val="100000"/>
              </a:lnSpc>
            </a:pPr>
            <a:r>
              <a:rPr lang="en-US" dirty="0" smtClean="0"/>
              <a:t>E and mobile banking access: current only read only access is available, trading should be enabled in Q1 23</a:t>
            </a:r>
          </a:p>
          <a:p>
            <a:pPr marL="971550" lvl="1" indent="-285750">
              <a:lnSpc>
                <a:spcPct val="100000"/>
              </a:lnSpc>
            </a:pPr>
            <a:r>
              <a:rPr lang="en-US" dirty="0" smtClean="0"/>
              <a:t>Compliance checks and the associated tooling is in place</a:t>
            </a:r>
            <a:endParaRPr lang="en-US" dirty="0"/>
          </a:p>
        </p:txBody>
      </p:sp>
    </p:spTree>
    <p:extLst>
      <p:ext uri="{BB962C8B-B14F-4D97-AF65-F5344CB8AC3E}">
        <p14:creationId xmlns:p14="http://schemas.microsoft.com/office/powerpoint/2010/main" val="3512437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systems required</a:t>
            </a:r>
            <a:endParaRPr lang="en-US" dirty="0"/>
          </a:p>
        </p:txBody>
      </p:sp>
      <p:sp>
        <p:nvSpPr>
          <p:cNvPr id="3" name="Text Placeholder 2"/>
          <p:cNvSpPr>
            <a:spLocks noGrp="1"/>
          </p:cNvSpPr>
          <p:nvPr>
            <p:ph type="body" sz="quarter" idx="11"/>
          </p:nvPr>
        </p:nvSpPr>
        <p:spPr/>
        <p:txBody>
          <a:bodyPr/>
          <a:lstStyle/>
          <a:p>
            <a:endParaRPr lang="de-CH"/>
          </a:p>
        </p:txBody>
      </p:sp>
      <p:sp>
        <p:nvSpPr>
          <p:cNvPr id="4" name="Text Placeholder 3"/>
          <p:cNvSpPr>
            <a:spLocks noGrp="1"/>
          </p:cNvSpPr>
          <p:nvPr>
            <p:ph type="body" sz="quarter" idx="13"/>
          </p:nvPr>
        </p:nvSpPr>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Present and regularly update the teams on the crypto project</a:t>
            </a:r>
          </a:p>
          <a:p>
            <a:pPr marL="285750" indent="-285750">
              <a:buFont typeface="Arial" panose="020B0604020202020204" pitchFamily="34" charset="0"/>
              <a:buChar char="•"/>
            </a:pPr>
            <a:r>
              <a:rPr lang="en-US" dirty="0" smtClean="0"/>
              <a:t>Continuous crypto training for the staff to ensure a strong expertise among the different teams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KPIs to measure:</a:t>
            </a:r>
          </a:p>
          <a:p>
            <a:pPr marL="971550" lvl="1" indent="-285750"/>
            <a:r>
              <a:rPr lang="en-US" dirty="0" smtClean="0"/>
              <a:t>Technical progress of the platform</a:t>
            </a:r>
          </a:p>
          <a:p>
            <a:pPr marL="971550" lvl="1" indent="-285750"/>
            <a:r>
              <a:rPr lang="en-US" dirty="0" smtClean="0"/>
              <a:t>Progress on different channels (Private Banking, Corporates, Institutional, CASPs):</a:t>
            </a:r>
          </a:p>
          <a:p>
            <a:pPr marL="1428750" lvl="2" indent="-285750"/>
            <a:r>
              <a:rPr lang="en-US" dirty="0" smtClean="0"/>
              <a:t>Sales pipeline reviewed weekly with the different teams</a:t>
            </a:r>
          </a:p>
          <a:p>
            <a:pPr marL="1428750" lvl="2" indent="-285750"/>
            <a:r>
              <a:rPr lang="en-US" dirty="0" smtClean="0"/>
              <a:t>Assets volumes in custody</a:t>
            </a:r>
          </a:p>
          <a:p>
            <a:pPr marL="1428750" lvl="2" indent="-285750"/>
            <a:r>
              <a:rPr lang="en-US" dirty="0" smtClean="0"/>
              <a:t>Transaction fees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Regular reviews of </a:t>
            </a:r>
            <a:r>
              <a:rPr lang="en-US" dirty="0"/>
              <a:t>the project and its </a:t>
            </a:r>
            <a:r>
              <a:rPr lang="en-US" dirty="0" smtClean="0"/>
              <a:t>KPIs with senior management</a:t>
            </a:r>
          </a:p>
          <a:p>
            <a:endParaRPr lang="en-US" dirty="0"/>
          </a:p>
        </p:txBody>
      </p:sp>
    </p:spTree>
    <p:extLst>
      <p:ext uri="{BB962C8B-B14F-4D97-AF65-F5344CB8AC3E}">
        <p14:creationId xmlns:p14="http://schemas.microsoft.com/office/powerpoint/2010/main" val="351075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de-CH" dirty="0" smtClean="0"/>
              <a:t>Market Segments</a:t>
            </a:r>
            <a:endParaRPr lang="de-CH" dirty="0"/>
          </a:p>
        </p:txBody>
      </p:sp>
    </p:spTree>
    <p:extLst>
      <p:ext uri="{BB962C8B-B14F-4D97-AF65-F5344CB8AC3E}">
        <p14:creationId xmlns:p14="http://schemas.microsoft.com/office/powerpoint/2010/main" val="1204633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Private customers - Context</a:t>
            </a:r>
            <a:endParaRPr lang="en-US" dirty="0"/>
          </a:p>
        </p:txBody>
      </p:sp>
      <p:sp>
        <p:nvSpPr>
          <p:cNvPr id="5" name="Text Placeholder 4"/>
          <p:cNvSpPr>
            <a:spLocks noGrp="1"/>
          </p:cNvSpPr>
          <p:nvPr>
            <p:ph type="body" sz="quarter" idx="11"/>
          </p:nvPr>
        </p:nvSpPr>
        <p:spPr/>
        <p:txBody>
          <a:bodyPr/>
          <a:lstStyle/>
          <a:p>
            <a:endParaRPr lang="de-CH"/>
          </a:p>
        </p:txBody>
      </p:sp>
      <p:sp>
        <p:nvSpPr>
          <p:cNvPr id="7" name="Text Placeholder 6"/>
          <p:cNvSpPr>
            <a:spLocks noGrp="1"/>
          </p:cNvSpPr>
          <p:nvPr>
            <p:ph type="body" sz="quarter" idx="13"/>
          </p:nvPr>
        </p:nvSpPr>
        <p:spPr>
          <a:xfrm>
            <a:off x="2737342" y="1376364"/>
            <a:ext cx="8423249" cy="1443036"/>
          </a:xfrm>
        </p:spPr>
        <p:txBody>
          <a:bodyPr>
            <a:normAutofit/>
          </a:bodyPr>
          <a:lstStyle/>
          <a:p>
            <a:pPr indent="-228600" fontAlgn="base">
              <a:lnSpc>
                <a:spcPct val="100000"/>
              </a:lnSpc>
            </a:pPr>
            <a:r>
              <a:rPr lang="en-US" dirty="0" smtClean="0"/>
              <a:t>The crypto winter we face since S1 2022 highlights the importance of counterparty risk as we have seen with the crash of Terra/Luna or 3ACapital.</a:t>
            </a:r>
          </a:p>
          <a:p>
            <a:pPr indent="-228600" fontAlgn="base">
              <a:lnSpc>
                <a:spcPct val="100000"/>
              </a:lnSpc>
            </a:pPr>
            <a:r>
              <a:rPr lang="en-US" dirty="0" smtClean="0"/>
              <a:t>This demonstrates to private investors the importance of regulated counterparts for custody, stable coins and lenders, together with reducing the frictions between traditional and crypto finance.</a:t>
            </a:r>
          </a:p>
          <a:p>
            <a:pPr indent="-228600" fontAlgn="base">
              <a:lnSpc>
                <a:spcPct val="100000"/>
              </a:lnSpc>
            </a:pPr>
            <a:endParaRPr lang="en-US" dirty="0" smtClean="0"/>
          </a:p>
        </p:txBody>
      </p:sp>
      <p:sp>
        <p:nvSpPr>
          <p:cNvPr id="6" name="Text Placeholder 5"/>
          <p:cNvSpPr>
            <a:spLocks noGrp="1"/>
          </p:cNvSpPr>
          <p:nvPr>
            <p:ph type="body" sz="quarter" idx="12"/>
          </p:nvPr>
        </p:nvSpPr>
        <p:spPr/>
        <p:txBody>
          <a:bodyPr/>
          <a:lstStyle/>
          <a:p>
            <a:endParaRPr lang="de-CH" dirty="0"/>
          </a:p>
        </p:txBody>
      </p:sp>
      <p:pic>
        <p:nvPicPr>
          <p:cNvPr id="35" name="Picture 34"/>
          <p:cNvPicPr>
            <a:picLocks noChangeAspect="1"/>
          </p:cNvPicPr>
          <p:nvPr/>
        </p:nvPicPr>
        <p:blipFill>
          <a:blip r:embed="rId2"/>
          <a:stretch>
            <a:fillRect/>
          </a:stretch>
        </p:blipFill>
        <p:spPr>
          <a:xfrm>
            <a:off x="1042124" y="1583138"/>
            <a:ext cx="1333311" cy="1721050"/>
          </a:xfrm>
          <a:prstGeom prst="rect">
            <a:avLst/>
          </a:prstGeom>
        </p:spPr>
      </p:pic>
      <p:sp>
        <p:nvSpPr>
          <p:cNvPr id="36" name="Text Placeholder 6"/>
          <p:cNvSpPr txBox="1">
            <a:spLocks/>
          </p:cNvSpPr>
          <p:nvPr/>
        </p:nvSpPr>
        <p:spPr>
          <a:xfrm>
            <a:off x="2737342" y="3101368"/>
            <a:ext cx="8423249" cy="1443036"/>
          </a:xfrm>
        </p:spPr>
        <p:txBody>
          <a:bodyP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400" kern="1200" baseline="0">
                <a:solidFill>
                  <a:srgbClr val="1C4A70"/>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8600" fontAlgn="base">
              <a:lnSpc>
                <a:spcPct val="100000"/>
              </a:lnSpc>
            </a:pPr>
            <a:r>
              <a:rPr lang="en-US" dirty="0" smtClean="0"/>
              <a:t>Despite the severe correction, the crypto volumes have only reduced by a little compared to the all-time high. The search of crypto keywords on Google has not significantly reduced. To put things in perspective, the price correction is similar to the drop of some Nasdaq stocks.</a:t>
            </a:r>
          </a:p>
          <a:p>
            <a:pPr indent="-228600" fontAlgn="base">
              <a:lnSpc>
                <a:spcPct val="100000"/>
              </a:lnSpc>
            </a:pPr>
            <a:r>
              <a:rPr lang="en-US" dirty="0" smtClean="0"/>
              <a:t>Note that the </a:t>
            </a:r>
            <a:r>
              <a:rPr lang="en-US" dirty="0" err="1" smtClean="0"/>
              <a:t>DeFi</a:t>
            </a:r>
            <a:r>
              <a:rPr lang="en-US" dirty="0" smtClean="0"/>
              <a:t> exchanges have not stalled during the crisis despite the stress on the prices and volumes. Volumes on </a:t>
            </a:r>
            <a:r>
              <a:rPr lang="en-US" dirty="0" err="1" smtClean="0"/>
              <a:t>DeFi</a:t>
            </a:r>
            <a:r>
              <a:rPr lang="en-US" dirty="0" smtClean="0"/>
              <a:t> are still quite high.</a:t>
            </a:r>
          </a:p>
        </p:txBody>
      </p:sp>
      <p:sp>
        <p:nvSpPr>
          <p:cNvPr id="37" name="Text Placeholder 6"/>
          <p:cNvSpPr txBox="1">
            <a:spLocks/>
          </p:cNvSpPr>
          <p:nvPr/>
        </p:nvSpPr>
        <p:spPr>
          <a:xfrm>
            <a:off x="2737342" y="4826372"/>
            <a:ext cx="8423249" cy="1443036"/>
          </a:xfrm>
        </p:spPr>
        <p:txBody>
          <a:bodyP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400" kern="1200" baseline="0">
                <a:solidFill>
                  <a:srgbClr val="1C4A70"/>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8600" fontAlgn="base">
              <a:lnSpc>
                <a:spcPct val="100000"/>
              </a:lnSpc>
            </a:pPr>
            <a:r>
              <a:rPr lang="en-US" dirty="0" smtClean="0"/>
              <a:t>The crypto offering in the market is expanding as the crypto specialists (Bitcoin Suisse, </a:t>
            </a:r>
            <a:r>
              <a:rPr lang="en-US" dirty="0" err="1" smtClean="0"/>
              <a:t>Seba</a:t>
            </a:r>
            <a:r>
              <a:rPr lang="en-US" dirty="0" smtClean="0"/>
              <a:t> and </a:t>
            </a:r>
            <a:r>
              <a:rPr lang="en-US" dirty="0" err="1" smtClean="0"/>
              <a:t>Sygnum</a:t>
            </a:r>
            <a:r>
              <a:rPr lang="en-US" dirty="0" smtClean="0"/>
              <a:t>) have established partnerships with traditional players. </a:t>
            </a:r>
            <a:br>
              <a:rPr lang="en-US" dirty="0" smtClean="0"/>
            </a:br>
            <a:r>
              <a:rPr lang="en-US" dirty="0" smtClean="0"/>
              <a:t>Some established actors like </a:t>
            </a:r>
            <a:r>
              <a:rPr lang="en-US" dirty="0" err="1" smtClean="0"/>
              <a:t>Vontobel</a:t>
            </a:r>
            <a:r>
              <a:rPr lang="en-US" dirty="0" smtClean="0"/>
              <a:t> and </a:t>
            </a:r>
            <a:r>
              <a:rPr lang="en-US" dirty="0" err="1" smtClean="0"/>
              <a:t>Swissquote</a:t>
            </a:r>
            <a:r>
              <a:rPr lang="en-US" dirty="0" smtClean="0"/>
              <a:t> have already developed a profitable crypto business. </a:t>
            </a:r>
          </a:p>
          <a:p>
            <a:pPr indent="-228600" fontAlgn="base">
              <a:lnSpc>
                <a:spcPct val="100000"/>
              </a:lnSpc>
            </a:pPr>
            <a:r>
              <a:rPr lang="en-US" dirty="0" smtClean="0"/>
              <a:t>Some large incumbents like </a:t>
            </a:r>
            <a:r>
              <a:rPr lang="en-US" dirty="0" err="1" smtClean="0"/>
              <a:t>Postfinance</a:t>
            </a:r>
            <a:r>
              <a:rPr lang="en-US" dirty="0" smtClean="0"/>
              <a:t> have also announced that they will offer crypto products to their customers.</a:t>
            </a:r>
          </a:p>
          <a:p>
            <a:pPr indent="-228600" fontAlgn="base">
              <a:lnSpc>
                <a:spcPct val="100000"/>
              </a:lnSpc>
            </a:pPr>
            <a:endParaRPr lang="en-US" dirty="0" smtClean="0"/>
          </a:p>
        </p:txBody>
      </p:sp>
      <p:pic>
        <p:nvPicPr>
          <p:cNvPr id="65" name="Picture 64"/>
          <p:cNvPicPr>
            <a:picLocks noChangeAspect="1"/>
          </p:cNvPicPr>
          <p:nvPr/>
        </p:nvPicPr>
        <p:blipFill>
          <a:blip r:embed="rId3"/>
          <a:stretch>
            <a:fillRect/>
          </a:stretch>
        </p:blipFill>
        <p:spPr>
          <a:xfrm>
            <a:off x="1042124" y="3353758"/>
            <a:ext cx="1333311" cy="938256"/>
          </a:xfrm>
          <a:prstGeom prst="rect">
            <a:avLst/>
          </a:prstGeom>
        </p:spPr>
      </p:pic>
      <p:pic>
        <p:nvPicPr>
          <p:cNvPr id="77" name="Picture 76"/>
          <p:cNvPicPr>
            <a:picLocks noChangeAspect="1"/>
          </p:cNvPicPr>
          <p:nvPr/>
        </p:nvPicPr>
        <p:blipFill>
          <a:blip r:embed="rId4"/>
          <a:stretch>
            <a:fillRect/>
          </a:stretch>
        </p:blipFill>
        <p:spPr>
          <a:xfrm>
            <a:off x="1108271" y="4826372"/>
            <a:ext cx="1201016" cy="1240644"/>
          </a:xfrm>
          <a:prstGeom prst="rect">
            <a:avLst/>
          </a:prstGeom>
        </p:spPr>
      </p:pic>
    </p:spTree>
    <p:extLst>
      <p:ext uri="{BB962C8B-B14F-4D97-AF65-F5344CB8AC3E}">
        <p14:creationId xmlns:p14="http://schemas.microsoft.com/office/powerpoint/2010/main" val="1263302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Private customers – Our Offering</a:t>
            </a:r>
            <a:endParaRPr lang="en-US" dirty="0"/>
          </a:p>
        </p:txBody>
      </p:sp>
      <p:sp>
        <p:nvSpPr>
          <p:cNvPr id="5" name="Text Placeholder 4"/>
          <p:cNvSpPr>
            <a:spLocks noGrp="1"/>
          </p:cNvSpPr>
          <p:nvPr>
            <p:ph type="body" sz="quarter" idx="11"/>
          </p:nvPr>
        </p:nvSpPr>
        <p:spPr/>
        <p:txBody>
          <a:bodyPr/>
          <a:lstStyle/>
          <a:p>
            <a:endParaRPr lang="de-CH"/>
          </a:p>
        </p:txBody>
      </p:sp>
      <p:sp>
        <p:nvSpPr>
          <p:cNvPr id="7" name="Text Placeholder 6"/>
          <p:cNvSpPr>
            <a:spLocks noGrp="1"/>
          </p:cNvSpPr>
          <p:nvPr>
            <p:ph type="body" sz="quarter" idx="13"/>
          </p:nvPr>
        </p:nvSpPr>
        <p:spPr/>
        <p:txBody>
          <a:bodyPr>
            <a:normAutofit lnSpcReduction="10000"/>
          </a:bodyPr>
          <a:lstStyle/>
          <a:p>
            <a:pPr indent="-228600" fontAlgn="base">
              <a:lnSpc>
                <a:spcPct val="100000"/>
              </a:lnSpc>
            </a:pPr>
            <a:r>
              <a:rPr lang="en-US" dirty="0" smtClean="0"/>
              <a:t>Our offer brings:</a:t>
            </a:r>
          </a:p>
          <a:p>
            <a:pPr lvl="1" fontAlgn="base"/>
            <a:r>
              <a:rPr lang="en-US" dirty="0" smtClean="0"/>
              <a:t>A safe custody managed by a regulated entity with a decent equity backed by a large group,</a:t>
            </a:r>
          </a:p>
          <a:p>
            <a:pPr lvl="1" fontAlgn="base"/>
            <a:r>
              <a:rPr lang="en-US" dirty="0" smtClean="0"/>
              <a:t>Manual trading for significant investments,</a:t>
            </a:r>
          </a:p>
          <a:p>
            <a:pPr lvl="1" fontAlgn="base"/>
            <a:r>
              <a:rPr lang="en-US" dirty="0" smtClean="0"/>
              <a:t>Settlement integration: no need to transfer cash or to purchase stable coins. Crypto is bought from the cash account,</a:t>
            </a:r>
          </a:p>
          <a:p>
            <a:pPr lvl="1" fontAlgn="base"/>
            <a:r>
              <a:rPr lang="en-US" dirty="0" smtClean="0"/>
              <a:t>Access to real crypto products: customers are buying real </a:t>
            </a:r>
            <a:r>
              <a:rPr lang="en-US" dirty="0" err="1" smtClean="0"/>
              <a:t>cryptos</a:t>
            </a:r>
            <a:r>
              <a:rPr lang="en-US" dirty="0" smtClean="0"/>
              <a:t>, not ETFs which embed a counterparty risk,</a:t>
            </a:r>
          </a:p>
          <a:p>
            <a:pPr lvl="1" fontAlgn="base"/>
            <a:r>
              <a:rPr lang="en-US" dirty="0" smtClean="0"/>
              <a:t>The portfolio gives a 360° view on all the assets (traditional and crypto),</a:t>
            </a:r>
            <a:endParaRPr lang="en-US" sz="1800" dirty="0" smtClean="0"/>
          </a:p>
          <a:p>
            <a:pPr lvl="1" fontAlgn="base"/>
            <a:r>
              <a:rPr lang="en-US" dirty="0" smtClean="0"/>
              <a:t>Lombard loans on Digital Assets (possibly including NFTs),</a:t>
            </a:r>
            <a:endParaRPr lang="en-US" sz="1800" dirty="0" smtClean="0"/>
          </a:p>
          <a:p>
            <a:pPr lvl="1" fontAlgn="base"/>
            <a:r>
              <a:rPr lang="en-US" dirty="0" smtClean="0"/>
              <a:t>Selection of safer assets to navigate into the jungle of crypto assets,</a:t>
            </a:r>
            <a:endParaRPr lang="en-US" sz="1800" dirty="0" smtClean="0"/>
          </a:p>
          <a:p>
            <a:endParaRPr lang="en-US" dirty="0" smtClean="0"/>
          </a:p>
          <a:p>
            <a:r>
              <a:rPr lang="en-US" dirty="0" smtClean="0"/>
              <a:t>Our offer is not:</a:t>
            </a:r>
          </a:p>
          <a:p>
            <a:pPr lvl="1" fontAlgn="base"/>
            <a:r>
              <a:rPr lang="en-US" dirty="0" smtClean="0"/>
              <a:t>A real time trading platform for traders. It does not compete with advanced pure players solutions,</a:t>
            </a:r>
          </a:p>
          <a:p>
            <a:pPr lvl="1" fontAlgn="base"/>
            <a:r>
              <a:rPr lang="en-US" dirty="0" smtClean="0"/>
              <a:t>A platform where all kind of products are accessible including the most risky ones,</a:t>
            </a:r>
          </a:p>
          <a:p>
            <a:pPr lvl="1" fontAlgn="base"/>
            <a:r>
              <a:rPr lang="en-US" dirty="0" smtClean="0"/>
              <a:t>Offering multiple prices coming from different exchanges,</a:t>
            </a:r>
          </a:p>
          <a:p>
            <a:pPr lvl="1" fontAlgn="base"/>
            <a:r>
              <a:rPr lang="en-US" dirty="0" smtClean="0"/>
              <a:t>For now, offering a on-line trading (will be available in Q1 23)</a:t>
            </a:r>
          </a:p>
          <a:p>
            <a:pPr lvl="1" fontAlgn="base"/>
            <a:endParaRPr lang="en-US" dirty="0"/>
          </a:p>
          <a:p>
            <a:pPr indent="-228600" fontAlgn="base"/>
            <a:r>
              <a:rPr lang="en-US" dirty="0" smtClean="0"/>
              <a:t>Market positioning:</a:t>
            </a:r>
          </a:p>
          <a:p>
            <a:pPr marL="742950" lvl="1" indent="-285750" fontAlgn="base"/>
            <a:r>
              <a:rPr lang="en-US" dirty="0" smtClean="0"/>
              <a:t>An additional service for private banking customers</a:t>
            </a:r>
          </a:p>
          <a:p>
            <a:pPr marL="742950" lvl="1" indent="-285750" fontAlgn="base"/>
            <a:r>
              <a:rPr lang="en-US" dirty="0" smtClean="0"/>
              <a:t>Which does not compete with pure players but offers better guaranties (license and capital)</a:t>
            </a:r>
          </a:p>
          <a:p>
            <a:pPr marL="742950" lvl="1" indent="-285750" fontAlgn="base"/>
            <a:r>
              <a:rPr lang="en-US" dirty="0" smtClean="0"/>
              <a:t>And brings a one stop shopping to private customers</a:t>
            </a:r>
            <a:endParaRPr lang="en-US" dirty="0"/>
          </a:p>
          <a:p>
            <a:endParaRPr lang="en-US" dirty="0" smtClean="0"/>
          </a:p>
        </p:txBody>
      </p:sp>
      <p:sp>
        <p:nvSpPr>
          <p:cNvPr id="6" name="Text Placeholder 5"/>
          <p:cNvSpPr>
            <a:spLocks noGrp="1"/>
          </p:cNvSpPr>
          <p:nvPr>
            <p:ph type="body" sz="quarter" idx="12"/>
          </p:nvPr>
        </p:nvSpPr>
        <p:spPr/>
        <p:txBody>
          <a:bodyPr/>
          <a:lstStyle/>
          <a:p>
            <a:endParaRPr lang="de-CH"/>
          </a:p>
        </p:txBody>
      </p:sp>
    </p:spTree>
    <p:extLst>
      <p:ext uri="{BB962C8B-B14F-4D97-AF65-F5344CB8AC3E}">
        <p14:creationId xmlns:p14="http://schemas.microsoft.com/office/powerpoint/2010/main" val="17880236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GPBS">
      <a:dk1>
        <a:srgbClr val="1C4A70"/>
      </a:dk1>
      <a:lt1>
        <a:srgbClr val="FFFFFF"/>
      </a:lt1>
      <a:dk2>
        <a:srgbClr val="767171"/>
      </a:dk2>
      <a:lt2>
        <a:srgbClr val="D9D9D9"/>
      </a:lt2>
      <a:accent1>
        <a:srgbClr val="1C4A70"/>
      </a:accent1>
      <a:accent2>
        <a:srgbClr val="757070"/>
      </a:accent2>
      <a:accent3>
        <a:srgbClr val="006AB4"/>
      </a:accent3>
      <a:accent4>
        <a:srgbClr val="782168"/>
      </a:accent4>
      <a:accent5>
        <a:srgbClr val="3DA9D6"/>
      </a:accent5>
      <a:accent6>
        <a:srgbClr val="D9D9D9"/>
      </a:accent6>
      <a:hlink>
        <a:srgbClr val="0563C1"/>
      </a:hlink>
      <a:folHlink>
        <a:srgbClr val="954F72"/>
      </a:folHlink>
    </a:clrScheme>
    <a:fontScheme name="GPBS Fonts">
      <a:majorFont>
        <a:latin typeface="Bahnschrift"/>
        <a:ea typeface=""/>
        <a:cs typeface=""/>
      </a:majorFont>
      <a:minorFont>
        <a:latin typeface="Bahnschrif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1C4A70"/>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40" tIns="45720" rIns="91440" bIns="45720" numCol="1" anchor="t" anchorCtr="0" compatLnSpc="1">
        <a:prstTxWarp prst="textNoShape">
          <a:avLst/>
        </a:prstTxWarp>
      </a:bodyPr>
      <a:lstStyle>
        <a:defPPr>
          <a:defRPr/>
        </a:defPPr>
      </a:lstStyle>
    </a:spDef>
  </a:objectDefaults>
  <a:extraClrSchemeLst/>
  <a:extLst>
    <a:ext uri="{05A4C25C-085E-4340-85A3-A5531E510DB2}">
      <thm15:themeFamily xmlns:thm15="http://schemas.microsoft.com/office/thememl/2012/main" name="Presentation3" id="{21DD8530-AADD-41E6-A63F-DEDD5A9D7590}" vid="{186FC86F-F985-423D-AFB6-6E21444879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GPBS Powerpoint Template</Template>
  <TotalTime>0</TotalTime>
  <Words>2584</Words>
  <Application>Microsoft Office PowerPoint</Application>
  <PresentationFormat>Widescreen</PresentationFormat>
  <Paragraphs>315</Paragraphs>
  <Slides>26</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7" baseType="lpstr">
      <vt:lpstr>Arial</vt:lpstr>
      <vt:lpstr>Bahnschrift</vt:lpstr>
      <vt:lpstr>Bahnschrift Light</vt:lpstr>
      <vt:lpstr>Bahnschrift SemiLight</vt:lpstr>
      <vt:lpstr>Bliss Pro ExtraLight</vt:lpstr>
      <vt:lpstr>Calibri</vt:lpstr>
      <vt:lpstr>Cera CY</vt:lpstr>
      <vt:lpstr>Stem Thin</vt:lpstr>
      <vt:lpstr>Verdana</vt:lpstr>
      <vt:lpstr>Office Theme</vt:lpstr>
      <vt:lpstr>think-cell Folie</vt:lpstr>
      <vt:lpstr>PowerPoint Presentation</vt:lpstr>
      <vt:lpstr>Driving aspiration</vt:lpstr>
      <vt:lpstr>Where to Play </vt:lpstr>
      <vt:lpstr>How will we win?</vt:lpstr>
      <vt:lpstr>What capabilities?</vt:lpstr>
      <vt:lpstr>Management systems required</vt:lpstr>
      <vt:lpstr>PowerPoint Presentation</vt:lpstr>
      <vt:lpstr>Private customers - Context</vt:lpstr>
      <vt:lpstr>Private customers – Our Offering</vt:lpstr>
      <vt:lpstr>Private customers</vt:lpstr>
      <vt:lpstr>Corporates - Context</vt:lpstr>
      <vt:lpstr>Corporates</vt:lpstr>
      <vt:lpstr>Corporate</vt:lpstr>
      <vt:lpstr>Institutional customers - Context</vt:lpstr>
      <vt:lpstr>Institutional customers</vt:lpstr>
      <vt:lpstr>Institutional customers</vt:lpstr>
      <vt:lpstr>Fintechs and crypto pure players (CASPs) - Context</vt:lpstr>
      <vt:lpstr>Fintechs and crypto pure players (CASPs)</vt:lpstr>
      <vt:lpstr>Fintechs and crypto pure players (CASPs)</vt:lpstr>
      <vt:lpstr>PowerPoint Presentation</vt:lpstr>
      <vt:lpstr>Crypto market</vt:lpstr>
      <vt:lpstr>DeFi market </vt:lpstr>
      <vt:lpstr>Stable Coin market </vt:lpstr>
      <vt:lpstr>Comparison of custody providers</vt:lpstr>
      <vt:lpstr>Perception of Digital Assets</vt:lpstr>
      <vt:lpstr>BTC Maximum Variations over the years</vt:lpstr>
    </vt:vector>
  </TitlesOfParts>
  <Company>Gazprombank (Switzerland)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Meyer Philippe</dc:creator>
  <cp:lastModifiedBy>Meyer Philippe</cp:lastModifiedBy>
  <cp:revision>200</cp:revision>
  <dcterms:created xsi:type="dcterms:W3CDTF">2022-07-29T13:30:56Z</dcterms:created>
  <dcterms:modified xsi:type="dcterms:W3CDTF">2022-10-14T12:56:38Z</dcterms:modified>
</cp:coreProperties>
</file>