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7"/>
  </p:notesMasterIdLst>
  <p:handoutMasterIdLst>
    <p:handoutMasterId r:id="rId8"/>
  </p:handoutMasterIdLst>
  <p:sldIdLst>
    <p:sldId id="2490" r:id="rId2"/>
    <p:sldId id="2489" r:id="rId3"/>
    <p:sldId id="2491" r:id="rId4"/>
    <p:sldId id="2493" r:id="rId5"/>
    <p:sldId id="249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userDrawn="1">
          <p15:clr>
            <a:srgbClr val="A4A3A4"/>
          </p15:clr>
        </p15:guide>
        <p15:guide id="2" orient="horz" pos="3703" userDrawn="1">
          <p15:clr>
            <a:srgbClr val="A4A3A4"/>
          </p15:clr>
        </p15:guide>
        <p15:guide id="3" pos="393" userDrawn="1">
          <p15:clr>
            <a:srgbClr val="A4A3A4"/>
          </p15:clr>
        </p15:guide>
        <p15:guide id="4"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BIN Stéphane" initials="LS" lastIdx="0" clrIdx="0">
    <p:extLst>
      <p:ext uri="{19B8F6BF-5375-455C-9EA6-DF929625EA0E}">
        <p15:presenceInfo xmlns:p15="http://schemas.microsoft.com/office/powerpoint/2012/main" userId="S-1-5-21-1060284298-329068152-682003330-11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547B98"/>
    <a:srgbClr val="29B5E8"/>
    <a:srgbClr val="4F4F4F"/>
    <a:srgbClr val="16699B"/>
    <a:srgbClr val="23B4E8"/>
    <a:srgbClr val="F02D33"/>
    <a:srgbClr val="D2D2D2"/>
    <a:srgbClr val="7A7A7A"/>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164" autoAdjust="0"/>
  </p:normalViewPr>
  <p:slideViewPr>
    <p:cSldViewPr>
      <p:cViewPr varScale="1">
        <p:scale>
          <a:sx n="119" d="100"/>
          <a:sy n="119" d="100"/>
        </p:scale>
        <p:origin x="102" y="300"/>
      </p:cViewPr>
      <p:guideLst>
        <p:guide orient="horz" pos="663"/>
        <p:guide orient="horz" pos="3703"/>
        <p:guide pos="393"/>
        <p:guide pos="72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dirty="0"/>
              <a:t>TEMPO de SYNERGY</a:t>
            </a: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FFD44E-8763-4BC4-BD67-FC0FD40B8946}" type="datetimeFigureOut">
              <a:rPr lang="fr-FR" smtClean="0"/>
              <a:pPr/>
              <a:t>08/02/2024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FC214B-18C7-4AD8-95F2-2CDE3727843B}" type="slidenum">
              <a:rPr lang="fr-FR" smtClean="0"/>
              <a:pPr/>
              <a:t>‹N°›</a:t>
            </a:fld>
            <a:endParaRPr lang="fr-FR" dirty="0"/>
          </a:p>
        </p:txBody>
      </p:sp>
    </p:spTree>
    <p:extLst>
      <p:ext uri="{BB962C8B-B14F-4D97-AF65-F5344CB8AC3E}">
        <p14:creationId xmlns:p14="http://schemas.microsoft.com/office/powerpoint/2010/main" val="345534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CF674-58D9-42EA-A68C-6CA20BAB5B9A}" type="datetimeFigureOut">
              <a:rPr lang="fr-FR" smtClean="0"/>
              <a:pPr/>
              <a:t>08/02/2024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6AAD4-C885-4033-983F-0EDA6338AA58}" type="slidenum">
              <a:rPr lang="fr-FR" smtClean="0"/>
              <a:pPr/>
              <a:t>‹N°›</a:t>
            </a:fld>
            <a:endParaRPr lang="fr-FR" dirty="0"/>
          </a:p>
        </p:txBody>
      </p:sp>
    </p:spTree>
    <p:extLst>
      <p:ext uri="{BB962C8B-B14F-4D97-AF65-F5344CB8AC3E}">
        <p14:creationId xmlns:p14="http://schemas.microsoft.com/office/powerpoint/2010/main" val="26643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9c32b852de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8" name="Google Shape;2678;g9c32b852de_1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74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9c32b852de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8" name="Google Shape;2678;g9c32b852de_1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50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9c32b852de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8" name="Google Shape;2678;g9c32b852de_1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3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9c32b852de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8" name="Google Shape;2678;g9c32b852de_1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135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9c32b852de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8" name="Google Shape;2678;g9c32b852de_1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14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623392" y="1268761"/>
            <a:ext cx="10944192" cy="4608165"/>
          </a:xfrm>
        </p:spPr>
        <p:txBody>
          <a:bodyPr/>
          <a:lstStyle>
            <a:lvl1pPr marL="342900" indent="-342900">
              <a:buClr>
                <a:srgbClr val="FF0000"/>
              </a:buClr>
              <a:buFont typeface="Wingdings" panose="05000000000000000000" pitchFamily="2" charset="2"/>
              <a:buChar char="q"/>
              <a:defRPr sz="2400" baseline="0">
                <a:solidFill>
                  <a:schemeClr val="tx1">
                    <a:lumMod val="75000"/>
                    <a:lumOff val="25000"/>
                  </a:schemeClr>
                </a:solidFill>
              </a:defRPr>
            </a:lvl1pPr>
            <a:lvl2pPr marL="742950" indent="-285750">
              <a:buFont typeface="Wingdings" panose="05000000000000000000" pitchFamily="2" charset="2"/>
              <a:buChar char="§"/>
              <a:defRPr sz="2000" b="1"/>
            </a:lvl2pPr>
            <a:lvl3pPr>
              <a:defRPr sz="2000"/>
            </a:lvl3pPr>
            <a:lvl4pPr>
              <a:defRPr sz="1600"/>
            </a:lvl4pPr>
            <a:lvl5pPr>
              <a:defRPr sz="14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4" name="Titre 3"/>
          <p:cNvSpPr>
            <a:spLocks noGrp="1"/>
          </p:cNvSpPr>
          <p:nvPr>
            <p:ph type="title"/>
          </p:nvPr>
        </p:nvSpPr>
        <p:spPr>
          <a:xfrm>
            <a:off x="1583499" y="0"/>
            <a:ext cx="10369152" cy="606294"/>
          </a:xfrm>
          <a:prstGeom prst="rect">
            <a:avLst/>
          </a:prstGeom>
        </p:spPr>
        <p:txBody>
          <a:bodyPr/>
          <a:lstStyle>
            <a:lvl1pPr>
              <a:defRPr cap="none" baseline="0">
                <a:solidFill>
                  <a:schemeClr val="tx1">
                    <a:lumMod val="75000"/>
                    <a:lumOff val="25000"/>
                  </a:schemeClr>
                </a:solidFill>
              </a:defRPr>
            </a:lvl1pPr>
          </a:lstStyle>
          <a:p>
            <a:r>
              <a:rPr lang="fr-FR" dirty="0"/>
              <a:t>Modifiez le style du titre</a:t>
            </a:r>
          </a:p>
        </p:txBody>
      </p:sp>
    </p:spTree>
    <p:extLst>
      <p:ext uri="{BB962C8B-B14F-4D97-AF65-F5344CB8AC3E}">
        <p14:creationId xmlns:p14="http://schemas.microsoft.com/office/powerpoint/2010/main" val="22935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DC57-B627-4B66-9C55-4C8722112A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4E868D0-BFA1-48E4-B095-B1BD06AF2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A345C57-2FC7-41B8-9B6D-B87BE0EF2EE5}"/>
              </a:ext>
            </a:extLst>
          </p:cNvPr>
          <p:cNvSpPr>
            <a:spLocks noGrp="1"/>
          </p:cNvSpPr>
          <p:nvPr>
            <p:ph type="dt" sz="half" idx="10"/>
          </p:nvPr>
        </p:nvSpPr>
        <p:spPr/>
        <p:txBody>
          <a:bodyPr/>
          <a:lstStyle/>
          <a:p>
            <a:endParaRPr lang="fr-FR" dirty="0"/>
          </a:p>
        </p:txBody>
      </p:sp>
      <p:sp>
        <p:nvSpPr>
          <p:cNvPr id="5" name="Footer Placeholder 4">
            <a:extLst>
              <a:ext uri="{FF2B5EF4-FFF2-40B4-BE49-F238E27FC236}">
                <a16:creationId xmlns:a16="http://schemas.microsoft.com/office/drawing/2014/main" id="{ABD09349-ECDA-4C6B-8C32-DD996275F4B5}"/>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F98EFE4B-175E-45FA-9CF7-81A27C994BAB}"/>
              </a:ext>
            </a:extLst>
          </p:cNvPr>
          <p:cNvSpPr>
            <a:spLocks noGrp="1"/>
          </p:cNvSpPr>
          <p:nvPr>
            <p:ph type="sldNum" sz="quarter" idx="12"/>
          </p:nvPr>
        </p:nvSpPr>
        <p:spPr/>
        <p:txBody>
          <a:bodyPr/>
          <a:lstStyle/>
          <a:p>
            <a:endParaRPr lang="fr-FR" dirty="0"/>
          </a:p>
        </p:txBody>
      </p:sp>
    </p:spTree>
    <p:extLst>
      <p:ext uri="{BB962C8B-B14F-4D97-AF65-F5344CB8AC3E}">
        <p14:creationId xmlns:p14="http://schemas.microsoft.com/office/powerpoint/2010/main" val="39531606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623392" y="1268415"/>
            <a:ext cx="10944192" cy="4598319"/>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9" name="Rectangle 8">
            <a:extLst>
              <a:ext uri="{FF2B5EF4-FFF2-40B4-BE49-F238E27FC236}">
                <a16:creationId xmlns:a16="http://schemas.microsoft.com/office/drawing/2014/main" id="{D3374B64-0902-42DB-A581-2700DB944445}"/>
              </a:ext>
            </a:extLst>
          </p:cNvPr>
          <p:cNvSpPr/>
          <p:nvPr userDrawn="1"/>
        </p:nvSpPr>
        <p:spPr>
          <a:xfrm>
            <a:off x="119337" y="22279"/>
            <a:ext cx="72009" cy="526401"/>
          </a:xfrm>
          <a:prstGeom prst="rect">
            <a:avLst/>
          </a:prstGeom>
          <a:solidFill>
            <a:srgbClr val="F02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4" name="Picture 2" descr="Synergy France">
            <a:extLst>
              <a:ext uri="{FF2B5EF4-FFF2-40B4-BE49-F238E27FC236}">
                <a16:creationId xmlns:a16="http://schemas.microsoft.com/office/drawing/2014/main" id="{8DBDD262-734D-4BC2-9051-40698B1A865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337" y="6458722"/>
            <a:ext cx="1440160" cy="329675"/>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E23219FA-F2A5-4A84-B6DF-2CBC34634710}"/>
              </a:ext>
            </a:extLst>
          </p:cNvPr>
          <p:cNvSpPr txBox="1"/>
          <p:nvPr userDrawn="1"/>
        </p:nvSpPr>
        <p:spPr>
          <a:xfrm>
            <a:off x="11640616" y="6468013"/>
            <a:ext cx="551385" cy="338554"/>
          </a:xfrm>
          <a:prstGeom prst="rect">
            <a:avLst/>
          </a:prstGeom>
          <a:noFill/>
        </p:spPr>
        <p:txBody>
          <a:bodyPr wrap="square" rtlCol="0" anchor="ctr">
            <a:spAutoFit/>
          </a:bodyPr>
          <a:lstStyle/>
          <a:p>
            <a:pPr algn="ctr"/>
            <a:fld id="{AC64B2EB-8279-4A32-8108-08D656C8F379}" type="slidenum">
              <a:rPr lang="fr-FR" sz="1600" b="0" smtClean="0">
                <a:solidFill>
                  <a:srgbClr val="F53629"/>
                </a:solidFill>
              </a:rPr>
              <a:pPr algn="ctr"/>
              <a:t>‹N°›</a:t>
            </a:fld>
            <a:endParaRPr lang="fr-FR" sz="1800" b="0" dirty="0">
              <a:solidFill>
                <a:srgbClr val="F53629"/>
              </a:solidFill>
            </a:endParaRPr>
          </a:p>
        </p:txBody>
      </p:sp>
      <p:sp>
        <p:nvSpPr>
          <p:cNvPr id="16" name="Rectangle 15">
            <a:extLst>
              <a:ext uri="{FF2B5EF4-FFF2-40B4-BE49-F238E27FC236}">
                <a16:creationId xmlns:a16="http://schemas.microsoft.com/office/drawing/2014/main" id="{666F54CC-B52A-4469-A823-88F095B9C18B}"/>
              </a:ext>
            </a:extLst>
          </p:cNvPr>
          <p:cNvSpPr/>
          <p:nvPr userDrawn="1"/>
        </p:nvSpPr>
        <p:spPr>
          <a:xfrm>
            <a:off x="11666905" y="6515209"/>
            <a:ext cx="45719" cy="284161"/>
          </a:xfrm>
          <a:prstGeom prst="rect">
            <a:avLst/>
          </a:prstGeom>
          <a:solidFill>
            <a:srgbClr val="F02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Tree>
    <p:extLst>
      <p:ext uri="{BB962C8B-B14F-4D97-AF65-F5344CB8AC3E}">
        <p14:creationId xmlns:p14="http://schemas.microsoft.com/office/powerpoint/2010/main" val="3005607839"/>
      </p:ext>
    </p:extLst>
  </p:cSld>
  <p:clrMap bg1="lt1" tx1="dk1" bg2="lt2" tx2="dk2" accent1="accent1" accent2="accent2" accent3="accent3" accent4="accent4" accent5="accent5" accent6="accent6" hlink="hlink" folHlink="folHlink"/>
  <p:sldLayoutIdLst>
    <p:sldLayoutId id="2147483748" r:id="rId1"/>
    <p:sldLayoutId id="2147483749" r:id="rId2"/>
  </p:sldLayoutIdLst>
  <p:hf hdr="0" dt="0"/>
  <p:txStyles>
    <p:titleStyle>
      <a:lvl1pPr algn="l" defTabSz="914400" rtl="0" eaLnBrk="1" latinLnBrk="0" hangingPunct="1">
        <a:spcBef>
          <a:spcPct val="0"/>
        </a:spcBef>
        <a:buNone/>
        <a:defRPr sz="2800" kern="1200" cap="none" baseline="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anose="05000000000000000000" pitchFamily="2" charset="2"/>
        <a:buChar char="q"/>
        <a:defRPr sz="2400" b="1" kern="1200" baseline="0">
          <a:solidFill>
            <a:schemeClr val="tx1">
              <a:lumMod val="75000"/>
              <a:lumOff val="25000"/>
            </a:schemeClr>
          </a:solidFill>
          <a:latin typeface="Calibri" pitchFamily="34" charset="0"/>
          <a:ea typeface="+mn-ea"/>
          <a:cs typeface="+mn-cs"/>
        </a:defRPr>
      </a:lvl1pPr>
      <a:lvl2pPr marL="742950" indent="-285750" algn="l" defTabSz="914400" rtl="0" eaLnBrk="1" latinLnBrk="0" hangingPunct="1">
        <a:spcBef>
          <a:spcPct val="20000"/>
        </a:spcBef>
        <a:buClr>
          <a:srgbClr val="E2001A"/>
        </a:buClr>
        <a:buFont typeface="Wingdings" panose="05000000000000000000" pitchFamily="2" charset="2"/>
        <a:buChar char="§"/>
        <a:defRPr sz="2000" b="1" kern="1200" baseline="0">
          <a:solidFill>
            <a:schemeClr val="tx1">
              <a:lumMod val="75000"/>
              <a:lumOff val="25000"/>
            </a:schemeClr>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772" name="Google Shape;2772;p117"/>
          <p:cNvSpPr txBox="1"/>
          <p:nvPr/>
        </p:nvSpPr>
        <p:spPr>
          <a:xfrm>
            <a:off x="213833" y="0"/>
            <a:ext cx="11793200" cy="5272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rPr>
              <a:t>Echange inter-applicatifs</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endParaRPr>
          </a:p>
        </p:txBody>
      </p:sp>
      <p:sp>
        <p:nvSpPr>
          <p:cNvPr id="2" name="Espace réservé du contenu 4">
            <a:extLst>
              <a:ext uri="{FF2B5EF4-FFF2-40B4-BE49-F238E27FC236}">
                <a16:creationId xmlns:a16="http://schemas.microsoft.com/office/drawing/2014/main" id="{08CC157B-B1AF-0ED1-74F4-D2B5DFCF8D72}"/>
              </a:ext>
            </a:extLst>
          </p:cNvPr>
          <p:cNvSpPr txBox="1">
            <a:spLocks/>
          </p:cNvSpPr>
          <p:nvPr/>
        </p:nvSpPr>
        <p:spPr>
          <a:xfrm>
            <a:off x="197374" y="747640"/>
            <a:ext cx="7690860" cy="52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fr-FR" sz="1800" b="1" i="0" dirty="0">
                <a:solidFill>
                  <a:schemeClr val="accent1">
                    <a:lumMod val="50000"/>
                  </a:schemeClr>
                </a:solidFill>
                <a:effectLst/>
                <a:latin typeface="Arial" panose="020B0604020202020204" pitchFamily="34" charset="0"/>
                <a:cs typeface="Arial" panose="020B0604020202020204" pitchFamily="34" charset="0"/>
              </a:rPr>
              <a:t>Sans </a:t>
            </a:r>
            <a:r>
              <a:rPr lang="fr-FR" sz="1800" b="1" i="0" dirty="0" err="1">
                <a:solidFill>
                  <a:schemeClr val="accent1">
                    <a:lumMod val="50000"/>
                  </a:schemeClr>
                </a:solidFill>
                <a:effectLst/>
                <a:latin typeface="Arial" panose="020B0604020202020204" pitchFamily="34" charset="0"/>
                <a:cs typeface="Arial" panose="020B0604020202020204" pitchFamily="34" charset="0"/>
              </a:rPr>
              <a:t>Datahub</a:t>
            </a:r>
            <a:r>
              <a:rPr lang="fr-FR" sz="1800" b="1" i="0" dirty="0">
                <a:solidFill>
                  <a:schemeClr val="accent1">
                    <a:lumMod val="50000"/>
                  </a:schemeClr>
                </a:solidFill>
                <a:effectLst/>
                <a:latin typeface="Arial" panose="020B0604020202020204" pitchFamily="34" charset="0"/>
                <a:cs typeface="Arial" panose="020B0604020202020204" pitchFamily="34" charset="0"/>
              </a:rPr>
              <a:t> : </a:t>
            </a:r>
            <a:endParaRPr lang="fr-FR" sz="1800" i="1" dirty="0">
              <a:solidFill>
                <a:schemeClr val="accent1">
                  <a:lumMod val="50000"/>
                </a:schemeClr>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8D48A05-4C18-6001-E6AF-9012A2BA2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446" y="1006165"/>
            <a:ext cx="336037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 7">
            <a:extLst>
              <a:ext uri="{FF2B5EF4-FFF2-40B4-BE49-F238E27FC236}">
                <a16:creationId xmlns:a16="http://schemas.microsoft.com/office/drawing/2014/main" id="{20AE0C6B-18C4-C9D7-77A5-65B16E1F2A91}"/>
              </a:ext>
            </a:extLst>
          </p:cNvPr>
          <p:cNvPicPr>
            <a:picLocks noChangeAspect="1"/>
          </p:cNvPicPr>
          <p:nvPr/>
        </p:nvPicPr>
        <p:blipFill>
          <a:blip r:embed="rId4"/>
          <a:stretch>
            <a:fillRect/>
          </a:stretch>
        </p:blipFill>
        <p:spPr>
          <a:xfrm>
            <a:off x="190586" y="1072362"/>
            <a:ext cx="2496737" cy="2185408"/>
          </a:xfrm>
          <a:prstGeom prst="rect">
            <a:avLst/>
          </a:prstGeom>
        </p:spPr>
      </p:pic>
      <p:sp>
        <p:nvSpPr>
          <p:cNvPr id="9" name="Espace réservé du contenu 4">
            <a:extLst>
              <a:ext uri="{FF2B5EF4-FFF2-40B4-BE49-F238E27FC236}">
                <a16:creationId xmlns:a16="http://schemas.microsoft.com/office/drawing/2014/main" id="{1FD6287E-7A35-903F-9796-75E58F40D0F8}"/>
              </a:ext>
            </a:extLst>
          </p:cNvPr>
          <p:cNvSpPr txBox="1">
            <a:spLocks/>
          </p:cNvSpPr>
          <p:nvPr/>
        </p:nvSpPr>
        <p:spPr>
          <a:xfrm>
            <a:off x="197374" y="3693888"/>
            <a:ext cx="7690860" cy="52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fr-FR" sz="1800" b="1" i="0" dirty="0">
                <a:solidFill>
                  <a:schemeClr val="accent1">
                    <a:lumMod val="50000"/>
                  </a:schemeClr>
                </a:solidFill>
                <a:effectLst/>
                <a:latin typeface="Arial" panose="020B0604020202020204" pitchFamily="34" charset="0"/>
                <a:cs typeface="Arial" panose="020B0604020202020204" pitchFamily="34" charset="0"/>
              </a:rPr>
              <a:t>Avec </a:t>
            </a:r>
            <a:r>
              <a:rPr lang="fr-FR" sz="1800" b="1" i="0" dirty="0" err="1">
                <a:solidFill>
                  <a:schemeClr val="accent1">
                    <a:lumMod val="50000"/>
                  </a:schemeClr>
                </a:solidFill>
                <a:effectLst/>
                <a:latin typeface="Arial" panose="020B0604020202020204" pitchFamily="34" charset="0"/>
                <a:cs typeface="Arial" panose="020B0604020202020204" pitchFamily="34" charset="0"/>
              </a:rPr>
              <a:t>Datahub</a:t>
            </a:r>
            <a:r>
              <a:rPr lang="fr-FR" sz="1800" b="1" i="0" dirty="0">
                <a:solidFill>
                  <a:schemeClr val="accent1">
                    <a:lumMod val="50000"/>
                  </a:schemeClr>
                </a:solidFill>
                <a:effectLst/>
                <a:latin typeface="Arial" panose="020B0604020202020204" pitchFamily="34" charset="0"/>
                <a:cs typeface="Arial" panose="020B0604020202020204" pitchFamily="34" charset="0"/>
              </a:rPr>
              <a:t> : </a:t>
            </a:r>
            <a:endParaRPr lang="fr-FR" sz="1800" i="1" dirty="0">
              <a:solidFill>
                <a:schemeClr val="accent1">
                  <a:lumMod val="50000"/>
                </a:schemeClr>
              </a:solidFill>
              <a:effectLst/>
              <a:latin typeface="Arial" panose="020B0604020202020204" pitchFamily="34" charset="0"/>
              <a:cs typeface="Arial" panose="020B0604020202020204" pitchFamily="34" charset="0"/>
            </a:endParaRPr>
          </a:p>
        </p:txBody>
      </p:sp>
      <p:pic>
        <p:nvPicPr>
          <p:cNvPr id="11" name="Image 10">
            <a:extLst>
              <a:ext uri="{FF2B5EF4-FFF2-40B4-BE49-F238E27FC236}">
                <a16:creationId xmlns:a16="http://schemas.microsoft.com/office/drawing/2014/main" id="{113F6D5A-6A33-3F71-61B8-28512EB14D87}"/>
              </a:ext>
            </a:extLst>
          </p:cNvPr>
          <p:cNvPicPr>
            <a:picLocks noChangeAspect="1"/>
          </p:cNvPicPr>
          <p:nvPr/>
        </p:nvPicPr>
        <p:blipFill>
          <a:blip r:embed="rId5"/>
          <a:stretch>
            <a:fillRect/>
          </a:stretch>
        </p:blipFill>
        <p:spPr>
          <a:xfrm>
            <a:off x="479376" y="4221088"/>
            <a:ext cx="3041141" cy="2141426"/>
          </a:xfrm>
          <a:prstGeom prst="rect">
            <a:avLst/>
          </a:prstGeom>
        </p:spPr>
      </p:pic>
      <p:sp>
        <p:nvSpPr>
          <p:cNvPr id="14" name="Espace réservé du contenu 4">
            <a:extLst>
              <a:ext uri="{FF2B5EF4-FFF2-40B4-BE49-F238E27FC236}">
                <a16:creationId xmlns:a16="http://schemas.microsoft.com/office/drawing/2014/main" id="{AA016517-EF60-BBE8-9B6F-9563B0788CBC}"/>
              </a:ext>
            </a:extLst>
          </p:cNvPr>
          <p:cNvSpPr txBox="1">
            <a:spLocks/>
          </p:cNvSpPr>
          <p:nvPr/>
        </p:nvSpPr>
        <p:spPr>
          <a:xfrm>
            <a:off x="3836461" y="4915731"/>
            <a:ext cx="6631312" cy="787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fr-FR" sz="1800" i="0" dirty="0">
                <a:solidFill>
                  <a:schemeClr val="accent1">
                    <a:lumMod val="50000"/>
                  </a:schemeClr>
                </a:solidFill>
                <a:effectLst/>
                <a:latin typeface="Arial" panose="020B0604020202020204" pitchFamily="34" charset="0"/>
                <a:cs typeface="Arial" panose="020B0604020202020204" pitchFamily="34" charset="0"/>
              </a:rPr>
              <a:t>L’objectif du </a:t>
            </a:r>
            <a:r>
              <a:rPr lang="fr-FR" sz="1800" i="0" dirty="0" err="1">
                <a:solidFill>
                  <a:schemeClr val="accent1">
                    <a:lumMod val="50000"/>
                  </a:schemeClr>
                </a:solidFill>
                <a:effectLst/>
                <a:latin typeface="Arial" panose="020B0604020202020204" pitchFamily="34" charset="0"/>
                <a:cs typeface="Arial" panose="020B0604020202020204" pitchFamily="34" charset="0"/>
              </a:rPr>
              <a:t>DataHub</a:t>
            </a:r>
            <a:r>
              <a:rPr lang="fr-FR" sz="1800" i="0" dirty="0">
                <a:solidFill>
                  <a:schemeClr val="accent1">
                    <a:lumMod val="50000"/>
                  </a:schemeClr>
                </a:solidFill>
                <a:effectLst/>
                <a:latin typeface="Arial" panose="020B0604020202020204" pitchFamily="34" charset="0"/>
                <a:cs typeface="Arial" panose="020B0604020202020204" pitchFamily="34" charset="0"/>
              </a:rPr>
              <a:t> est donc d’offrir à l’entreprise </a:t>
            </a:r>
            <a:r>
              <a:rPr lang="fr-FR" sz="1800" b="1" i="0" dirty="0">
                <a:solidFill>
                  <a:schemeClr val="accent1">
                    <a:lumMod val="50000"/>
                  </a:schemeClr>
                </a:solidFill>
                <a:effectLst/>
                <a:latin typeface="Arial" panose="020B0604020202020204" pitchFamily="34" charset="0"/>
                <a:cs typeface="Arial" panose="020B0604020202020204" pitchFamily="34" charset="0"/>
              </a:rPr>
              <a:t>une source unique d’information centralisée et unifiée</a:t>
            </a:r>
            <a:r>
              <a:rPr lang="fr-FR" sz="1800" i="0" dirty="0">
                <a:solidFill>
                  <a:schemeClr val="accent1">
                    <a:lumMod val="50000"/>
                  </a:schemeClr>
                </a:solidFill>
                <a:effectLst/>
                <a:latin typeface="Arial" panose="020B0604020202020204" pitchFamily="34" charset="0"/>
                <a:cs typeface="Arial" panose="020B0604020202020204" pitchFamily="34" charset="0"/>
              </a:rPr>
              <a:t>.</a:t>
            </a:r>
            <a:endParaRPr lang="fr-FR" sz="1800" i="1" dirty="0">
              <a:solidFill>
                <a:schemeClr val="accent1">
                  <a:lumMod val="50000"/>
                </a:schemeClr>
              </a:solidFill>
              <a:effectLst/>
              <a:latin typeface="Arial" panose="020B0604020202020204" pitchFamily="34" charset="0"/>
              <a:cs typeface="Arial" panose="020B0604020202020204" pitchFamily="34" charset="0"/>
            </a:endParaRPr>
          </a:p>
        </p:txBody>
      </p:sp>
      <p:sp>
        <p:nvSpPr>
          <p:cNvPr id="15" name="Espace réservé du contenu 4">
            <a:extLst>
              <a:ext uri="{FF2B5EF4-FFF2-40B4-BE49-F238E27FC236}">
                <a16:creationId xmlns:a16="http://schemas.microsoft.com/office/drawing/2014/main" id="{72122DEC-DCF7-863F-1550-4ECB5C58296B}"/>
              </a:ext>
            </a:extLst>
          </p:cNvPr>
          <p:cNvSpPr txBox="1">
            <a:spLocks/>
          </p:cNvSpPr>
          <p:nvPr/>
        </p:nvSpPr>
        <p:spPr>
          <a:xfrm>
            <a:off x="6678852" y="960175"/>
            <a:ext cx="5322562" cy="3335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fr-FR" sz="1800" i="0" dirty="0">
                <a:solidFill>
                  <a:schemeClr val="accent1">
                    <a:lumMod val="50000"/>
                  </a:schemeClr>
                </a:solidFill>
                <a:effectLst/>
                <a:latin typeface="Arial" panose="020B0604020202020204" pitchFamily="34" charset="0"/>
                <a:cs typeface="Arial" panose="020B0604020202020204" pitchFamily="34" charset="0"/>
              </a:rPr>
              <a:t>Sans </a:t>
            </a:r>
            <a:r>
              <a:rPr lang="fr-FR" sz="1800" i="0" dirty="0" err="1">
                <a:solidFill>
                  <a:schemeClr val="accent1">
                    <a:lumMod val="50000"/>
                  </a:schemeClr>
                </a:solidFill>
                <a:effectLst/>
                <a:latin typeface="Arial" panose="020B0604020202020204" pitchFamily="34" charset="0"/>
                <a:cs typeface="Arial" panose="020B0604020202020204" pitchFamily="34" charset="0"/>
              </a:rPr>
              <a:t>DataHub</a:t>
            </a:r>
            <a:r>
              <a:rPr lang="fr-FR" sz="1800" i="0" dirty="0">
                <a:solidFill>
                  <a:schemeClr val="accent1">
                    <a:lumMod val="50000"/>
                  </a:schemeClr>
                </a:solidFill>
                <a:effectLst/>
                <a:latin typeface="Arial" panose="020B0604020202020204" pitchFamily="34" charset="0"/>
                <a:cs typeface="Arial" panose="020B0604020202020204" pitchFamily="34" charset="0"/>
              </a:rPr>
              <a:t>, les données s’échangent entre applications.</a:t>
            </a:r>
          </a:p>
          <a:p>
            <a:pPr marL="0" marR="0" lvl="0" indent="0" algn="l" defTabSz="914400" rtl="0" eaLnBrk="1" fontAlgn="auto" latinLnBrk="0" hangingPunct="1">
              <a:lnSpc>
                <a:spcPct val="90000"/>
              </a:lnSpc>
              <a:spcBef>
                <a:spcPts val="1000"/>
              </a:spcBef>
              <a:spcAft>
                <a:spcPts val="0"/>
              </a:spcAft>
              <a:buClrTx/>
              <a:buSzTx/>
              <a:buNone/>
              <a:tabLst/>
              <a:defRPr/>
            </a:pPr>
            <a:r>
              <a:rPr lang="fr-FR" sz="1800" i="0" dirty="0">
                <a:solidFill>
                  <a:schemeClr val="accent1">
                    <a:lumMod val="50000"/>
                  </a:schemeClr>
                </a:solidFill>
                <a:effectLst/>
                <a:latin typeface="Arial" panose="020B0604020202020204" pitchFamily="34" charset="0"/>
                <a:cs typeface="Arial" panose="020B0604020202020204" pitchFamily="34" charset="0"/>
              </a:rPr>
              <a:t>Il y a une forte dépendanc</a:t>
            </a:r>
            <a:r>
              <a:rPr lang="fr-FR" sz="1800" dirty="0">
                <a:solidFill>
                  <a:schemeClr val="accent1">
                    <a:lumMod val="50000"/>
                  </a:schemeClr>
                </a:solidFill>
                <a:latin typeface="Arial" panose="020B0604020202020204" pitchFamily="34" charset="0"/>
                <a:cs typeface="Arial" panose="020B0604020202020204" pitchFamily="34" charset="0"/>
              </a:rPr>
              <a:t>e avec les applications sources. </a:t>
            </a:r>
          </a:p>
          <a:p>
            <a:pPr marL="0" marR="0" lvl="0" indent="0" algn="l" defTabSz="914400" rtl="0" eaLnBrk="1" fontAlgn="auto" latinLnBrk="0" hangingPunct="1">
              <a:lnSpc>
                <a:spcPct val="90000"/>
              </a:lnSpc>
              <a:spcBef>
                <a:spcPts val="1000"/>
              </a:spcBef>
              <a:spcAft>
                <a:spcPts val="0"/>
              </a:spcAft>
              <a:buClrTx/>
              <a:buSzTx/>
              <a:buNone/>
              <a:tabLst/>
              <a:defRPr/>
            </a:pPr>
            <a:r>
              <a:rPr lang="fr-FR" sz="1800" i="0" dirty="0">
                <a:solidFill>
                  <a:schemeClr val="accent1">
                    <a:lumMod val="50000"/>
                  </a:schemeClr>
                </a:solidFill>
                <a:effectLst/>
                <a:latin typeface="Arial" panose="020B0604020202020204" pitchFamily="34" charset="0"/>
                <a:cs typeface="Arial" panose="020B0604020202020204" pitchFamily="34" charset="0"/>
              </a:rPr>
              <a:t>Très pénalisant pour les </a:t>
            </a:r>
            <a:r>
              <a:rPr lang="fr-FR" sz="1800" dirty="0">
                <a:solidFill>
                  <a:schemeClr val="accent1">
                    <a:lumMod val="50000"/>
                  </a:schemeClr>
                </a:solidFill>
                <a:latin typeface="Arial" panose="020B0604020202020204" pitchFamily="34" charset="0"/>
                <a:cs typeface="Arial" panose="020B0604020202020204" pitchFamily="34" charset="0"/>
              </a:rPr>
              <a:t>sujets concernés par plusieurs applications. Il n’y a pas qu’un seul maitre. Dans ce cas, les données sont très difficiles à unifier, enrichir et fiabiliser.</a:t>
            </a:r>
            <a:endParaRPr lang="fr-FR" sz="1800" i="0" dirty="0">
              <a:solidFill>
                <a:schemeClr val="accent1">
                  <a:lumMod val="50000"/>
                </a:schemeClr>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fr-FR" sz="1800" i="0" dirty="0">
                <a:solidFill>
                  <a:schemeClr val="accent1">
                    <a:lumMod val="50000"/>
                  </a:schemeClr>
                </a:solidFill>
                <a:effectLst/>
                <a:latin typeface="Arial" panose="020B0604020202020204" pitchFamily="34" charset="0"/>
                <a:cs typeface="Arial" panose="020B0604020202020204" pitchFamily="34" charset="0"/>
              </a:rPr>
              <a:t>Les données sont un peu partout et, surtout, un peu nulle part…</a:t>
            </a:r>
            <a:endParaRPr lang="fr-FR" sz="1800" i="1" dirty="0">
              <a:solidFill>
                <a:schemeClr val="accent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55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772" name="Google Shape;2772;p117"/>
          <p:cNvSpPr txBox="1"/>
          <p:nvPr/>
        </p:nvSpPr>
        <p:spPr>
          <a:xfrm>
            <a:off x="213833" y="0"/>
            <a:ext cx="11793200" cy="5272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rPr>
              <a:t>Echange inter-applicatifs</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endParaRPr>
          </a:p>
        </p:txBody>
      </p:sp>
      <p:pic>
        <p:nvPicPr>
          <p:cNvPr id="3" name="Picture 2">
            <a:extLst>
              <a:ext uri="{FF2B5EF4-FFF2-40B4-BE49-F238E27FC236}">
                <a16:creationId xmlns:a16="http://schemas.microsoft.com/office/drawing/2014/main" id="{C8972E66-A82D-7230-65FB-462F885B2F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99" t="4170" r="7278" b="8341"/>
          <a:stretch/>
        </p:blipFill>
        <p:spPr bwMode="auto">
          <a:xfrm>
            <a:off x="1703511" y="2933712"/>
            <a:ext cx="8978157" cy="33123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2E83A7-EA89-9373-2AC1-6D16400842CD}"/>
              </a:ext>
            </a:extLst>
          </p:cNvPr>
          <p:cNvSpPr/>
          <p:nvPr/>
        </p:nvSpPr>
        <p:spPr>
          <a:xfrm>
            <a:off x="407367" y="1454592"/>
            <a:ext cx="11062943" cy="1398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buClr>
                <a:srgbClr val="FF0000"/>
              </a:buClr>
            </a:pPr>
            <a:r>
              <a:rPr lang="fr-FR" sz="1900" dirty="0">
                <a:solidFill>
                  <a:prstClr val="black">
                    <a:lumMod val="75000"/>
                    <a:lumOff val="25000"/>
                  </a:prstClr>
                </a:solidFill>
                <a:latin typeface="Calibri" pitchFamily="34" charset="0"/>
              </a:rPr>
              <a:t>Le Data Hub est à la fois un système de gestion de données, une source de données fiable et un système de référence pour les processus opérationnels et analytiques. Il centralise les données de l’entreprise qui sont essentielles pour toutes les applications et permet un partage transparent des données entre les différents systèmes de stockage, tout en étant le point unique de vérité pour l’initiative de gouvernance des données.</a:t>
            </a:r>
          </a:p>
        </p:txBody>
      </p:sp>
      <p:sp>
        <p:nvSpPr>
          <p:cNvPr id="6" name="ZoneTexte 5">
            <a:extLst>
              <a:ext uri="{FF2B5EF4-FFF2-40B4-BE49-F238E27FC236}">
                <a16:creationId xmlns:a16="http://schemas.microsoft.com/office/drawing/2014/main" id="{C7963532-92D9-41A5-3C34-882FE31D0E6D}"/>
              </a:ext>
            </a:extLst>
          </p:cNvPr>
          <p:cNvSpPr txBox="1"/>
          <p:nvPr/>
        </p:nvSpPr>
        <p:spPr>
          <a:xfrm>
            <a:off x="419838" y="1051761"/>
            <a:ext cx="1800200" cy="338554"/>
          </a:xfrm>
          <a:prstGeom prst="rect">
            <a:avLst/>
          </a:prstGeom>
          <a:solidFill>
            <a:srgbClr val="E2001A"/>
          </a:solidFill>
        </p:spPr>
        <p:txBody>
          <a:bodyPr wrap="square" rtlCol="0">
            <a:spAutoFit/>
          </a:bodyPr>
          <a:lstStyle/>
          <a:p>
            <a:r>
              <a:rPr lang="fr-FR" sz="1600" b="1" dirty="0">
                <a:solidFill>
                  <a:schemeClr val="bg1"/>
                </a:solidFill>
              </a:rPr>
              <a:t>DEFINITION </a:t>
            </a:r>
          </a:p>
        </p:txBody>
      </p:sp>
      <p:sp>
        <p:nvSpPr>
          <p:cNvPr id="12" name="Rectangle 11">
            <a:extLst>
              <a:ext uri="{FF2B5EF4-FFF2-40B4-BE49-F238E27FC236}">
                <a16:creationId xmlns:a16="http://schemas.microsoft.com/office/drawing/2014/main" id="{7336853A-7E60-0352-27C5-E23975F966B4}"/>
              </a:ext>
            </a:extLst>
          </p:cNvPr>
          <p:cNvSpPr/>
          <p:nvPr/>
        </p:nvSpPr>
        <p:spPr>
          <a:xfrm flipH="1">
            <a:off x="11470310" y="1454592"/>
            <a:ext cx="45720" cy="1398344"/>
          </a:xfrm>
          <a:prstGeom prst="rect">
            <a:avLst/>
          </a:prstGeom>
          <a:solidFill>
            <a:srgbClr val="F02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spTree>
    <p:extLst>
      <p:ext uri="{BB962C8B-B14F-4D97-AF65-F5344CB8AC3E}">
        <p14:creationId xmlns:p14="http://schemas.microsoft.com/office/powerpoint/2010/main" val="259059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772" name="Google Shape;2772;p117"/>
          <p:cNvSpPr txBox="1"/>
          <p:nvPr/>
        </p:nvSpPr>
        <p:spPr>
          <a:xfrm>
            <a:off x="213833" y="0"/>
            <a:ext cx="11793200" cy="5272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rPr>
              <a:t>Echange inter-applicatifs</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endParaRPr>
          </a:p>
        </p:txBody>
      </p:sp>
      <p:sp>
        <p:nvSpPr>
          <p:cNvPr id="14" name="Espace réservé du contenu 4">
            <a:extLst>
              <a:ext uri="{FF2B5EF4-FFF2-40B4-BE49-F238E27FC236}">
                <a16:creationId xmlns:a16="http://schemas.microsoft.com/office/drawing/2014/main" id="{AA016517-EF60-BBE8-9B6F-9563B0788CBC}"/>
              </a:ext>
            </a:extLst>
          </p:cNvPr>
          <p:cNvSpPr txBox="1">
            <a:spLocks/>
          </p:cNvSpPr>
          <p:nvPr/>
        </p:nvSpPr>
        <p:spPr>
          <a:xfrm>
            <a:off x="213832" y="825402"/>
            <a:ext cx="11354775" cy="4187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fr-FR" sz="1800" dirty="0">
                <a:solidFill>
                  <a:schemeClr val="accent1">
                    <a:lumMod val="50000"/>
                  </a:schemeClr>
                </a:solidFill>
                <a:effectLst/>
                <a:latin typeface="Arial" panose="020B0604020202020204" pitchFamily="34" charset="0"/>
                <a:cs typeface="Arial" panose="020B0604020202020204" pitchFamily="34" charset="0"/>
              </a:rPr>
              <a:t>Disposer d’un véritable hub de données a de </a:t>
            </a:r>
            <a:r>
              <a:rPr lang="fr-FR" sz="1800" b="1" dirty="0">
                <a:solidFill>
                  <a:schemeClr val="accent1">
                    <a:lumMod val="50000"/>
                  </a:schemeClr>
                </a:solidFill>
                <a:effectLst/>
                <a:latin typeface="Arial" panose="020B0604020202020204" pitchFamily="34" charset="0"/>
                <a:cs typeface="Arial" panose="020B0604020202020204" pitchFamily="34" charset="0"/>
              </a:rPr>
              <a:t>très nombreux avantages </a:t>
            </a:r>
            <a:r>
              <a:rPr lang="fr-FR" sz="1800" dirty="0">
                <a:solidFill>
                  <a:schemeClr val="accent1">
                    <a:lumMod val="50000"/>
                  </a:schemeClr>
                </a:solidFill>
                <a:effectLst/>
                <a:latin typeface="Arial" panose="020B0604020202020204" pitchFamily="34" charset="0"/>
                <a:cs typeface="Arial" panose="020B0604020202020204" pitchFamily="34" charset="0"/>
              </a:rPr>
              <a:t>:</a:t>
            </a:r>
          </a:p>
          <a:p>
            <a:pPr marR="0" lvl="0" algn="l" defTabSz="914400" rtl="0" eaLnBrk="1" fontAlgn="auto" latinLnBrk="0" hangingPunct="1">
              <a:lnSpc>
                <a:spcPct val="90000"/>
              </a:lnSpc>
              <a:spcBef>
                <a:spcPts val="1000"/>
              </a:spcBef>
              <a:spcAft>
                <a:spcPts val="0"/>
              </a:spcAft>
              <a:buClrTx/>
              <a:buSzTx/>
              <a:tabLst/>
              <a:defRPr/>
            </a:pPr>
            <a:r>
              <a:rPr lang="fr-FR" sz="1800" dirty="0">
                <a:solidFill>
                  <a:schemeClr val="accent1">
                    <a:lumMod val="50000"/>
                  </a:schemeClr>
                </a:solidFill>
                <a:effectLst/>
                <a:latin typeface="Arial" panose="020B0604020202020204" pitchFamily="34" charset="0"/>
                <a:cs typeface="Arial" panose="020B0604020202020204" pitchFamily="34" charset="0"/>
              </a:rPr>
              <a:t>Regrouper les données en un endroit unique </a:t>
            </a:r>
            <a:r>
              <a:rPr lang="fr-FR" sz="1800" b="1" dirty="0">
                <a:solidFill>
                  <a:schemeClr val="accent1">
                    <a:lumMod val="50000"/>
                  </a:schemeClr>
                </a:solidFill>
                <a:effectLst/>
                <a:latin typeface="Arial" panose="020B0604020202020204" pitchFamily="34" charset="0"/>
                <a:cs typeface="Arial" panose="020B0604020202020204" pitchFamily="34" charset="0"/>
              </a:rPr>
              <a:t>simplifie l’accès aux données </a:t>
            </a:r>
            <a:r>
              <a:rPr lang="fr-FR" sz="1800" dirty="0">
                <a:solidFill>
                  <a:schemeClr val="accent1">
                    <a:lumMod val="50000"/>
                  </a:schemeClr>
                </a:solidFill>
                <a:effectLst/>
                <a:latin typeface="Arial" panose="020B0604020202020204" pitchFamily="34" charset="0"/>
                <a:cs typeface="Arial" panose="020B0604020202020204" pitchFamily="34" charset="0"/>
              </a:rPr>
              <a:t>de l’entreprise et donc à leur exploitation.</a:t>
            </a:r>
          </a:p>
          <a:p>
            <a:pPr marR="0" lvl="0" algn="l" defTabSz="914400" rtl="0" eaLnBrk="1" fontAlgn="auto" latinLnBrk="0" hangingPunct="1">
              <a:lnSpc>
                <a:spcPct val="90000"/>
              </a:lnSpc>
              <a:spcBef>
                <a:spcPts val="1000"/>
              </a:spcBef>
              <a:spcAft>
                <a:spcPts val="0"/>
              </a:spcAft>
              <a:buClrTx/>
              <a:buSzTx/>
              <a:tabLst/>
              <a:defRPr/>
            </a:pPr>
            <a:r>
              <a:rPr lang="fr-FR" sz="1800" dirty="0">
                <a:solidFill>
                  <a:schemeClr val="accent1">
                    <a:lumMod val="50000"/>
                  </a:schemeClr>
                </a:solidFill>
                <a:effectLst/>
                <a:latin typeface="Arial" panose="020B0604020202020204" pitchFamily="34" charset="0"/>
                <a:cs typeface="Arial" panose="020B0604020202020204" pitchFamily="34" charset="0"/>
              </a:rPr>
              <a:t>Centraliser des données en les décorrélant de leur système source permet aussi à l’entreprise d’être </a:t>
            </a:r>
            <a:r>
              <a:rPr lang="fr-FR" sz="1800" b="1" dirty="0">
                <a:solidFill>
                  <a:schemeClr val="accent1">
                    <a:lumMod val="50000"/>
                  </a:schemeClr>
                </a:solidFill>
                <a:effectLst/>
                <a:latin typeface="Arial" panose="020B0604020202020204" pitchFamily="34" charset="0"/>
                <a:cs typeface="Arial" panose="020B0604020202020204" pitchFamily="34" charset="0"/>
              </a:rPr>
              <a:t>plus agile et plus flexible</a:t>
            </a:r>
            <a:r>
              <a:rPr lang="fr-FR" sz="1800" dirty="0">
                <a:solidFill>
                  <a:schemeClr val="accent1">
                    <a:lumMod val="50000"/>
                  </a:schemeClr>
                </a:solidFill>
                <a:effectLst/>
                <a:latin typeface="Arial" panose="020B0604020202020204" pitchFamily="34" charset="0"/>
                <a:cs typeface="Arial" panose="020B0604020202020204" pitchFamily="34" charset="0"/>
              </a:rPr>
              <a:t>. Elle peut plus facilement étendre son système d’information et intégrer plus rapidement de nouvelles solutions logicielles ou IoT</a:t>
            </a:r>
          </a:p>
          <a:p>
            <a:pPr>
              <a:defRPr/>
            </a:pPr>
            <a:r>
              <a:rPr lang="fr-FR" sz="1800" dirty="0">
                <a:solidFill>
                  <a:schemeClr val="accent1">
                    <a:lumMod val="50000"/>
                  </a:schemeClr>
                </a:solidFill>
                <a:effectLst/>
                <a:latin typeface="Arial" panose="020B0604020202020204" pitchFamily="34" charset="0"/>
                <a:cs typeface="Arial" panose="020B0604020202020204" pitchFamily="34" charset="0"/>
              </a:rPr>
              <a:t>Le hub de données accélère l’innovation en favorisant l’émergence de cas d’usage concrets et de bonnes pratiques qui améliorent l’efficacité de votre entreprise.</a:t>
            </a:r>
          </a:p>
          <a:p>
            <a:pPr marL="0" marR="0" lvl="0" indent="0" algn="l" defTabSz="914400" rtl="0" eaLnBrk="1" fontAlgn="auto" latinLnBrk="0" hangingPunct="1">
              <a:lnSpc>
                <a:spcPct val="90000"/>
              </a:lnSpc>
              <a:spcBef>
                <a:spcPts val="1000"/>
              </a:spcBef>
              <a:spcAft>
                <a:spcPts val="0"/>
              </a:spcAft>
              <a:buClrTx/>
              <a:buSzTx/>
              <a:buNone/>
              <a:tabLst/>
              <a:defRPr/>
            </a:pPr>
            <a:endParaRPr lang="fr-FR" sz="1800" i="1" dirty="0">
              <a:solidFill>
                <a:schemeClr val="accent1">
                  <a:lumMod val="50000"/>
                </a:schemeClr>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fr-FR" sz="1800" b="1" dirty="0">
                <a:solidFill>
                  <a:schemeClr val="accent1">
                    <a:lumMod val="50000"/>
                  </a:schemeClr>
                </a:solidFill>
                <a:latin typeface="Arial" panose="020B0604020202020204" pitchFamily="34" charset="0"/>
                <a:cs typeface="Arial" panose="020B0604020202020204" pitchFamily="34" charset="0"/>
              </a:rPr>
              <a:t>Attention : </a:t>
            </a:r>
            <a:r>
              <a:rPr lang="fr-FR" sz="1800" dirty="0">
                <a:solidFill>
                  <a:schemeClr val="accent1">
                    <a:lumMod val="50000"/>
                  </a:schemeClr>
                </a:solidFill>
                <a:latin typeface="Arial" panose="020B0604020202020204" pitchFamily="34" charset="0"/>
                <a:cs typeface="Arial" panose="020B0604020202020204" pitchFamily="34" charset="0"/>
              </a:rPr>
              <a:t>Un </a:t>
            </a:r>
            <a:r>
              <a:rPr lang="fr-FR" sz="1800" dirty="0" err="1">
                <a:solidFill>
                  <a:schemeClr val="accent1">
                    <a:lumMod val="50000"/>
                  </a:schemeClr>
                </a:solidFill>
                <a:latin typeface="Arial" panose="020B0604020202020204" pitchFamily="34" charset="0"/>
                <a:cs typeface="Arial" panose="020B0604020202020204" pitchFamily="34" charset="0"/>
              </a:rPr>
              <a:t>DataHub</a:t>
            </a:r>
            <a:r>
              <a:rPr lang="fr-FR" sz="1800" dirty="0">
                <a:solidFill>
                  <a:schemeClr val="accent1">
                    <a:lumMod val="50000"/>
                  </a:schemeClr>
                </a:solidFill>
                <a:latin typeface="Arial" panose="020B0604020202020204" pitchFamily="34" charset="0"/>
                <a:cs typeface="Arial" panose="020B0604020202020204" pitchFamily="34" charset="0"/>
              </a:rPr>
              <a:t> n’est pas une simple copie des différents systèmes sources.</a:t>
            </a:r>
          </a:p>
          <a:p>
            <a:pPr marL="0" marR="0" lvl="0" indent="0" algn="l" defTabSz="914400" rtl="0" eaLnBrk="1" fontAlgn="auto" latinLnBrk="0" hangingPunct="1">
              <a:lnSpc>
                <a:spcPct val="90000"/>
              </a:lnSpc>
              <a:spcBef>
                <a:spcPts val="1000"/>
              </a:spcBef>
              <a:spcAft>
                <a:spcPts val="0"/>
              </a:spcAft>
              <a:buClrTx/>
              <a:buSzTx/>
              <a:buNone/>
              <a:tabLst/>
              <a:defRPr/>
            </a:pPr>
            <a:r>
              <a:rPr lang="fr-FR" sz="1800" dirty="0">
                <a:solidFill>
                  <a:schemeClr val="accent1">
                    <a:lumMod val="50000"/>
                  </a:schemeClr>
                </a:solidFill>
                <a:effectLst/>
                <a:latin typeface="Arial" panose="020B0604020202020204" pitchFamily="34" charset="0"/>
                <a:cs typeface="Arial" panose="020B0604020202020204" pitchFamily="34" charset="0"/>
              </a:rPr>
              <a:t>Il permet de regrouper des éléments (ex : les commandes des différents canaux) et s’intègre au </a:t>
            </a:r>
            <a:r>
              <a:rPr lang="fr-FR" sz="1800" b="1" dirty="0">
                <a:solidFill>
                  <a:schemeClr val="accent1">
                    <a:lumMod val="50000"/>
                  </a:schemeClr>
                </a:solidFill>
                <a:effectLst/>
                <a:latin typeface="Arial" panose="020B0604020202020204" pitchFamily="34" charset="0"/>
                <a:cs typeface="Arial" panose="020B0604020202020204" pitchFamily="34" charset="0"/>
              </a:rPr>
              <a:t>Master Data </a:t>
            </a:r>
            <a:r>
              <a:rPr lang="fr-FR" sz="1800" dirty="0">
                <a:solidFill>
                  <a:schemeClr val="accent1">
                    <a:lumMod val="50000"/>
                  </a:schemeClr>
                </a:solidFill>
                <a:effectLst/>
                <a:latin typeface="Arial" panose="020B0604020202020204" pitchFamily="34" charset="0"/>
                <a:cs typeface="Arial" panose="020B0604020202020204" pitchFamily="34" charset="0"/>
              </a:rPr>
              <a:t>qui permet de réconcilier les données des </a:t>
            </a:r>
            <a:r>
              <a:rPr lang="fr-FR" sz="1800" dirty="0">
                <a:solidFill>
                  <a:schemeClr val="accent1">
                    <a:lumMod val="50000"/>
                  </a:schemeClr>
                </a:solidFill>
                <a:latin typeface="Arial" panose="020B0604020202020204" pitchFamily="34" charset="0"/>
                <a:cs typeface="Arial" panose="020B0604020202020204" pitchFamily="34" charset="0"/>
              </a:rPr>
              <a:t>différents </a:t>
            </a:r>
            <a:r>
              <a:rPr lang="fr-FR" sz="1800" dirty="0">
                <a:solidFill>
                  <a:schemeClr val="accent1">
                    <a:lumMod val="50000"/>
                  </a:schemeClr>
                </a:solidFill>
                <a:effectLst/>
                <a:latin typeface="Arial" panose="020B0604020202020204" pitchFamily="34" charset="0"/>
                <a:cs typeface="Arial" panose="020B0604020202020204" pitchFamily="34" charset="0"/>
              </a:rPr>
              <a:t>référentiels</a:t>
            </a:r>
            <a:r>
              <a:rPr lang="fr-FR" sz="1800" dirty="0">
                <a:solidFill>
                  <a:schemeClr val="accent1">
                    <a:lumMod val="50000"/>
                  </a:schemeClr>
                </a:solidFill>
                <a:latin typeface="Arial" panose="020B0604020202020204" pitchFamily="34" charset="0"/>
                <a:cs typeface="Arial" panose="020B0604020202020204" pitchFamily="34" charset="0"/>
              </a:rPr>
              <a:t> (clients, produits…)</a:t>
            </a:r>
            <a:endParaRPr lang="fr-FR" sz="1800" dirty="0">
              <a:solidFill>
                <a:schemeClr val="accent1">
                  <a:lumMod val="50000"/>
                </a:schemeClr>
              </a:solidFill>
              <a:effectLst/>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A70FF081-2387-545F-DB9E-2337D25AD18C}"/>
              </a:ext>
            </a:extLst>
          </p:cNvPr>
          <p:cNvPicPr>
            <a:picLocks noChangeAspect="1"/>
          </p:cNvPicPr>
          <p:nvPr/>
        </p:nvPicPr>
        <p:blipFill>
          <a:blip r:embed="rId3"/>
          <a:stretch>
            <a:fillRect/>
          </a:stretch>
        </p:blipFill>
        <p:spPr>
          <a:xfrm>
            <a:off x="6023992" y="4653136"/>
            <a:ext cx="3913010" cy="1980605"/>
          </a:xfrm>
          <a:prstGeom prst="rect">
            <a:avLst/>
          </a:prstGeom>
        </p:spPr>
      </p:pic>
    </p:spTree>
    <p:extLst>
      <p:ext uri="{BB962C8B-B14F-4D97-AF65-F5344CB8AC3E}">
        <p14:creationId xmlns:p14="http://schemas.microsoft.com/office/powerpoint/2010/main" val="188511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772" name="Google Shape;2772;p117"/>
          <p:cNvSpPr txBox="1"/>
          <p:nvPr/>
        </p:nvSpPr>
        <p:spPr>
          <a:xfrm>
            <a:off x="213833" y="0"/>
            <a:ext cx="11793200" cy="5272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rPr>
              <a:t>Data Hub Vs Data Warehouse Vs Data Lake</a:t>
            </a:r>
            <a:endPar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endParaRPr>
          </a:p>
        </p:txBody>
      </p:sp>
      <p:graphicFrame>
        <p:nvGraphicFramePr>
          <p:cNvPr id="2" name="Tableau 1">
            <a:extLst>
              <a:ext uri="{FF2B5EF4-FFF2-40B4-BE49-F238E27FC236}">
                <a16:creationId xmlns:a16="http://schemas.microsoft.com/office/drawing/2014/main" id="{FBFE202C-21A5-A837-DAC1-F4BD21B702ED}"/>
              </a:ext>
            </a:extLst>
          </p:cNvPr>
          <p:cNvGraphicFramePr>
            <a:graphicFrameLocks noGrp="1"/>
          </p:cNvGraphicFramePr>
          <p:nvPr>
            <p:extLst>
              <p:ext uri="{D42A27DB-BD31-4B8C-83A1-F6EECF244321}">
                <p14:modId xmlns:p14="http://schemas.microsoft.com/office/powerpoint/2010/main" val="400544711"/>
              </p:ext>
            </p:extLst>
          </p:nvPr>
        </p:nvGraphicFramePr>
        <p:xfrm>
          <a:off x="191344" y="1056499"/>
          <a:ext cx="11809312" cy="5070041"/>
        </p:xfrm>
        <a:graphic>
          <a:graphicData uri="http://schemas.openxmlformats.org/drawingml/2006/table">
            <a:tbl>
              <a:tblPr firstRow="1" firstCol="1" bandRow="1">
                <a:tableStyleId>{F5AB1C69-6EDB-4FF4-983F-18BD219EF322}</a:tableStyleId>
              </a:tblPr>
              <a:tblGrid>
                <a:gridCol w="1728192">
                  <a:extLst>
                    <a:ext uri="{9D8B030D-6E8A-4147-A177-3AD203B41FA5}">
                      <a16:colId xmlns:a16="http://schemas.microsoft.com/office/drawing/2014/main" val="3493456770"/>
                    </a:ext>
                  </a:extLst>
                </a:gridCol>
                <a:gridCol w="3024336">
                  <a:extLst>
                    <a:ext uri="{9D8B030D-6E8A-4147-A177-3AD203B41FA5}">
                      <a16:colId xmlns:a16="http://schemas.microsoft.com/office/drawing/2014/main" val="446688867"/>
                    </a:ext>
                  </a:extLst>
                </a:gridCol>
                <a:gridCol w="3528392">
                  <a:extLst>
                    <a:ext uri="{9D8B030D-6E8A-4147-A177-3AD203B41FA5}">
                      <a16:colId xmlns:a16="http://schemas.microsoft.com/office/drawing/2014/main" val="1968165553"/>
                    </a:ext>
                  </a:extLst>
                </a:gridCol>
                <a:gridCol w="3528392">
                  <a:extLst>
                    <a:ext uri="{9D8B030D-6E8A-4147-A177-3AD203B41FA5}">
                      <a16:colId xmlns:a16="http://schemas.microsoft.com/office/drawing/2014/main" val="2988172078"/>
                    </a:ext>
                  </a:extLst>
                </a:gridCol>
              </a:tblGrid>
              <a:tr h="0">
                <a:tc>
                  <a:txBody>
                    <a:bodyPr/>
                    <a:lstStyle/>
                    <a:p>
                      <a:pPr algn="l" fontAlgn="base"/>
                      <a:endParaRPr lang="fr-FR" sz="1100" b="0" dirty="0">
                        <a:effectLst/>
                        <a:latin typeface="inherit"/>
                      </a:endParaRPr>
                    </a:p>
                  </a:txBody>
                  <a:tcPr marL="13149" marR="13149" marT="10519" marB="10519"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br>
                        <a:rPr lang="fr-FR" sz="1100" b="1" dirty="0">
                          <a:effectLst/>
                        </a:rPr>
                      </a:br>
                      <a:r>
                        <a:rPr lang="fr-FR" sz="1100" b="1" dirty="0">
                          <a:effectLst/>
                        </a:rPr>
                        <a:t>Data Hub</a:t>
                      </a:r>
                      <a:endParaRPr lang="fr-FR" sz="1100" b="0" dirty="0">
                        <a:effectLst/>
                      </a:endParaRPr>
                    </a:p>
                    <a:p>
                      <a:pPr algn="l" fontAlgn="base"/>
                      <a:endParaRPr lang="fr-FR" sz="1100" b="0" dirty="0">
                        <a:effectLst/>
                        <a:latin typeface="inherit"/>
                      </a:endParaRPr>
                    </a:p>
                  </a:txBody>
                  <a:tcPr marL="13149" marR="13149" marT="10519" marB="10519"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fr-FR" sz="1100" b="1" dirty="0">
                          <a:effectLst/>
                        </a:rPr>
                        <a:t>Data Warehouse</a:t>
                      </a:r>
                      <a:endParaRPr lang="fr-FR" sz="1100" b="0" dirty="0">
                        <a:effectLst/>
                        <a:latin typeface="inherit"/>
                      </a:endParaRPr>
                    </a:p>
                  </a:txBody>
                  <a:tcPr marL="13149" marR="13149" marT="10519" marB="10519"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fr-FR" sz="1100" b="1" kern="1200" dirty="0">
                        <a:solidFill>
                          <a:schemeClr val="tx1"/>
                        </a:solidFill>
                        <a:effectLst/>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fr-FR" sz="1100" b="1" kern="1200" dirty="0">
                          <a:solidFill>
                            <a:schemeClr val="lt1"/>
                          </a:solidFill>
                          <a:effectLst/>
                        </a:rPr>
                        <a:t>Data Lake</a:t>
                      </a:r>
                      <a:endParaRPr lang="fr-FR" sz="1100" b="1" kern="1200" dirty="0">
                        <a:solidFill>
                          <a:schemeClr val="lt1"/>
                        </a:solidFill>
                        <a:effectLst/>
                        <a:latin typeface="+mn-lt"/>
                        <a:ea typeface="+mn-ea"/>
                        <a:cs typeface="+mn-cs"/>
                      </a:endParaRPr>
                    </a:p>
                  </a:txBody>
                  <a:tcPr marL="18935" marR="18935" marT="9467" marB="9467"/>
                </a:tc>
                <a:extLst>
                  <a:ext uri="{0D108BD9-81ED-4DB2-BD59-A6C34878D82A}">
                    <a16:rowId xmlns:a16="http://schemas.microsoft.com/office/drawing/2014/main" val="2433309851"/>
                  </a:ext>
                </a:extLst>
              </a:tr>
              <a:tr h="248253">
                <a:tc>
                  <a:txBody>
                    <a:bodyPr/>
                    <a:lstStyle/>
                    <a:p>
                      <a:pPr algn="l" fontAlgn="base"/>
                      <a:r>
                        <a:rPr lang="fr-FR" sz="1100" b="1" dirty="0">
                          <a:effectLst/>
                        </a:rPr>
                        <a:t>Usage primaire</a:t>
                      </a:r>
                      <a:endParaRPr lang="fr-FR" sz="1100" b="0" dirty="0">
                        <a:effectLst/>
                        <a:latin typeface="inherit"/>
                      </a:endParaRPr>
                    </a:p>
                  </a:txBody>
                  <a:tcPr marL="13149" marR="13149" marT="10519" marB="10519" anchor="ctr"/>
                </a:tc>
                <a:tc>
                  <a:txBody>
                    <a:bodyPr/>
                    <a:lstStyle/>
                    <a:p>
                      <a:pPr algn="l" fontAlgn="base"/>
                      <a:r>
                        <a:rPr lang="fr-FR" sz="1200" b="0" dirty="0">
                          <a:effectLst/>
                        </a:rPr>
                        <a:t>Processus Opérationnels</a:t>
                      </a:r>
                      <a:endParaRPr lang="fr-FR" sz="1200" b="0" dirty="0">
                        <a:effectLst/>
                        <a:latin typeface="inherit"/>
                      </a:endParaRPr>
                    </a:p>
                  </a:txBody>
                  <a:tcPr marL="13149" marR="13149" marT="10519" marB="10519" anchor="ctr"/>
                </a:tc>
                <a:tc>
                  <a:txBody>
                    <a:bodyPr/>
                    <a:lstStyle/>
                    <a:p>
                      <a:pPr algn="l" fontAlgn="base"/>
                      <a:r>
                        <a:rPr lang="fr-FR" sz="1200" b="0" dirty="0">
                          <a:effectLst/>
                        </a:rPr>
                        <a:t>Analytique et </a:t>
                      </a:r>
                      <a:r>
                        <a:rPr lang="fr-FR" sz="1200" b="0" dirty="0" err="1">
                          <a:effectLst/>
                        </a:rPr>
                        <a:t>reporting</a:t>
                      </a:r>
                      <a:endParaRPr lang="fr-FR" sz="1200" b="0" dirty="0">
                        <a:effectLst/>
                        <a:latin typeface="inherit"/>
                      </a:endParaRPr>
                    </a:p>
                  </a:txBody>
                  <a:tcPr marL="13149" marR="13149" marT="10519" marB="10519" anchor="ctr"/>
                </a:tc>
                <a:tc>
                  <a:txBody>
                    <a:bodyPr/>
                    <a:lstStyle/>
                    <a:p>
                      <a:pPr algn="l" fontAlgn="base"/>
                      <a:r>
                        <a:rPr lang="fr-FR" sz="1200" b="0" dirty="0">
                          <a:effectLst/>
                        </a:rPr>
                        <a:t>Analytique, </a:t>
                      </a:r>
                      <a:r>
                        <a:rPr lang="fr-FR" sz="1200" b="0" dirty="0" err="1">
                          <a:effectLst/>
                        </a:rPr>
                        <a:t>reporting</a:t>
                      </a:r>
                      <a:r>
                        <a:rPr lang="fr-FR" sz="1200" b="0" dirty="0">
                          <a:effectLst/>
                        </a:rPr>
                        <a:t> et Machine Learning</a:t>
                      </a:r>
                      <a:endParaRPr lang="fr-FR" sz="1200" b="0" dirty="0">
                        <a:effectLst/>
                        <a:latin typeface="inherit"/>
                      </a:endParaRPr>
                    </a:p>
                  </a:txBody>
                  <a:tcPr marL="13149" marR="13149" marT="10519" marB="10519" anchor="ctr"/>
                </a:tc>
                <a:extLst>
                  <a:ext uri="{0D108BD9-81ED-4DB2-BD59-A6C34878D82A}">
                    <a16:rowId xmlns:a16="http://schemas.microsoft.com/office/drawing/2014/main" val="1147677205"/>
                  </a:ext>
                </a:extLst>
              </a:tr>
              <a:tr h="191449">
                <a:tc>
                  <a:txBody>
                    <a:bodyPr/>
                    <a:lstStyle/>
                    <a:p>
                      <a:pPr algn="l" fontAlgn="base"/>
                      <a:r>
                        <a:rPr lang="fr-FR" sz="1100" b="1" dirty="0">
                          <a:effectLst/>
                        </a:rPr>
                        <a:t>Type de données</a:t>
                      </a:r>
                      <a:endParaRPr lang="fr-FR" sz="1100" b="0" dirty="0">
                        <a:effectLst/>
                        <a:latin typeface="inherit"/>
                      </a:endParaRPr>
                    </a:p>
                  </a:txBody>
                  <a:tcPr marL="13149" marR="13149" marT="10519" marB="10519" anchor="ctr"/>
                </a:tc>
                <a:tc>
                  <a:txBody>
                    <a:bodyPr/>
                    <a:lstStyle/>
                    <a:p>
                      <a:pPr algn="l" fontAlgn="base"/>
                      <a:r>
                        <a:rPr lang="fr-FR" sz="1200" b="0" dirty="0">
                          <a:effectLst/>
                        </a:rPr>
                        <a:t>Structurées</a:t>
                      </a:r>
                      <a:endParaRPr lang="fr-FR" sz="1200" b="0" dirty="0">
                        <a:effectLst/>
                        <a:latin typeface="inherit"/>
                      </a:endParaRPr>
                    </a:p>
                  </a:txBody>
                  <a:tcPr marL="13149" marR="13149" marT="10519" marB="10519" anchor="ctr"/>
                </a:tc>
                <a:tc>
                  <a:txBody>
                    <a:bodyPr/>
                    <a:lstStyle/>
                    <a:p>
                      <a:pPr algn="l" fontAlgn="base"/>
                      <a:r>
                        <a:rPr lang="fr-FR" sz="1200" b="0" dirty="0">
                          <a:effectLst/>
                        </a:rPr>
                        <a:t>Structurées</a:t>
                      </a:r>
                      <a:endParaRPr lang="fr-FR" sz="1200" b="0" dirty="0">
                        <a:effectLst/>
                        <a:latin typeface="inherit"/>
                      </a:endParaRPr>
                    </a:p>
                  </a:txBody>
                  <a:tcPr marL="13149" marR="13149" marT="10519" marB="10519" anchor="ctr"/>
                </a:tc>
                <a:tc>
                  <a:txBody>
                    <a:bodyPr/>
                    <a:lstStyle/>
                    <a:p>
                      <a:pPr algn="l" fontAlgn="base"/>
                      <a:r>
                        <a:rPr lang="fr-FR" sz="1200" b="0" dirty="0">
                          <a:effectLst/>
                        </a:rPr>
                        <a:t>Structurées et </a:t>
                      </a:r>
                      <a:r>
                        <a:rPr lang="fr-FR" sz="1200" b="1" dirty="0">
                          <a:effectLst/>
                        </a:rPr>
                        <a:t>non structurées</a:t>
                      </a:r>
                      <a:endParaRPr lang="fr-FR" sz="1200" b="1" dirty="0">
                        <a:effectLst/>
                        <a:latin typeface="inherit"/>
                      </a:endParaRPr>
                    </a:p>
                  </a:txBody>
                  <a:tcPr marL="13149" marR="13149" marT="10519" marB="10519" anchor="ctr"/>
                </a:tc>
                <a:extLst>
                  <a:ext uri="{0D108BD9-81ED-4DB2-BD59-A6C34878D82A}">
                    <a16:rowId xmlns:a16="http://schemas.microsoft.com/office/drawing/2014/main" val="2965701001"/>
                  </a:ext>
                </a:extLst>
              </a:tr>
              <a:tr h="532271">
                <a:tc>
                  <a:txBody>
                    <a:bodyPr/>
                    <a:lstStyle/>
                    <a:p>
                      <a:pPr algn="l" fontAlgn="base"/>
                      <a:r>
                        <a:rPr lang="fr-FR" sz="1100" b="1" dirty="0">
                          <a:effectLst/>
                        </a:rPr>
                        <a:t>Gouvernance</a:t>
                      </a:r>
                      <a:endParaRPr lang="fr-FR" sz="1100" b="0" dirty="0">
                        <a:effectLst/>
                        <a:latin typeface="inherit"/>
                      </a:endParaRPr>
                    </a:p>
                  </a:txBody>
                  <a:tcPr marL="13149" marR="13149" marT="10519" marB="10519" anchor="ctr"/>
                </a:tc>
                <a:tc>
                  <a:txBody>
                    <a:bodyPr/>
                    <a:lstStyle/>
                    <a:p>
                      <a:pPr algn="l" fontAlgn="base"/>
                      <a:r>
                        <a:rPr lang="fr-FR" sz="1200" b="0" dirty="0">
                          <a:effectLst/>
                        </a:rPr>
                        <a:t>Pilier fondamental pour toutes les règles d’application de la gouvernance des données.</a:t>
                      </a:r>
                      <a:endParaRPr lang="fr-FR" sz="1200" b="0" dirty="0">
                        <a:effectLst/>
                        <a:latin typeface="inherit"/>
                      </a:endParaRPr>
                    </a:p>
                  </a:txBody>
                  <a:tcPr marL="13149" marR="13149" marT="10519" marB="10519" anchor="ctr"/>
                </a:tc>
                <a:tc>
                  <a:txBody>
                    <a:bodyPr/>
                    <a:lstStyle/>
                    <a:p>
                      <a:pPr algn="l" fontAlgn="base"/>
                      <a:r>
                        <a:rPr lang="fr-FR" sz="1200" b="0" dirty="0">
                          <a:effectLst/>
                        </a:rPr>
                        <a:t>Gouvernance « après coup » du fait de l’utilisation des données opérationnelles existantes.</a:t>
                      </a:r>
                      <a:endParaRPr lang="fr-FR" sz="1200" b="0" dirty="0">
                        <a:effectLst/>
                        <a:latin typeface="inherit"/>
                      </a:endParaRPr>
                    </a:p>
                  </a:txBody>
                  <a:tcPr marL="13149" marR="13149" marT="10519" marB="10519" anchor="ctr"/>
                </a:tc>
                <a:tc>
                  <a:txBody>
                    <a:bodyPr/>
                    <a:lstStyle/>
                    <a:p>
                      <a:pPr algn="l" fontAlgn="base"/>
                      <a:r>
                        <a:rPr lang="fr-FR" sz="1200" b="0" dirty="0">
                          <a:effectLst/>
                        </a:rPr>
                        <a:t>Peu ou pas de gouvernance.</a:t>
                      </a:r>
                      <a:endParaRPr lang="fr-FR" sz="1200" b="0" dirty="0">
                        <a:effectLst/>
                        <a:latin typeface="inherit"/>
                      </a:endParaRPr>
                    </a:p>
                  </a:txBody>
                  <a:tcPr marL="13149" marR="13149" marT="10519" marB="10519" anchor="ctr"/>
                </a:tc>
                <a:extLst>
                  <a:ext uri="{0D108BD9-81ED-4DB2-BD59-A6C34878D82A}">
                    <a16:rowId xmlns:a16="http://schemas.microsoft.com/office/drawing/2014/main" val="4003075011"/>
                  </a:ext>
                </a:extLst>
              </a:tr>
              <a:tr h="134646">
                <a:tc>
                  <a:txBody>
                    <a:bodyPr/>
                    <a:lstStyle/>
                    <a:p>
                      <a:pPr algn="l" fontAlgn="base"/>
                      <a:r>
                        <a:rPr lang="fr-FR" sz="1100" b="1" dirty="0">
                          <a:effectLst/>
                        </a:rPr>
                        <a:t>Qualité de la donnée</a:t>
                      </a:r>
                      <a:endParaRPr lang="fr-FR" sz="1100" b="0" dirty="0">
                        <a:effectLst/>
                        <a:latin typeface="inherit"/>
                      </a:endParaRPr>
                    </a:p>
                  </a:txBody>
                  <a:tcPr marL="13149" marR="13149" marT="10519" marB="10519" anchor="ctr"/>
                </a:tc>
                <a:tc>
                  <a:txBody>
                    <a:bodyPr/>
                    <a:lstStyle/>
                    <a:p>
                      <a:pPr algn="l" fontAlgn="base"/>
                      <a:r>
                        <a:rPr lang="fr-FR" sz="1200" b="0" dirty="0">
                          <a:effectLst/>
                        </a:rPr>
                        <a:t>Très haute</a:t>
                      </a:r>
                      <a:endParaRPr lang="fr-FR" sz="1200" b="0" dirty="0">
                        <a:effectLst/>
                        <a:latin typeface="inherit"/>
                      </a:endParaRPr>
                    </a:p>
                  </a:txBody>
                  <a:tcPr marL="13149" marR="13149" marT="10519" marB="10519" anchor="ctr"/>
                </a:tc>
                <a:tc>
                  <a:txBody>
                    <a:bodyPr/>
                    <a:lstStyle/>
                    <a:p>
                      <a:pPr algn="l" fontAlgn="base"/>
                      <a:r>
                        <a:rPr lang="fr-FR" sz="1200" b="0" dirty="0">
                          <a:effectLst/>
                        </a:rPr>
                        <a:t>Haute </a:t>
                      </a:r>
                      <a:endParaRPr lang="fr-FR" sz="1200" b="0" dirty="0">
                        <a:effectLst/>
                        <a:latin typeface="inherit"/>
                      </a:endParaRPr>
                    </a:p>
                  </a:txBody>
                  <a:tcPr marL="13149" marR="13149" marT="10519" marB="10519" anchor="ctr"/>
                </a:tc>
                <a:tc>
                  <a:txBody>
                    <a:bodyPr/>
                    <a:lstStyle/>
                    <a:p>
                      <a:pPr algn="l" fontAlgn="base"/>
                      <a:r>
                        <a:rPr lang="fr-FR" sz="1200" b="0" dirty="0">
                          <a:effectLst/>
                        </a:rPr>
                        <a:t>Moyenne / faible</a:t>
                      </a:r>
                      <a:endParaRPr lang="fr-FR" sz="1200" b="0" dirty="0">
                        <a:effectLst/>
                        <a:latin typeface="inherit"/>
                      </a:endParaRPr>
                    </a:p>
                  </a:txBody>
                  <a:tcPr marL="13149" marR="13149" marT="10519" marB="10519" anchor="ctr"/>
                </a:tc>
                <a:extLst>
                  <a:ext uri="{0D108BD9-81ED-4DB2-BD59-A6C34878D82A}">
                    <a16:rowId xmlns:a16="http://schemas.microsoft.com/office/drawing/2014/main" val="2589493867"/>
                  </a:ext>
                </a:extLst>
              </a:tr>
              <a:tr h="1043503">
                <a:tc>
                  <a:txBody>
                    <a:bodyPr/>
                    <a:lstStyle/>
                    <a:p>
                      <a:pPr algn="l" fontAlgn="base"/>
                      <a:r>
                        <a:rPr lang="fr-FR" sz="1100" b="1" dirty="0">
                          <a:effectLst/>
                        </a:rPr>
                        <a:t>Intégration avec les applications d’entreprise</a:t>
                      </a:r>
                      <a:endParaRPr lang="fr-FR" sz="1100" b="0" dirty="0">
                        <a:effectLst/>
                        <a:latin typeface="inherit"/>
                      </a:endParaRPr>
                    </a:p>
                  </a:txBody>
                  <a:tcPr marL="13149" marR="13149" marT="10519" marB="10519" anchor="ctr"/>
                </a:tc>
                <a:tc>
                  <a:txBody>
                    <a:bodyPr/>
                    <a:lstStyle/>
                    <a:p>
                      <a:pPr algn="l" fontAlgn="base"/>
                      <a:r>
                        <a:rPr lang="fr-FR" sz="1200" b="1" dirty="0" err="1">
                          <a:effectLst/>
                        </a:rPr>
                        <a:t>Bi-directionnelle</a:t>
                      </a:r>
                      <a:r>
                        <a:rPr lang="fr-FR" sz="1200" b="1" dirty="0">
                          <a:effectLst/>
                        </a:rPr>
                        <a:t> en temps-réel.</a:t>
                      </a:r>
                      <a:br>
                        <a:rPr lang="fr-FR" sz="1100" b="0" dirty="0">
                          <a:effectLst/>
                        </a:rPr>
                      </a:br>
                      <a:r>
                        <a:rPr lang="fr-FR" sz="1100" b="0" dirty="0">
                          <a:effectLst/>
                        </a:rPr>
                        <a:t>Intégration avec les processus métiers existants via des APIs.</a:t>
                      </a:r>
                      <a:endParaRPr lang="fr-FR" sz="1100" b="0" dirty="0">
                        <a:effectLst/>
                        <a:latin typeface="inherit"/>
                      </a:endParaRPr>
                    </a:p>
                  </a:txBody>
                  <a:tcPr marL="13149" marR="13149" marT="10519" marB="10519" anchor="ctr"/>
                </a:tc>
                <a:tc>
                  <a:txBody>
                    <a:bodyPr/>
                    <a:lstStyle/>
                    <a:p>
                      <a:pPr algn="l" fontAlgn="base"/>
                      <a:r>
                        <a:rPr lang="fr-FR" sz="1200" b="1" dirty="0" err="1">
                          <a:effectLst/>
                        </a:rPr>
                        <a:t>Mono-directionnelle</a:t>
                      </a:r>
                      <a:r>
                        <a:rPr lang="fr-FR" sz="1200" b="1" dirty="0">
                          <a:effectLst/>
                        </a:rPr>
                        <a:t> ETL ou ELT en mode batch ou temps réels</a:t>
                      </a:r>
                      <a:br>
                        <a:rPr lang="fr-FR" sz="1100" b="0" dirty="0">
                          <a:effectLst/>
                        </a:rPr>
                      </a:br>
                      <a:r>
                        <a:rPr lang="fr-FR" sz="1100" b="0" dirty="0">
                          <a:effectLst/>
                        </a:rPr>
                        <a:t>Les données transformées et traitées sont rafraîchies à fréquence basse (heure, jour ou semaine).</a:t>
                      </a:r>
                      <a:endParaRPr lang="fr-FR" sz="1100" b="0" dirty="0">
                        <a:effectLst/>
                        <a:latin typeface="inherit"/>
                      </a:endParaRPr>
                    </a:p>
                  </a:txBody>
                  <a:tcPr marL="13149" marR="13149" marT="10519" marB="10519" anchor="ctr"/>
                </a:tc>
                <a:tc>
                  <a:txBody>
                    <a:bodyPr/>
                    <a:lstStyle/>
                    <a:p>
                      <a:pPr algn="l" fontAlgn="base"/>
                      <a:r>
                        <a:rPr lang="fr-FR" sz="1200" b="1" dirty="0" err="1">
                          <a:effectLst/>
                        </a:rPr>
                        <a:t>Mono-directionnelle</a:t>
                      </a:r>
                      <a:r>
                        <a:rPr lang="fr-FR" sz="1200" b="1" dirty="0">
                          <a:effectLst/>
                        </a:rPr>
                        <a:t> ETL ou ELT en mode batch ou temps réels</a:t>
                      </a:r>
                      <a:br>
                        <a:rPr lang="fr-FR" sz="1100" b="0" dirty="0">
                          <a:effectLst/>
                        </a:rPr>
                      </a:br>
                      <a:r>
                        <a:rPr lang="fr-FR" sz="1100" b="0" dirty="0">
                          <a:effectLst/>
                        </a:rPr>
                        <a:t>Les données sont déversées sans contrôle dans le data </a:t>
                      </a:r>
                      <a:r>
                        <a:rPr lang="fr-FR" sz="1100" b="0" dirty="0" err="1">
                          <a:effectLst/>
                        </a:rPr>
                        <a:t>lake</a:t>
                      </a:r>
                      <a:r>
                        <a:rPr lang="fr-FR" sz="1100" b="0" dirty="0">
                          <a:effectLst/>
                        </a:rPr>
                        <a:t> en attendant que le consommateur les traite manuellement.</a:t>
                      </a:r>
                      <a:endParaRPr lang="fr-FR" sz="1100" b="0" dirty="0">
                        <a:effectLst/>
                        <a:latin typeface="inherit"/>
                      </a:endParaRPr>
                    </a:p>
                  </a:txBody>
                  <a:tcPr marL="13149" marR="13149" marT="10519" marB="10519" anchor="ctr"/>
                </a:tc>
                <a:extLst>
                  <a:ext uri="{0D108BD9-81ED-4DB2-BD59-A6C34878D82A}">
                    <a16:rowId xmlns:a16="http://schemas.microsoft.com/office/drawing/2014/main" val="1842496878"/>
                  </a:ext>
                </a:extLst>
              </a:tr>
              <a:tr h="1384324">
                <a:tc>
                  <a:txBody>
                    <a:bodyPr/>
                    <a:lstStyle/>
                    <a:p>
                      <a:pPr algn="l" fontAlgn="base"/>
                      <a:r>
                        <a:rPr lang="fr-FR" sz="1100" b="1" dirty="0">
                          <a:effectLst/>
                        </a:rPr>
                        <a:t>Interactions des utilisateurs métier</a:t>
                      </a:r>
                      <a:endParaRPr lang="fr-FR" sz="1100" b="0" dirty="0">
                        <a:effectLst/>
                        <a:latin typeface="inherit"/>
                      </a:endParaRPr>
                    </a:p>
                  </a:txBody>
                  <a:tcPr marL="13149" marR="13149" marT="10519" marB="10519" anchor="ctr"/>
                </a:tc>
                <a:tc>
                  <a:txBody>
                    <a:bodyPr/>
                    <a:lstStyle/>
                    <a:p>
                      <a:pPr algn="l" fontAlgn="base"/>
                      <a:r>
                        <a:rPr lang="fr-FR" sz="1200" b="1" dirty="0">
                          <a:effectLst/>
                        </a:rPr>
                        <a:t>Peut être la principale source de production de données clés telles que les données master et les données de référence. </a:t>
                      </a:r>
                      <a:r>
                        <a:rPr lang="fr-FR" sz="1100" b="0" dirty="0">
                          <a:effectLst/>
                        </a:rPr>
                        <a:t>Offre des interfaces ergonomiques pour la création, la gestion et la recherche de données.</a:t>
                      </a:r>
                      <a:endParaRPr lang="fr-FR" sz="1100" b="0" dirty="0">
                        <a:effectLst/>
                        <a:latin typeface="inherit"/>
                      </a:endParaRPr>
                    </a:p>
                  </a:txBody>
                  <a:tcPr marL="13149" marR="13149" marT="10519" marB="10519" anchor="ctr"/>
                </a:tc>
                <a:tc>
                  <a:txBody>
                    <a:bodyPr/>
                    <a:lstStyle/>
                    <a:p>
                      <a:pPr algn="l" fontAlgn="base"/>
                      <a:r>
                        <a:rPr lang="fr-FR" sz="1200" b="1" dirty="0">
                          <a:effectLst/>
                        </a:rPr>
                        <a:t>Propose un accès en lecture seule à des données agrégées et rapprochées </a:t>
                      </a:r>
                      <a:r>
                        <a:rPr lang="fr-FR" sz="1200" b="0" dirty="0">
                          <a:effectLst/>
                        </a:rPr>
                        <a:t>par le biais de rapports, de tableaux de bord analytiques ou de requêtes ad-hoc.</a:t>
                      </a:r>
                      <a:endParaRPr lang="fr-FR" sz="1200" b="0" dirty="0">
                        <a:effectLst/>
                        <a:latin typeface="inherit"/>
                      </a:endParaRPr>
                    </a:p>
                  </a:txBody>
                  <a:tcPr marL="13149" marR="13149" marT="10519" marB="10519" anchor="ctr"/>
                </a:tc>
                <a:tc>
                  <a:txBody>
                    <a:bodyPr/>
                    <a:lstStyle/>
                    <a:p>
                      <a:pPr algn="l" fontAlgn="base"/>
                      <a:r>
                        <a:rPr lang="fr-FR" sz="1200" b="1" dirty="0">
                          <a:effectLst/>
                        </a:rPr>
                        <a:t>Nécessite un traitement / une préparation des données avant leur utilisation. </a:t>
                      </a:r>
                      <a:r>
                        <a:rPr lang="fr-FR" sz="1200" b="0" dirty="0">
                          <a:effectLst/>
                        </a:rPr>
                        <a:t>L’accès aux utilisateurs métier est principalement assuré par des rapports, des tableaux de bord ou des requêtes ad-hoc.</a:t>
                      </a:r>
                      <a:endParaRPr lang="fr-FR" sz="1200" b="0" dirty="0">
                        <a:effectLst/>
                        <a:latin typeface="inherit"/>
                      </a:endParaRPr>
                    </a:p>
                  </a:txBody>
                  <a:tcPr marL="13149" marR="13149" marT="10519" marB="10519" anchor="ctr"/>
                </a:tc>
                <a:extLst>
                  <a:ext uri="{0D108BD9-81ED-4DB2-BD59-A6C34878D82A}">
                    <a16:rowId xmlns:a16="http://schemas.microsoft.com/office/drawing/2014/main" val="1424110473"/>
                  </a:ext>
                </a:extLst>
              </a:tr>
              <a:tr h="929896">
                <a:tc>
                  <a:txBody>
                    <a:bodyPr/>
                    <a:lstStyle/>
                    <a:p>
                      <a:pPr algn="l" fontAlgn="base"/>
                      <a:r>
                        <a:rPr lang="fr-FR" sz="1100" b="1" dirty="0">
                          <a:effectLst/>
                        </a:rPr>
                        <a:t>Processus opérationnels de l’entreprise</a:t>
                      </a:r>
                      <a:endParaRPr lang="fr-FR" sz="1100" b="0" dirty="0">
                        <a:effectLst/>
                        <a:latin typeface="inherit"/>
                      </a:endParaRPr>
                    </a:p>
                  </a:txBody>
                  <a:tcPr marL="13149" marR="13149" marT="10519" marB="10519" anchor="ctr"/>
                </a:tc>
                <a:tc>
                  <a:txBody>
                    <a:bodyPr/>
                    <a:lstStyle/>
                    <a:p>
                      <a:pPr algn="l" fontAlgn="base"/>
                      <a:r>
                        <a:rPr lang="fr-FR" sz="1200" b="1" dirty="0">
                          <a:effectLst/>
                        </a:rPr>
                        <a:t>Référentiel principal pour les données fiables provenant des processus d’entreprise (coordinateur principal).</a:t>
                      </a:r>
                      <a:endParaRPr lang="fr-FR" sz="1200" b="1" dirty="0">
                        <a:effectLst/>
                        <a:latin typeface="inherit"/>
                      </a:endParaRPr>
                    </a:p>
                  </a:txBody>
                  <a:tcPr marL="13149" marR="13149" marT="10519" marB="10519" anchor="ctr"/>
                </a:tc>
                <a:tc>
                  <a:txBody>
                    <a:bodyPr/>
                    <a:lstStyle/>
                    <a:p>
                      <a:pPr algn="l" fontAlgn="base"/>
                      <a:r>
                        <a:rPr lang="fr-FR" sz="1200" b="1" dirty="0">
                          <a:effectLst/>
                        </a:rPr>
                        <a:t>Sert principalement aux processus analytiques.</a:t>
                      </a:r>
                      <a:endParaRPr lang="fr-FR" sz="1200" b="1" dirty="0">
                        <a:effectLst/>
                        <a:latin typeface="inherit"/>
                      </a:endParaRPr>
                    </a:p>
                  </a:txBody>
                  <a:tcPr marL="13149" marR="13149" marT="10519" marB="10519" anchor="ctr"/>
                </a:tc>
                <a:tc>
                  <a:txBody>
                    <a:bodyPr/>
                    <a:lstStyle/>
                    <a:p>
                      <a:pPr algn="l" fontAlgn="base"/>
                      <a:r>
                        <a:rPr lang="fr-FR" sz="1200" b="1" dirty="0">
                          <a:effectLst/>
                        </a:rPr>
                        <a:t>Sert principalement aux processus analytiques et au Machine Learning.</a:t>
                      </a:r>
                      <a:endParaRPr lang="fr-FR" sz="1200" b="1" dirty="0">
                        <a:effectLst/>
                        <a:latin typeface="inherit"/>
                      </a:endParaRPr>
                    </a:p>
                  </a:txBody>
                  <a:tcPr marL="13149" marR="13149" marT="10519" marB="10519" anchor="ctr"/>
                </a:tc>
                <a:extLst>
                  <a:ext uri="{0D108BD9-81ED-4DB2-BD59-A6C34878D82A}">
                    <a16:rowId xmlns:a16="http://schemas.microsoft.com/office/drawing/2014/main" val="3089445023"/>
                  </a:ext>
                </a:extLst>
              </a:tr>
            </a:tbl>
          </a:graphicData>
        </a:graphic>
      </p:graphicFrame>
    </p:spTree>
    <p:extLst>
      <p:ext uri="{BB962C8B-B14F-4D97-AF65-F5344CB8AC3E}">
        <p14:creationId xmlns:p14="http://schemas.microsoft.com/office/powerpoint/2010/main" val="236960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772" name="Google Shape;2772;p117"/>
          <p:cNvSpPr txBox="1"/>
          <p:nvPr/>
        </p:nvSpPr>
        <p:spPr>
          <a:xfrm>
            <a:off x="213833" y="0"/>
            <a:ext cx="11793200" cy="5272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rPr>
              <a:t>Echange inter-applicatifs</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fr-FR" sz="2400" b="1" i="0" u="none" strike="noStrike" kern="1200" cap="none" spc="0" normalizeH="0" baseline="0" noProof="0" dirty="0">
              <a:ln>
                <a:noFill/>
              </a:ln>
              <a:solidFill>
                <a:srgbClr val="595959"/>
              </a:solidFill>
              <a:effectLst/>
              <a:uLnTx/>
              <a:uFillTx/>
              <a:latin typeface="Arial Black"/>
              <a:ea typeface="Arial Black"/>
              <a:cs typeface="Arial Black"/>
              <a:sym typeface="Arial Black"/>
            </a:endParaRPr>
          </a:p>
        </p:txBody>
      </p:sp>
      <p:sp>
        <p:nvSpPr>
          <p:cNvPr id="14" name="Espace réservé du contenu 4">
            <a:extLst>
              <a:ext uri="{FF2B5EF4-FFF2-40B4-BE49-F238E27FC236}">
                <a16:creationId xmlns:a16="http://schemas.microsoft.com/office/drawing/2014/main" id="{AA016517-EF60-BBE8-9B6F-9563B0788CBC}"/>
              </a:ext>
            </a:extLst>
          </p:cNvPr>
          <p:cNvSpPr txBox="1">
            <a:spLocks/>
          </p:cNvSpPr>
          <p:nvPr/>
        </p:nvSpPr>
        <p:spPr>
          <a:xfrm>
            <a:off x="213832" y="825402"/>
            <a:ext cx="11793200" cy="56279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fr-FR" sz="1600" b="1" dirty="0" err="1">
                <a:solidFill>
                  <a:schemeClr val="accent1">
                    <a:lumMod val="50000"/>
                  </a:schemeClr>
                </a:solidFill>
                <a:effectLst/>
                <a:latin typeface="Arial" panose="020B0604020202020204" pitchFamily="34" charset="0"/>
                <a:cs typeface="Arial" panose="020B0604020202020204" pitchFamily="34" charset="0"/>
              </a:rPr>
              <a:t>Snowflake</a:t>
            </a:r>
            <a:r>
              <a:rPr lang="fr-FR" sz="1600" b="1" dirty="0">
                <a:solidFill>
                  <a:schemeClr val="accent1">
                    <a:lumMod val="50000"/>
                  </a:schemeClr>
                </a:solidFill>
                <a:effectLst/>
                <a:latin typeface="Arial" panose="020B0604020202020204" pitchFamily="34" charset="0"/>
                <a:cs typeface="Arial" panose="020B0604020202020204" pitchFamily="34" charset="0"/>
              </a:rPr>
              <a:t> comme </a:t>
            </a:r>
            <a:r>
              <a:rPr lang="fr-FR" sz="1600" b="1" dirty="0" err="1">
                <a:solidFill>
                  <a:schemeClr val="accent1">
                    <a:lumMod val="50000"/>
                  </a:schemeClr>
                </a:solidFill>
                <a:effectLst/>
                <a:latin typeface="Arial" panose="020B0604020202020204" pitchFamily="34" charset="0"/>
                <a:cs typeface="Arial" panose="020B0604020202020204" pitchFamily="34" charset="0"/>
              </a:rPr>
              <a:t>DataHub</a:t>
            </a:r>
            <a:r>
              <a:rPr lang="fr-FR" sz="1600" b="1" dirty="0">
                <a:solidFill>
                  <a:schemeClr val="accent1">
                    <a:lumMod val="50000"/>
                  </a:schemeClr>
                </a:solidFill>
                <a:effectLst/>
                <a:latin typeface="Arial" panose="020B0604020202020204" pitchFamily="34" charset="0"/>
                <a:cs typeface="Arial" panose="020B0604020202020204" pitchFamily="34" charset="0"/>
              </a:rPr>
              <a:t> :</a:t>
            </a:r>
          </a:p>
          <a:p>
            <a:pPr marR="0" lvl="0" algn="l" defTabSz="914400" rtl="0" eaLnBrk="1" fontAlgn="auto" latinLnBrk="0" hangingPunct="1">
              <a:lnSpc>
                <a:spcPct val="90000"/>
              </a:lnSpc>
              <a:spcBef>
                <a:spcPts val="1000"/>
              </a:spcBef>
              <a:spcAft>
                <a:spcPts val="0"/>
              </a:spcAft>
              <a:buClrTx/>
              <a:buSzTx/>
              <a:tabLst/>
              <a:defRPr/>
            </a:pPr>
            <a:r>
              <a:rPr lang="fr-FR" sz="1600" dirty="0">
                <a:solidFill>
                  <a:schemeClr val="accent1">
                    <a:lumMod val="50000"/>
                  </a:schemeClr>
                </a:solidFill>
                <a:effectLst/>
                <a:latin typeface="Arial" panose="020B0604020202020204" pitchFamily="34" charset="0"/>
                <a:cs typeface="Arial" panose="020B0604020202020204" pitchFamily="34" charset="0"/>
              </a:rPr>
              <a:t>Un </a:t>
            </a:r>
            <a:r>
              <a:rPr lang="fr-FR" sz="1600" b="1" dirty="0">
                <a:solidFill>
                  <a:schemeClr val="accent1">
                    <a:lumMod val="50000"/>
                  </a:schemeClr>
                </a:solidFill>
                <a:effectLst/>
                <a:latin typeface="Arial" panose="020B0604020202020204" pitchFamily="34" charset="0"/>
                <a:cs typeface="Arial" panose="020B0604020202020204" pitchFamily="34" charset="0"/>
              </a:rPr>
              <a:t>point vraiment unique et central </a:t>
            </a:r>
            <a:r>
              <a:rPr lang="fr-FR" sz="1600" dirty="0">
                <a:solidFill>
                  <a:schemeClr val="accent1">
                    <a:lumMod val="50000"/>
                  </a:schemeClr>
                </a:solidFill>
                <a:effectLst/>
                <a:latin typeface="Arial" panose="020B0604020202020204" pitchFamily="34" charset="0"/>
                <a:cs typeface="Arial" panose="020B0604020202020204" pitchFamily="34" charset="0"/>
              </a:rPr>
              <a:t>pour toutes vos données et </a:t>
            </a:r>
            <a:r>
              <a:rPr lang="fr-FR" sz="1600" b="1" dirty="0">
                <a:solidFill>
                  <a:schemeClr val="accent1">
                    <a:lumMod val="50000"/>
                  </a:schemeClr>
                </a:solidFill>
                <a:effectLst/>
                <a:latin typeface="Arial" panose="020B0604020202020204" pitchFamily="34" charset="0"/>
                <a:cs typeface="Arial" panose="020B0604020202020204" pitchFamily="34" charset="0"/>
              </a:rPr>
              <a:t>tous vos usages</a:t>
            </a:r>
            <a:r>
              <a:rPr lang="fr-FR" sz="1600" dirty="0">
                <a:solidFill>
                  <a:schemeClr val="accent1">
                    <a:lumMod val="50000"/>
                  </a:schemeClr>
                </a:solidFill>
                <a:effectLst/>
                <a:latin typeface="Arial" panose="020B0604020202020204" pitchFamily="34" charset="0"/>
                <a:cs typeface="Arial" panose="020B0604020202020204" pitchFamily="34" charset="0"/>
              </a:rPr>
              <a:t>.</a:t>
            </a:r>
          </a:p>
          <a:p>
            <a:pPr marR="0" lvl="0" algn="l" defTabSz="914400" rtl="0" eaLnBrk="1" fontAlgn="auto" latinLnBrk="0" hangingPunct="1">
              <a:lnSpc>
                <a:spcPct val="90000"/>
              </a:lnSpc>
              <a:spcBef>
                <a:spcPts val="1000"/>
              </a:spcBef>
              <a:spcAft>
                <a:spcPts val="0"/>
              </a:spcAft>
              <a:buClrTx/>
              <a:buSzTx/>
              <a:tabLst/>
              <a:defRPr/>
            </a:pPr>
            <a:r>
              <a:rPr lang="fr-FR" sz="1600" dirty="0" err="1">
                <a:solidFill>
                  <a:schemeClr val="accent1">
                    <a:lumMod val="50000"/>
                  </a:schemeClr>
                </a:solidFill>
                <a:effectLst/>
                <a:latin typeface="Arial" panose="020B0604020202020204" pitchFamily="34" charset="0"/>
                <a:cs typeface="Arial" panose="020B0604020202020204" pitchFamily="34" charset="0"/>
              </a:rPr>
              <a:t>DataLak</a:t>
            </a:r>
            <a:r>
              <a:rPr lang="fr-FR" sz="1600" dirty="0" err="1">
                <a:solidFill>
                  <a:schemeClr val="accent1">
                    <a:lumMod val="50000"/>
                  </a:schemeClr>
                </a:solidFill>
                <a:latin typeface="Arial" panose="020B0604020202020204" pitchFamily="34" charset="0"/>
                <a:cs typeface="Arial" panose="020B0604020202020204" pitchFamily="34" charset="0"/>
              </a:rPr>
              <a:t>e</a:t>
            </a:r>
            <a:r>
              <a:rPr lang="fr-FR" sz="1600" dirty="0">
                <a:solidFill>
                  <a:schemeClr val="accent1">
                    <a:lumMod val="50000"/>
                  </a:schemeClr>
                </a:solidFill>
                <a:latin typeface="Arial" panose="020B0604020202020204" pitchFamily="34" charset="0"/>
                <a:cs typeface="Arial" panose="020B0604020202020204" pitchFamily="34" charset="0"/>
              </a:rPr>
              <a:t> et </a:t>
            </a:r>
            <a:r>
              <a:rPr lang="fr-FR" sz="1600" dirty="0" err="1">
                <a:solidFill>
                  <a:schemeClr val="accent1">
                    <a:lumMod val="50000"/>
                  </a:schemeClr>
                </a:solidFill>
                <a:latin typeface="Arial" panose="020B0604020202020204" pitchFamily="34" charset="0"/>
                <a:cs typeface="Arial" panose="020B0604020202020204" pitchFamily="34" charset="0"/>
              </a:rPr>
              <a:t>DataHub</a:t>
            </a:r>
            <a:r>
              <a:rPr lang="fr-FR" sz="1600" dirty="0">
                <a:solidFill>
                  <a:schemeClr val="accent1">
                    <a:lumMod val="50000"/>
                  </a:schemeClr>
                </a:solidFill>
                <a:latin typeface="Arial" panose="020B0604020202020204" pitchFamily="34" charset="0"/>
                <a:cs typeface="Arial" panose="020B0604020202020204" pitchFamily="34" charset="0"/>
              </a:rPr>
              <a:t> ont beaucoup en commun. Autant éviter de dupliquer les données.</a:t>
            </a:r>
          </a:p>
          <a:p>
            <a:pPr marR="0" lvl="0" algn="l" defTabSz="914400" rtl="0" eaLnBrk="1" fontAlgn="auto" latinLnBrk="0" hangingPunct="1">
              <a:lnSpc>
                <a:spcPct val="90000"/>
              </a:lnSpc>
              <a:spcBef>
                <a:spcPts val="1000"/>
              </a:spcBef>
              <a:spcAft>
                <a:spcPts val="0"/>
              </a:spcAft>
              <a:buClrTx/>
              <a:buSzTx/>
              <a:tabLst/>
              <a:defRPr/>
            </a:pPr>
            <a:r>
              <a:rPr lang="fr-FR" sz="1600" dirty="0">
                <a:solidFill>
                  <a:schemeClr val="accent1">
                    <a:lumMod val="50000"/>
                  </a:schemeClr>
                </a:solidFill>
                <a:effectLst/>
                <a:latin typeface="Arial" panose="020B0604020202020204" pitchFamily="34" charset="0"/>
                <a:cs typeface="Arial" panose="020B0604020202020204" pitchFamily="34" charset="0"/>
              </a:rPr>
              <a:t>Permet des traitements analytiques (ML, IA…) que ne pourraient pas réalisés une base traditionnelle (Oracle, </a:t>
            </a:r>
            <a:r>
              <a:rPr lang="fr-FR" sz="1600" dirty="0" err="1">
                <a:solidFill>
                  <a:schemeClr val="accent1">
                    <a:lumMod val="50000"/>
                  </a:schemeClr>
                </a:solidFill>
                <a:effectLst/>
                <a:latin typeface="Arial" panose="020B0604020202020204" pitchFamily="34" charset="0"/>
                <a:cs typeface="Arial" panose="020B0604020202020204" pitchFamily="34" charset="0"/>
              </a:rPr>
              <a:t>Postgre</a:t>
            </a:r>
            <a:r>
              <a:rPr lang="fr-FR" sz="1600" dirty="0">
                <a:solidFill>
                  <a:schemeClr val="accent1">
                    <a:lumMod val="50000"/>
                  </a:schemeClr>
                </a:solidFill>
                <a:effectLst/>
                <a:latin typeface="Arial" panose="020B0604020202020204" pitchFamily="34" charset="0"/>
                <a:cs typeface="Arial" panose="020B0604020202020204" pitchFamily="34" charset="0"/>
              </a:rPr>
              <a:t>…). </a:t>
            </a:r>
            <a:r>
              <a:rPr lang="fr-FR" sz="1600" dirty="0">
                <a:solidFill>
                  <a:schemeClr val="accent1">
                    <a:lumMod val="50000"/>
                  </a:schemeClr>
                </a:solidFill>
                <a:latin typeface="Arial" panose="020B0604020202020204" pitchFamily="34" charset="0"/>
                <a:cs typeface="Arial" panose="020B0604020202020204" pitchFamily="34" charset="0"/>
              </a:rPr>
              <a:t>Exemple : recommandation client en live sur le site Web, accès aux données télématique depuis un portail client, détection de </a:t>
            </a:r>
            <a:r>
              <a:rPr lang="fr-FR" sz="1600" dirty="0" err="1">
                <a:solidFill>
                  <a:schemeClr val="accent1">
                    <a:lumMod val="50000"/>
                  </a:schemeClr>
                </a:solidFill>
                <a:latin typeface="Arial" panose="020B0604020202020204" pitchFamily="34" charset="0"/>
                <a:cs typeface="Arial" panose="020B0604020202020204" pitchFamily="34" charset="0"/>
              </a:rPr>
              <a:t>faudres</a:t>
            </a:r>
            <a:r>
              <a:rPr lang="fr-FR" sz="1600" dirty="0">
                <a:solidFill>
                  <a:schemeClr val="accent1">
                    <a:lumMod val="50000"/>
                  </a:schemeClr>
                </a:solidFill>
                <a:latin typeface="Arial" panose="020B0604020202020204" pitchFamily="34" charset="0"/>
                <a:cs typeface="Arial" panose="020B0604020202020204" pitchFamily="34" charset="0"/>
              </a:rPr>
              <a:t>…</a:t>
            </a:r>
          </a:p>
          <a:p>
            <a:pPr marR="0" lvl="0" algn="l" defTabSz="914400" rtl="0" eaLnBrk="1" fontAlgn="auto" latinLnBrk="0" hangingPunct="1">
              <a:lnSpc>
                <a:spcPct val="90000"/>
              </a:lnSpc>
              <a:spcBef>
                <a:spcPts val="1000"/>
              </a:spcBef>
              <a:spcAft>
                <a:spcPts val="0"/>
              </a:spcAft>
              <a:buClrTx/>
              <a:buSzTx/>
              <a:tabLst/>
              <a:defRPr/>
            </a:pPr>
            <a:endParaRPr lang="fr-FR" sz="1600" dirty="0">
              <a:solidFill>
                <a:schemeClr val="accent1">
                  <a:lumMod val="50000"/>
                </a:schemeClr>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fr-FR" sz="1600" b="1" dirty="0" err="1">
                <a:solidFill>
                  <a:schemeClr val="accent1">
                    <a:lumMod val="50000"/>
                  </a:schemeClr>
                </a:solidFill>
                <a:effectLst/>
                <a:latin typeface="Arial" panose="020B0604020202020204" pitchFamily="34" charset="0"/>
                <a:cs typeface="Arial" panose="020B0604020202020204" pitchFamily="34" charset="0"/>
              </a:rPr>
              <a:t>Snowflake</a:t>
            </a:r>
            <a:r>
              <a:rPr lang="fr-FR" sz="1600" b="1" dirty="0">
                <a:solidFill>
                  <a:schemeClr val="accent1">
                    <a:lumMod val="50000"/>
                  </a:schemeClr>
                </a:solidFill>
                <a:latin typeface="Arial" panose="020B0604020202020204" pitchFamily="34" charset="0"/>
                <a:cs typeface="Arial" panose="020B0604020202020204" pitchFamily="34" charset="0"/>
              </a:rPr>
              <a:t>, les avantages sont très nombreux… </a:t>
            </a:r>
            <a:r>
              <a:rPr lang="fr-FR" sz="1600" b="1" dirty="0">
                <a:solidFill>
                  <a:schemeClr val="accent1">
                    <a:lumMod val="50000"/>
                  </a:schemeClr>
                </a:solidFill>
                <a:effectLst/>
                <a:latin typeface="Arial" panose="020B0604020202020204" pitchFamily="34" charset="0"/>
                <a:cs typeface="Arial" panose="020B0604020202020204" pitchFamily="34" charset="0"/>
              </a:rPr>
              <a:t>mais :</a:t>
            </a: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lang="fr-FR" sz="1600" dirty="0" err="1">
                <a:solidFill>
                  <a:schemeClr val="accent1">
                    <a:lumMod val="50000"/>
                  </a:schemeClr>
                </a:solidFill>
                <a:effectLst/>
                <a:latin typeface="Arial" panose="020B0604020202020204" pitchFamily="34" charset="0"/>
                <a:cs typeface="Arial" panose="020B0604020202020204" pitchFamily="34" charset="0"/>
              </a:rPr>
              <a:t>Snowflake</a:t>
            </a:r>
            <a:r>
              <a:rPr lang="fr-FR" sz="1600" dirty="0">
                <a:solidFill>
                  <a:schemeClr val="accent1">
                    <a:lumMod val="50000"/>
                  </a:schemeClr>
                </a:solidFill>
                <a:effectLst/>
                <a:latin typeface="Arial" panose="020B0604020202020204" pitchFamily="34" charset="0"/>
                <a:cs typeface="Arial" panose="020B0604020202020204" pitchFamily="34" charset="0"/>
              </a:rPr>
              <a:t> est avant tout une base analytique. </a:t>
            </a:r>
            <a:r>
              <a:rPr lang="fr-FR" sz="1600" dirty="0">
                <a:solidFill>
                  <a:schemeClr val="accent1">
                    <a:lumMod val="50000"/>
                  </a:schemeClr>
                </a:solidFill>
                <a:latin typeface="Arial" panose="020B0604020202020204" pitchFamily="34" charset="0"/>
                <a:cs typeface="Arial" panose="020B0604020202020204" pitchFamily="34" charset="0"/>
              </a:rPr>
              <a:t>Elle n’a pas les faibles latences d’une base transactionnelle</a:t>
            </a: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lang="fr-FR" sz="1600" dirty="0">
                <a:solidFill>
                  <a:schemeClr val="accent1">
                    <a:lumMod val="50000"/>
                  </a:schemeClr>
                </a:solidFill>
                <a:effectLst/>
                <a:latin typeface="Arial" panose="020B0604020202020204" pitchFamily="34" charset="0"/>
                <a:cs typeface="Arial" panose="020B0604020202020204" pitchFamily="34" charset="0"/>
              </a:rPr>
              <a:t>Coût en fonctionnement car le WH va fonctionner en continu (au moins aux</a:t>
            </a:r>
            <a:r>
              <a:rPr lang="fr-FR" sz="1600" dirty="0">
                <a:solidFill>
                  <a:schemeClr val="accent1">
                    <a:lumMod val="50000"/>
                  </a:schemeClr>
                </a:solidFill>
                <a:latin typeface="Arial" panose="020B0604020202020204" pitchFamily="34" charset="0"/>
                <a:cs typeface="Arial" panose="020B0604020202020204" pitchFamily="34" charset="0"/>
              </a:rPr>
              <a:t> heures ouvrées)</a:t>
            </a:r>
          </a:p>
          <a:p>
            <a:pPr marL="0" marR="0" lvl="0" indent="0" algn="l" defTabSz="914400" rtl="0" eaLnBrk="1" fontAlgn="auto" latinLnBrk="0" hangingPunct="1">
              <a:lnSpc>
                <a:spcPct val="90000"/>
              </a:lnSpc>
              <a:spcBef>
                <a:spcPts val="1000"/>
              </a:spcBef>
              <a:spcAft>
                <a:spcPts val="0"/>
              </a:spcAft>
              <a:buClrTx/>
              <a:buSzTx/>
              <a:buNone/>
              <a:tabLst/>
              <a:defRPr/>
            </a:pPr>
            <a:r>
              <a:rPr lang="fr-FR" sz="1600" dirty="0">
                <a:solidFill>
                  <a:schemeClr val="accent1">
                    <a:lumMod val="50000"/>
                  </a:schemeClr>
                </a:solidFill>
                <a:effectLst/>
                <a:latin typeface="Arial" panose="020B0604020202020204" pitchFamily="34" charset="0"/>
                <a:cs typeface="Arial" panose="020B0604020202020204" pitchFamily="34" charset="0"/>
              </a:rPr>
              <a:t>Changement à venir : </a:t>
            </a:r>
            <a:r>
              <a:rPr lang="fr-FR" sz="1600" dirty="0" err="1">
                <a:solidFill>
                  <a:schemeClr val="accent1">
                    <a:lumMod val="50000"/>
                  </a:schemeClr>
                </a:solidFill>
                <a:effectLst/>
                <a:highlight>
                  <a:srgbClr val="E9E9E9"/>
                </a:highlight>
                <a:latin typeface="Arial" panose="020B0604020202020204" pitchFamily="34" charset="0"/>
                <a:cs typeface="Arial" panose="020B0604020202020204" pitchFamily="34" charset="0"/>
              </a:rPr>
              <a:t>Unistore</a:t>
            </a:r>
            <a:r>
              <a:rPr lang="fr-FR" sz="1600" dirty="0">
                <a:solidFill>
                  <a:schemeClr val="accent1">
                    <a:lumMod val="50000"/>
                  </a:schemeClr>
                </a:solidFill>
                <a:effectLst/>
                <a:latin typeface="Arial" panose="020B0604020202020204" pitchFamily="34" charset="0"/>
                <a:cs typeface="Arial" panose="020B0604020202020204" pitchFamily="34" charset="0"/>
              </a:rPr>
              <a:t> qui propose des tables hybrides pour les usages transactionnels et analytiques. </a:t>
            </a:r>
          </a:p>
          <a:p>
            <a:pPr marL="0" marR="0" lvl="0" indent="0" algn="l" defTabSz="914400" rtl="0" eaLnBrk="1" fontAlgn="auto" latinLnBrk="0" hangingPunct="1">
              <a:lnSpc>
                <a:spcPct val="90000"/>
              </a:lnSpc>
              <a:spcBef>
                <a:spcPts val="1000"/>
              </a:spcBef>
              <a:spcAft>
                <a:spcPts val="0"/>
              </a:spcAft>
              <a:buClrTx/>
              <a:buSzTx/>
              <a:buNone/>
              <a:tabLst/>
              <a:defRPr/>
            </a:pPr>
            <a:endParaRPr lang="fr-FR" sz="1600" dirty="0">
              <a:solidFill>
                <a:schemeClr val="accent1">
                  <a:lumMod val="50000"/>
                </a:scheme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fr-FR" sz="1600" dirty="0">
                <a:solidFill>
                  <a:schemeClr val="accent1">
                    <a:lumMod val="50000"/>
                  </a:schemeClr>
                </a:solidFill>
                <a:latin typeface="Arial" panose="020B0604020202020204" pitchFamily="34" charset="0"/>
                <a:cs typeface="Arial" panose="020B0604020202020204" pitchFamily="34" charset="0"/>
              </a:rPr>
              <a:t>A étudier pour se décider : </a:t>
            </a:r>
          </a:p>
          <a:p>
            <a:pPr marL="342900" marR="0" lvl="0" indent="-342900" algn="l" defTabSz="914400" rtl="0" eaLnBrk="1" fontAlgn="auto" latinLnBrk="0" hangingPunct="1">
              <a:lnSpc>
                <a:spcPct val="90000"/>
              </a:lnSpc>
              <a:spcBef>
                <a:spcPts val="1000"/>
              </a:spcBef>
              <a:spcAft>
                <a:spcPts val="0"/>
              </a:spcAft>
              <a:buClrTx/>
              <a:buSzTx/>
              <a:buAutoNum type="arabicParenR"/>
              <a:tabLst/>
              <a:defRPr/>
            </a:pPr>
            <a:r>
              <a:rPr lang="fr-FR" sz="1600" dirty="0">
                <a:solidFill>
                  <a:schemeClr val="accent1">
                    <a:lumMod val="50000"/>
                  </a:schemeClr>
                </a:solidFill>
                <a:latin typeface="Arial" panose="020B0604020202020204" pitchFamily="34" charset="0"/>
                <a:cs typeface="Arial" panose="020B0604020202020204" pitchFamily="34" charset="0"/>
              </a:rPr>
              <a:t>Niveau de fraicheur attendu des données (la milliseconde, la seconde, la minute, le quart d’heure…)</a:t>
            </a:r>
          </a:p>
          <a:p>
            <a:pPr marL="342900" marR="0" lvl="0" indent="-342900" algn="l" defTabSz="914400" rtl="0" eaLnBrk="1" fontAlgn="auto" latinLnBrk="0" hangingPunct="1">
              <a:lnSpc>
                <a:spcPct val="90000"/>
              </a:lnSpc>
              <a:spcBef>
                <a:spcPts val="1000"/>
              </a:spcBef>
              <a:spcAft>
                <a:spcPts val="0"/>
              </a:spcAft>
              <a:buClrTx/>
              <a:buSzTx/>
              <a:buAutoNum type="arabicParenR"/>
              <a:tabLst/>
              <a:defRPr/>
            </a:pPr>
            <a:r>
              <a:rPr lang="fr-FR" sz="1600" dirty="0">
                <a:solidFill>
                  <a:schemeClr val="accent1">
                    <a:lumMod val="50000"/>
                  </a:schemeClr>
                </a:solidFill>
                <a:effectLst/>
                <a:latin typeface="Arial" panose="020B0604020202020204" pitchFamily="34" charset="0"/>
                <a:cs typeface="Arial" panose="020B0604020202020204" pitchFamily="34" charset="0"/>
              </a:rPr>
              <a:t>Le timing du projet (est-ce possible d’attendre la sortie </a:t>
            </a:r>
            <a:r>
              <a:rPr lang="fr-FR" sz="1600" dirty="0" err="1">
                <a:solidFill>
                  <a:schemeClr val="accent1">
                    <a:lumMod val="50000"/>
                  </a:schemeClr>
                </a:solidFill>
                <a:effectLst/>
                <a:latin typeface="Arial" panose="020B0604020202020204" pitchFamily="34" charset="0"/>
                <a:cs typeface="Arial" panose="020B0604020202020204" pitchFamily="34" charset="0"/>
              </a:rPr>
              <a:t>Unistore</a:t>
            </a:r>
            <a:r>
              <a:rPr lang="fr-FR" sz="1600" dirty="0">
                <a:solidFill>
                  <a:schemeClr val="accent1">
                    <a:lumMod val="50000"/>
                  </a:schemeClr>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31881544"/>
      </p:ext>
    </p:extLst>
  </p:cSld>
  <p:clrMapOvr>
    <a:masterClrMapping/>
  </p:clrMapOvr>
</p:sld>
</file>

<file path=ppt/theme/theme1.xml><?xml version="1.0" encoding="utf-8"?>
<a:theme xmlns:a="http://schemas.openxmlformats.org/drawingml/2006/main" name="1_Thème1">
  <a:themeElements>
    <a:clrScheme name="Personnalisé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F3F3F"/>
      </a:hlink>
      <a:folHlink>
        <a:srgbClr val="3F3F3F"/>
      </a:folHlink>
    </a:clrScheme>
    <a:fontScheme name="Synergy">
      <a:majorFont>
        <a:latin typeface="Arial Black"/>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9E9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788</Words>
  <Application>Microsoft Office PowerPoint</Application>
  <PresentationFormat>Grand écran</PresentationFormat>
  <Paragraphs>66</Paragraphs>
  <Slides>5</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Arial Black</vt:lpstr>
      <vt:lpstr>Calibri</vt:lpstr>
      <vt:lpstr>inherit</vt:lpstr>
      <vt:lpstr>Wingdings</vt:lpstr>
      <vt:lpstr>1_Thème1</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Charte graphique Synergy 2014</dc:title>
  <dc:creator>Daniel MALOT</dc:creator>
  <cp:lastModifiedBy>REY Philippe</cp:lastModifiedBy>
  <cp:revision>983</cp:revision>
  <dcterms:created xsi:type="dcterms:W3CDTF">2013-10-29T14:00:39Z</dcterms:created>
  <dcterms:modified xsi:type="dcterms:W3CDTF">2024-02-08T21:02:21Z</dcterms:modified>
</cp:coreProperties>
</file>