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8"/>
  </p:notesMasterIdLst>
  <p:handoutMasterIdLst>
    <p:handoutMasterId r:id="rId9"/>
  </p:handoutMasterIdLst>
  <p:sldIdLst>
    <p:sldId id="2490" r:id="rId2"/>
    <p:sldId id="2494" r:id="rId3"/>
    <p:sldId id="2495" r:id="rId4"/>
    <p:sldId id="2496" r:id="rId5"/>
    <p:sldId id="2497" r:id="rId6"/>
    <p:sldId id="249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3703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IN Stéphane" initials="LS" lastIdx="0" clrIdx="0">
    <p:extLst>
      <p:ext uri="{19B8F6BF-5375-455C-9EA6-DF929625EA0E}">
        <p15:presenceInfo xmlns:p15="http://schemas.microsoft.com/office/powerpoint/2012/main" userId="S-1-5-21-1060284298-329068152-682003330-1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547B98"/>
    <a:srgbClr val="29B5E8"/>
    <a:srgbClr val="4F4F4F"/>
    <a:srgbClr val="16699B"/>
    <a:srgbClr val="23B4E8"/>
    <a:srgbClr val="F02D33"/>
    <a:srgbClr val="D2D2D2"/>
    <a:srgbClr val="7A7A7A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2164" autoAdjust="0"/>
  </p:normalViewPr>
  <p:slideViewPr>
    <p:cSldViewPr>
      <p:cViewPr varScale="1">
        <p:scale>
          <a:sx n="119" d="100"/>
          <a:sy n="119" d="100"/>
        </p:scale>
        <p:origin x="102" y="300"/>
      </p:cViewPr>
      <p:guideLst>
        <p:guide orient="horz" pos="663"/>
        <p:guide orient="horz" pos="3703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TEMPO de SYNERGY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D44E-8763-4BC4-BD67-FC0FD40B8946}" type="datetimeFigureOut">
              <a:rPr lang="fr-FR" smtClean="0"/>
              <a:pPr/>
              <a:t>09/02/2024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214B-18C7-4AD8-95F2-2CDE372784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F674-58D9-42EA-A68C-6CA20BAB5B9A}" type="datetimeFigureOut">
              <a:rPr lang="fr-FR" smtClean="0"/>
              <a:pPr/>
              <a:t>09/02/2024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AAD4-C885-4033-983F-0EDA6338AA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4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687E3DB2-F4A5-E1A1-016F-5258F6E6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E239266A-E8C7-5422-CBA3-CC07F6C83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2452EAFE-FF60-52C0-70AA-F1658221A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9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B2C318B-B816-4C5E-E5A3-2BAFCD7A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A479DAD9-8F60-EC4F-CEC7-F5DDB836B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D8EECB0A-C1AA-9351-034B-DAAFDD721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76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876DDCA0-CD4E-3A64-798C-A81092A0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89D9864C-F0CC-0355-D084-D9EC420B5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40967F2B-E461-FED5-0D76-B7A4C33DB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0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EB499A76-1315-7825-4212-32A693AE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E3B695B-8735-0B73-3778-A833E09E5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7B531686-EABC-FFEF-2A54-4B7487F4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5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CF6BBC38-75A9-8B97-B1B8-C23CD287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4D74CAB-E2D2-D271-A0E0-80862C458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BBA26A0F-637D-40AB-247A-C1BD9C49D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7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2" y="1268761"/>
            <a:ext cx="10944192" cy="4608165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q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="1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83499" y="0"/>
            <a:ext cx="10369152" cy="606294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93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C57-B627-4B66-9C55-4C872211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68D0-BFA1-48E4-B095-B1BD06AF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5C57-2FC7-41B8-9B6D-B87BE0E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349-ECDA-4C6B-8C32-DD99627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FE4B-175E-45FA-9CF7-81A27C9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392" y="1268415"/>
            <a:ext cx="10944192" cy="459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74B64-0902-42DB-A581-2700DB944445}"/>
              </a:ext>
            </a:extLst>
          </p:cNvPr>
          <p:cNvSpPr/>
          <p:nvPr userDrawn="1"/>
        </p:nvSpPr>
        <p:spPr>
          <a:xfrm>
            <a:off x="119337" y="22279"/>
            <a:ext cx="72009" cy="52640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4" name="Picture 2" descr="Synergy France">
            <a:extLst>
              <a:ext uri="{FF2B5EF4-FFF2-40B4-BE49-F238E27FC236}">
                <a16:creationId xmlns:a16="http://schemas.microsoft.com/office/drawing/2014/main" id="{8DBDD262-734D-4BC2-9051-40698B1A86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6458722"/>
            <a:ext cx="1440160" cy="3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219FA-F2A5-4A84-B6DF-2CBC34634710}"/>
              </a:ext>
            </a:extLst>
          </p:cNvPr>
          <p:cNvSpPr txBox="1"/>
          <p:nvPr userDrawn="1"/>
        </p:nvSpPr>
        <p:spPr>
          <a:xfrm>
            <a:off x="11640616" y="6468013"/>
            <a:ext cx="5513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AC64B2EB-8279-4A32-8108-08D656C8F379}" type="slidenum">
              <a:rPr lang="fr-FR" sz="1600" b="0" smtClean="0">
                <a:solidFill>
                  <a:srgbClr val="F53629"/>
                </a:solidFill>
              </a:rPr>
              <a:pPr algn="ctr"/>
              <a:t>‹N°›</a:t>
            </a:fld>
            <a:endParaRPr lang="fr-FR" sz="1800" b="0">
              <a:solidFill>
                <a:srgbClr val="F5362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F54CC-B52A-4469-A823-88F095B9C18B}"/>
              </a:ext>
            </a:extLst>
          </p:cNvPr>
          <p:cNvSpPr/>
          <p:nvPr userDrawn="1"/>
        </p:nvSpPr>
        <p:spPr>
          <a:xfrm>
            <a:off x="11666905" y="6515209"/>
            <a:ext cx="45719" cy="28416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0056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q"/>
        <a:defRPr sz="24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Wingdings" panose="05000000000000000000" pitchFamily="2" charset="2"/>
        <a:buChar char="§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/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Demande de Conseils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BE7A0AC-DA5A-CF0A-B9EC-D0531050FB1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 plateforme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Snowflake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contenant 10 tables sur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référentiel géographique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GeoPostcodes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3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Exemples de table : PLACES, PLACES-POSTCODES, SUBURS, SUBURS-POSTCODES, REGIONS, …</a:t>
            </a:r>
            <a:endParaRPr lang="fr-FR" sz="13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Prototype de Site Web avec des listes de déroulantes saisissables sur les critères suivants :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Pays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Ville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Site Web interroge la base de données par l’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API Snowflake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L’API appelle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procédures stockées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Snowflake alimentant les listes déroulantes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procédures stockées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encapsulent des requêtes SQL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envoyant des données au format tabulaire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fr-FR" sz="12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réactivité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l’affichage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listes déroulantes mises à jour automatiquement par la saisie utilisateur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casse des noms des villes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(majuscules/minuscules)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saisie des caractères spéciaux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les listes déroulantes du site web (ex. nom des villes avec des tirets)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multilangue des noms des villes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villes françaises, les noms des villes sont affichés en français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autres pays, les noms des villes sont en anglais</a:t>
            </a:r>
          </a:p>
        </p:txBody>
      </p:sp>
    </p:spTree>
    <p:extLst>
      <p:ext uri="{BB962C8B-B14F-4D97-AF65-F5344CB8AC3E}">
        <p14:creationId xmlns:p14="http://schemas.microsoft.com/office/powerpoint/2010/main" val="26485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14E1C2EB-A35D-B321-0FB3-C4D7A2E4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66C3E76-295A-05B8-50C6-1E31555D472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FE8AE87-44EF-4056-0A75-B48D8B99CB09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Procédure Stockée candidate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GET_ZIP_AND_PLACE_FROM_COUNTRY_AND_PLACE_DENORM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 Récupération des données PLACES_ID (code du lieu), POSTCODE (code postal), LOCALITY (nom de la ville) en fonction du code pays et du début de la saisie de la ville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 : country (code ISO) et input_place (chaine de caractère) </a:t>
            </a:r>
          </a:p>
          <a:p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PS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(UPPER(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Montau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endParaRPr lang="fr-FR" sz="12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5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Pistes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d’amélioration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Réduire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jointures sur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fonction sur les données de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la clause WHERE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sélection du pays sur plusieurs données (ISO et SOVEREIGN)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4850EA-AB9D-B59A-E7AD-7AD7137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BB10AEF7-D7E2-FED7-B3B1-EDC75FB73BEA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985674-EC42-004E-FEBA-0E27FA59C274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nouvelle table PLACES_POSTCODES_SEARCH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Aller toujours plus dans la preparation de la donnée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d’alimentation envisageable : Dynamic Table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'_’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||UPPER(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 de la procédure stockée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appelée se fait sur une seule table PLACES_POSTCODES_SEARCH et une seule donnée SEARCH_KEY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tri des données de la table sur SEARCH_KEY permet à la requête d’éviter de parcourrir toutes les partitions (pruning)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seulement 7 données dans la table intérrogée, le nombre de partitions est faible même si la table contient 15 millions de lignes. </a:t>
            </a:r>
          </a:p>
          <a:p>
            <a:pPr marL="457200" lvl="1" indent="0">
              <a:buNone/>
            </a:pPr>
            <a:endParaRPr lang="en-US" sz="1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E6F11F77-401D-AE7B-30EB-474A7A0D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857577C-DF0F-2F85-0DAD-D7C55ECF1B0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8E043182-C553-821B-3AEA-6C616B4058AE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 (suite)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PLACES_POSTCODES_SEARCH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        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>
              <a:solidFill>
                <a:srgbClr val="3B3B3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des 2 PS pour comparaison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GET_ZIP_AND_PLACE_FROM_COUNTRY_AND_PLACE_DENORM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1,3s</a:t>
            </a: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981 ms</a:t>
            </a:r>
          </a:p>
          <a:p>
            <a:pPr marL="457200" lvl="1" indent="0">
              <a:buNone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&gt; gain de 25% environ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pistes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enchainement de saisie dans l’application Web cad pays puis ville puis code postal 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 d’interroger une table de 15 millions de ligne sur une recherche Pays + Ville alors que la table PLACES avec le Villes contient 4 fois moins de ligne (3,8 millions)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Possibilité de mettre en place une table PLACES_POSTCODE des codes Postaux triée par les PLACES_ID pour optimiser le requêtage 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le tri LENGTH(LOCALITY), POSTCODE dans l’application Web ?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99ED37-3957-264D-3411-F5C72F8B635D}"/>
              </a:ext>
            </a:extLst>
          </p:cNvPr>
          <p:cNvSpPr txBox="1"/>
          <p:nvPr/>
        </p:nvSpPr>
        <p:spPr>
          <a:xfrm>
            <a:off x="9480376" y="4542331"/>
            <a:ext cx="2425784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Fonctions d’optimisation écartées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Query Acceleration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Search Optimization Service</a:t>
            </a:r>
          </a:p>
          <a:p>
            <a:r>
              <a:rPr lang="fr-FR" sz="1000"/>
              <a:t>       &lt; pas assez de volumes de données &gt;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Mise en cache sur 7 ou 8 pays par ex. avec pré-exécution des requêtes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Requêtage avec des CTE pour « guider » le plan d’exécution</a:t>
            </a:r>
          </a:p>
          <a:p>
            <a:r>
              <a:rPr lang="fr-FR" sz="1000"/>
              <a:t>        &lt; pas suffisamment de complexité &gt;</a:t>
            </a:r>
          </a:p>
        </p:txBody>
      </p:sp>
    </p:spTree>
    <p:extLst>
      <p:ext uri="{BB962C8B-B14F-4D97-AF65-F5344CB8AC3E}">
        <p14:creationId xmlns:p14="http://schemas.microsoft.com/office/powerpoint/2010/main" val="3652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D32E53C6-9F03-A128-DECD-4E44793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AB89CE8B-BD08-E938-FD63-30E1C4D9397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153B626-91AF-16B6-B0C5-0EC9106A6E8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faire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30FDB0-9BAB-2E6E-6770-6B5406E6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41378A86-50B2-8F17-D42F-EF9F9D9277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du multilangue sur Nom de Ville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A8AA3FB3-AB06-B89B-7E55-1C81E7DACED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faire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00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1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3F3F3F"/>
      </a:folHlink>
    </a:clrScheme>
    <a:fontScheme name="Synergy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1135</Words>
  <Application>Microsoft Office PowerPoint</Application>
  <PresentationFormat>Grand écran</PresentationFormat>
  <Paragraphs>101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Inter</vt:lpstr>
      <vt:lpstr>Wingdings</vt:lpstr>
      <vt:lpstr>1_Thème1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Synergy 2014</dc:title>
  <dc:creator>Daniel MALOT</dc:creator>
  <cp:lastModifiedBy>REY Philippe</cp:lastModifiedBy>
  <cp:revision>991</cp:revision>
  <dcterms:created xsi:type="dcterms:W3CDTF">2013-10-29T14:00:39Z</dcterms:created>
  <dcterms:modified xsi:type="dcterms:W3CDTF">2024-02-09T10:19:24Z</dcterms:modified>
</cp:coreProperties>
</file>