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4"/>
  </p:notesMasterIdLst>
  <p:handoutMasterIdLst>
    <p:handoutMasterId r:id="rId15"/>
  </p:handoutMasterIdLst>
  <p:sldIdLst>
    <p:sldId id="2490" r:id="rId2"/>
    <p:sldId id="2494" r:id="rId3"/>
    <p:sldId id="2495" r:id="rId4"/>
    <p:sldId id="2496" r:id="rId5"/>
    <p:sldId id="2497" r:id="rId6"/>
    <p:sldId id="2500" r:id="rId7"/>
    <p:sldId id="2499" r:id="rId8"/>
    <p:sldId id="2498" r:id="rId9"/>
    <p:sldId id="2501" r:id="rId10"/>
    <p:sldId id="2502" r:id="rId11"/>
    <p:sldId id="2503" r:id="rId12"/>
    <p:sldId id="250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3703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BIN Stéphane" initials="LS" lastIdx="0" clrIdx="0">
    <p:extLst>
      <p:ext uri="{19B8F6BF-5375-455C-9EA6-DF929625EA0E}">
        <p15:presenceInfo xmlns:p15="http://schemas.microsoft.com/office/powerpoint/2012/main" userId="S-1-5-21-1060284298-329068152-682003330-11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547B98"/>
    <a:srgbClr val="29B5E8"/>
    <a:srgbClr val="4F4F4F"/>
    <a:srgbClr val="16699B"/>
    <a:srgbClr val="23B4E8"/>
    <a:srgbClr val="F02D33"/>
    <a:srgbClr val="D2D2D2"/>
    <a:srgbClr val="7A7A7A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2164" autoAdjust="0"/>
  </p:normalViewPr>
  <p:slideViewPr>
    <p:cSldViewPr>
      <p:cViewPr varScale="1">
        <p:scale>
          <a:sx n="119" d="100"/>
          <a:sy n="119" d="100"/>
        </p:scale>
        <p:origin x="102" y="300"/>
      </p:cViewPr>
      <p:guideLst>
        <p:guide orient="horz" pos="663"/>
        <p:guide orient="horz" pos="3703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TEMPO de SYNERGY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D44E-8763-4BC4-BD67-FC0FD40B8946}" type="datetimeFigureOut">
              <a:rPr lang="fr-FR" smtClean="0"/>
              <a:pPr/>
              <a:t>12/02/2024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C214B-18C7-4AD8-95F2-2CDE372784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3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F674-58D9-42EA-A68C-6CA20BAB5B9A}" type="datetimeFigureOut">
              <a:rPr lang="fr-FR" smtClean="0"/>
              <a:pPr/>
              <a:t>12/02/2024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6AAD4-C885-4033-983F-0EDA6338AA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3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74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48C02B9C-9225-380B-71BB-4E388A4C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2F668265-1F6B-F8F2-CFB8-D8D197C146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E7541EDF-DAAF-A0E3-B59B-1E3070C49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9139B457-482B-2E68-8127-C5EE4294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0D887E05-3478-2E72-23BC-99F622EF77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8998396A-9548-1EB9-527C-D0C1D7A81F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01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A4E7181A-C9DE-E518-E25C-7FD9E75D8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5295647F-E52C-7A5E-B1BA-C35693DE7F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EC8CDF2A-4570-3EB1-D968-BE7142C6B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76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687E3DB2-F4A5-E1A1-016F-5258F6E6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E239266A-E8C7-5422-CBA3-CC07F6C83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2452EAFE-FF60-52C0-70AA-F1658221A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97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7B2C318B-B816-4C5E-E5A3-2BAFCD7A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A479DAD9-8F60-EC4F-CEC7-F5DDB836B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D8EECB0A-C1AA-9351-034B-DAAFDD721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76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876DDCA0-CD4E-3A64-798C-A81092A0A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89D9864C-F0CC-0355-D084-D9EC420B5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40967F2B-E461-FED5-0D76-B7A4C33DB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01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EB499A76-1315-7825-4212-32A693AE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E3B695B-8735-0B73-3778-A833E09E55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7B531686-EABC-FFEF-2A54-4B7487F48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55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7EDE232F-B1C2-4DEA-46C9-6556A11D0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F3BDC6B8-4EFB-A555-D0D2-AC5F2EEC0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920033BD-B7BD-2B3C-6EE4-564FA284F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78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98FFBAB4-0E90-7FB5-8656-AC16E596B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FDEE528F-19E8-978A-1E80-C63298CBE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C4BB3093-9E51-2A95-3616-A112A4FC9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64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CF6BBC38-75A9-8B97-B1B8-C23CD2875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4D74CAB-E2D2-D271-A0E0-80862C458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BBA26A0F-637D-40AB-247A-C1BD9C49D3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773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20089784-0707-BDA8-213D-65ADD0251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9F4FEF63-BB66-3E56-9128-833BA24872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10C5EE40-8C56-4E16-2CCA-ED8BB802D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29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2" y="1268761"/>
            <a:ext cx="10944192" cy="4608165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q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="1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583499" y="0"/>
            <a:ext cx="10369152" cy="606294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93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DC57-B627-4B66-9C55-4C872211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868D0-BFA1-48E4-B095-B1BD06AF2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5C57-2FC7-41B8-9B6D-B87BE0EF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9349-ECDA-4C6B-8C32-DD99627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FE4B-175E-45FA-9CF7-81A27C9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392" y="1268415"/>
            <a:ext cx="10944192" cy="459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74B64-0902-42DB-A581-2700DB944445}"/>
              </a:ext>
            </a:extLst>
          </p:cNvPr>
          <p:cNvSpPr/>
          <p:nvPr userDrawn="1"/>
        </p:nvSpPr>
        <p:spPr>
          <a:xfrm>
            <a:off x="119337" y="22279"/>
            <a:ext cx="72009" cy="52640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4" name="Picture 2" descr="Synergy France">
            <a:extLst>
              <a:ext uri="{FF2B5EF4-FFF2-40B4-BE49-F238E27FC236}">
                <a16:creationId xmlns:a16="http://schemas.microsoft.com/office/drawing/2014/main" id="{8DBDD262-734D-4BC2-9051-40698B1A86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" y="6458722"/>
            <a:ext cx="1440160" cy="32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23219FA-F2A5-4A84-B6DF-2CBC34634710}"/>
              </a:ext>
            </a:extLst>
          </p:cNvPr>
          <p:cNvSpPr txBox="1"/>
          <p:nvPr userDrawn="1"/>
        </p:nvSpPr>
        <p:spPr>
          <a:xfrm>
            <a:off x="11640616" y="6468013"/>
            <a:ext cx="55138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AC64B2EB-8279-4A32-8108-08D656C8F379}" type="slidenum">
              <a:rPr lang="fr-FR" sz="1600" b="0" smtClean="0">
                <a:solidFill>
                  <a:srgbClr val="F53629"/>
                </a:solidFill>
              </a:rPr>
              <a:pPr algn="ctr"/>
              <a:t>‹N°›</a:t>
            </a:fld>
            <a:endParaRPr lang="fr-FR" sz="1800" b="0">
              <a:solidFill>
                <a:srgbClr val="F53629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F54CC-B52A-4469-A823-88F095B9C18B}"/>
              </a:ext>
            </a:extLst>
          </p:cNvPr>
          <p:cNvSpPr/>
          <p:nvPr userDrawn="1"/>
        </p:nvSpPr>
        <p:spPr>
          <a:xfrm>
            <a:off x="11666905" y="6515209"/>
            <a:ext cx="45719" cy="28416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0056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none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anose="05000000000000000000" pitchFamily="2" charset="2"/>
        <a:buChar char="q"/>
        <a:defRPr sz="24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2001A"/>
        </a:buClr>
        <a:buFont typeface="Wingdings" panose="05000000000000000000" pitchFamily="2" charset="2"/>
        <a:buChar char="§"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/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Demande de Conseils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0BE7A0AC-DA5A-CF0A-B9EC-D0531050FB1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 plateforme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Snowflake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contenant 10 tables sur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référentiel géographique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GeoPostcodes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fr-FR" sz="13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Exemples de table : PLACES, PLACES-POSTCODES, SUBURS, SUBURS-POSTCODES, REGIONS, …</a:t>
            </a:r>
            <a:endParaRPr lang="fr-FR" sz="13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Prototype de Site Web avec des listes de déroulantes saisissables sur les critères suivants :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Pays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Ville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Site Web interroge la base de données par l’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API Snowflake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L’API appelle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procédures stockées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Snowflake alimentant les listes déroulantes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procédures stockées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encapsulent des requêtes SQL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envoyant des données au format tabulaire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fr-FR" sz="12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réactivité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l’affichage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listes déroulantes mises à jour automatiquement par la saisie utilisateur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casse des noms des villes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(majuscules/minuscules)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saisie des caractères spéciaux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les listes déroulantes du site web (ex. nom des villes avec des tirets)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multilangue des noms des villes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villes françaises, les noms des villes sont affichés en français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autres pays, les noms des villes sont en anglais</a:t>
            </a:r>
          </a:p>
        </p:txBody>
      </p:sp>
    </p:spTree>
    <p:extLst>
      <p:ext uri="{BB962C8B-B14F-4D97-AF65-F5344CB8AC3E}">
        <p14:creationId xmlns:p14="http://schemas.microsoft.com/office/powerpoint/2010/main" val="264855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91B626E7-D545-2FA0-99B8-8F7396730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65CE7367-9122-1243-64D0-59AC3A52B1A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Annexes   1/3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5752D4FA-BC6B-0904-1EEC-08214797551A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COUNTRY_PLACES_SEARCH pour la PS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REF_DEV.PUBLIC.GET_PLACES_FROM_COUNTRY_AND_PLACE_BEGINNING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COUNTRY_PLACES_SEARCH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QUALIFY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ROW_NUMBER</a:t>
            </a:r>
            <a:r>
              <a:rPr lang="fr-F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nvl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nvl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8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94D574F0-18EC-26C9-79B0-18C8C576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FBD8B82C-8ED5-7E38-0D83-5CEDEA93F2F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Annexes   2/3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96511AA7-6A7C-593B-54C1-CAB9B3F9EE31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REF_DEV.PUBLIC.GET_PLACES_FROM_COUNTRY_AND_PLACE_BEGINNING</a:t>
            </a:r>
          </a:p>
          <a:p>
            <a:endParaRPr lang="fr-FR" sz="105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REF_DEV.PUBLIC.GET_PLACES_FROM_COUNTRY_AND_PLACE_BEGINNING("COUNTRY"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TABLE ("PLACE_ID"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"LOCALITY"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"POSTCODE"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DECLARE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query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DEFAULT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COUNTRY_PLACES_SEARCH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||:COUNTRY||''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||:INPUT_PLACE||''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res RESULTSET;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8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C020F2A0-0617-9EF8-84AB-3AE72FE14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F929E64E-2BCD-951F-51FD-BF1E1AC08811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Annexes   3/3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03369E4E-05C9-E03C-E749-C1E78907A1B6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fr-F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GET_POSTCODES_FROM_COUNTRY_AND_PLACE</a:t>
            </a:r>
            <a:endParaRPr lang="en-US" sz="180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endParaRPr lang="fr-FR" sz="105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GET_POSTCODES_FROM_COUNTRY_AND_PLACE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"PPLACE_ID"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"LOCALITY"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"POSTCODE"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COUNTRY_PLACE_POSTCODES_SEARCH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fr-FR" sz="1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D8B919-5E92-5857-5454-3A08CF97A84B}"/>
              </a:ext>
            </a:extLst>
          </p:cNvPr>
          <p:cNvSpPr txBox="1"/>
          <p:nvPr/>
        </p:nvSpPr>
        <p:spPr>
          <a:xfrm>
            <a:off x="8400256" y="256490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highlight>
                  <a:srgbClr val="FFFF00"/>
                </a:highlight>
              </a:rPr>
              <a:t>La requête de la table COUTRY_PLACES_POSTCODES_SEARCH en page 8</a:t>
            </a:r>
          </a:p>
        </p:txBody>
      </p:sp>
    </p:spTree>
    <p:extLst>
      <p:ext uri="{BB962C8B-B14F-4D97-AF65-F5344CB8AC3E}">
        <p14:creationId xmlns:p14="http://schemas.microsoft.com/office/powerpoint/2010/main" val="135395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14E1C2EB-A35D-B321-0FB3-C4D7A2E40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66C3E76-295A-05B8-50C6-1E31555D472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1/3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DFE8AE87-44EF-4056-0A75-B48D8B99CB09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Procédure Stockée candidate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 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GET_ZIP_AND_PLACE_FROM_COUNTRY_AND_PLACE_DENORM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: Récupération des données PLACES_ID (code du lieu), POSTCODE (code postal), LOCALITY (nom de la ville) en fonction du code pays et du début de la saisie de la ville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Paramètres : country (code ISO) et input_place (chaine de caractère) </a:t>
            </a:r>
          </a:p>
          <a:p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PS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(UPPER(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Montau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endParaRPr lang="fr-FR" sz="12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5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Pistes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d’amélioration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Réduire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jointures sur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plusieurs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l’utilisation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fonction sur les données de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dans la clause WHERE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sélection du pays sur plusieurs données (ISO et SOVEREIGN)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4850EA-AB9D-B59A-E7AD-7AD71377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BB10AEF7-D7E2-FED7-B3B1-EDC75FB73BEA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2/3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6B985674-EC42-004E-FEBA-0E27FA59C274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d’une nouvelle table PLACES_POSTCODES_SEARCH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Aller toujours plus dans la preparation de la donnée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d’alimentation envisageable : Dynamic Table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'_’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||UPPER(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Simplification de la procédure stockée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requête appelée se fait sur une seule table PLACES_POSTCODES_SEARCH et une seule donnée SEARCH_KEY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tri des données de la table sur SEARCH_KEY permet à la requête d’éviter de parcourrir toutes les partitions (pruning)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seulement 7 données dans la table intérrogée, le nombre de partitions est faible même si la table contient 15 millions de lignes. </a:t>
            </a:r>
          </a:p>
          <a:p>
            <a:pPr marL="457200" lvl="1" indent="0">
              <a:buNone/>
            </a:pPr>
            <a:endParaRPr lang="en-US" sz="1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E6F11F77-401D-AE7B-30EB-474A7A0D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857577C-DF0F-2F85-0DAD-D7C55ECF1B0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3/3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8E043182-C553-821B-3AEA-6C616B4058AE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 (suite)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PLACES_POSTCODES_SEARCH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	        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>
              <a:solidFill>
                <a:srgbClr val="3B3B3B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des 2 PS pour comparaison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GET_ZIP_AND_PLACE_FROM_COUNTRY_AND_PLACE_DENORM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1,3s</a:t>
            </a: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981 ms</a:t>
            </a:r>
          </a:p>
          <a:p>
            <a:pPr marL="457200" lvl="1" indent="0">
              <a:buNone/>
            </a:pP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&gt; gain de 25% environ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 pistes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Définir un enchainement de saisie dans l’application Web cad pays puis ville puis code postal 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 d’interroger une table de 15 millions de ligne sur une recherche Pays + Ville alors que la table PLACES avec le Villes contient 4 fois moins de ligne (3,8 millions)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Possibilité de mettre en place une table PLACES_POSTCODE des codes Postaux triée par les PLACES_ID pour optimiser le requêtage 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le tri LENGTH(LOCALITY), POSTCODE dans l’application Web ?</a:t>
            </a: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99ED37-3957-264D-3411-F5C72F8B635D}"/>
              </a:ext>
            </a:extLst>
          </p:cNvPr>
          <p:cNvSpPr txBox="1"/>
          <p:nvPr/>
        </p:nvSpPr>
        <p:spPr>
          <a:xfrm>
            <a:off x="9480376" y="4542331"/>
            <a:ext cx="2425784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/>
              <a:t>Fonctions d’optimisation écartées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Query Acceleration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Search Optimization Service</a:t>
            </a:r>
          </a:p>
          <a:p>
            <a:r>
              <a:rPr lang="fr-FR" sz="1000"/>
              <a:t>       &lt; pas assez de volumes de données &gt;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Mise en cache sur 7 ou 8 pays par ex. avec pré-exécution des requêtes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Requêtage avec des CTE pour « guider » le plan d’exécution</a:t>
            </a:r>
          </a:p>
          <a:p>
            <a:r>
              <a:rPr lang="fr-FR" sz="1000"/>
              <a:t>        &lt; pas suffisamment de complexité &gt;</a:t>
            </a:r>
          </a:p>
        </p:txBody>
      </p:sp>
    </p:spTree>
    <p:extLst>
      <p:ext uri="{BB962C8B-B14F-4D97-AF65-F5344CB8AC3E}">
        <p14:creationId xmlns:p14="http://schemas.microsoft.com/office/powerpoint/2010/main" val="3652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D32E53C6-9F03-A128-DECD-4E447932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AB89CE8B-BD08-E938-FD63-30E1C4D93971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9153B626-91AF-16B6-B0C5-0EC9106A6E8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Utilisation de fonctions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fonctions génériques ou personnalisées sont incontournables pour cette problématique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rescourse avec la fonction </a:t>
            </a:r>
            <a:r>
              <a:rPr lang="fr-F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endParaRPr lang="fr-FR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FUNCTION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JAVASCRIPT</a:t>
            </a:r>
            <a:endParaRPr lang="fr-FR" sz="1100" b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normalize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"NFD"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811F3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r-FR" sz="1100" b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\p</a:t>
            </a:r>
            <a:r>
              <a:rPr lang="fr-FR" sz="1100" b="0">
                <a:solidFill>
                  <a:srgbClr val="811F3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{Diacritic}/</a:t>
            </a:r>
            <a:r>
              <a:rPr lang="fr-FR" sz="1100" b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gu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""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$$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être plus précis dans la neutralisation des caractères spéciaux - </a:t>
            </a: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</a:t>
            </a:r>
            <a:r>
              <a:rPr lang="fr-F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ptest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TRANSLATE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REMOVE_SPECIAL_CHARS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ptest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-'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‘’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  <a:defRPr/>
            </a:pPr>
            <a:endParaRPr lang="fr-F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Légende : encadrée à une bordure 1">
            <a:extLst>
              <a:ext uri="{FF2B5EF4-FFF2-40B4-BE49-F238E27FC236}">
                <a16:creationId xmlns:a16="http://schemas.microsoft.com/office/drawing/2014/main" id="{F407BD2E-DA92-4E12-C78E-888AE9AEB870}"/>
              </a:ext>
            </a:extLst>
          </p:cNvPr>
          <p:cNvSpPr/>
          <p:nvPr/>
        </p:nvSpPr>
        <p:spPr>
          <a:xfrm>
            <a:off x="6960096" y="4941168"/>
            <a:ext cx="1800200" cy="432048"/>
          </a:xfrm>
          <a:prstGeom prst="accentCallout1">
            <a:avLst>
              <a:gd name="adj1" fmla="val 18750"/>
              <a:gd name="adj2" fmla="val -8333"/>
              <a:gd name="adj3" fmla="val -52730"/>
              <a:gd name="adj4" fmla="val -496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Suppression des espaces et des tirets</a:t>
            </a:r>
          </a:p>
        </p:txBody>
      </p:sp>
      <p:sp>
        <p:nvSpPr>
          <p:cNvPr id="4" name="Légende : encadrée à une bordure 3">
            <a:extLst>
              <a:ext uri="{FF2B5EF4-FFF2-40B4-BE49-F238E27FC236}">
                <a16:creationId xmlns:a16="http://schemas.microsoft.com/office/drawing/2014/main" id="{BF7078AF-2AC7-21F5-E56D-2C1F95BA311C}"/>
              </a:ext>
            </a:extLst>
          </p:cNvPr>
          <p:cNvSpPr/>
          <p:nvPr/>
        </p:nvSpPr>
        <p:spPr>
          <a:xfrm>
            <a:off x="2567608" y="5157192"/>
            <a:ext cx="1800200" cy="432048"/>
          </a:xfrm>
          <a:prstGeom prst="accentCallout1">
            <a:avLst>
              <a:gd name="adj1" fmla="val 18750"/>
              <a:gd name="adj2" fmla="val -8333"/>
              <a:gd name="adj3" fmla="val -125134"/>
              <a:gd name="adj4" fmla="val -5987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Toutes lettres sont mises en majuscules</a:t>
            </a:r>
          </a:p>
        </p:txBody>
      </p:sp>
      <p:sp>
        <p:nvSpPr>
          <p:cNvPr id="5" name="Légende : encadrée à une bordure 4">
            <a:extLst>
              <a:ext uri="{FF2B5EF4-FFF2-40B4-BE49-F238E27FC236}">
                <a16:creationId xmlns:a16="http://schemas.microsoft.com/office/drawing/2014/main" id="{8C41950B-0625-CB26-FAD0-FC0E5513D678}"/>
              </a:ext>
            </a:extLst>
          </p:cNvPr>
          <p:cNvSpPr/>
          <p:nvPr/>
        </p:nvSpPr>
        <p:spPr>
          <a:xfrm>
            <a:off x="7320136" y="2348880"/>
            <a:ext cx="2736304" cy="432048"/>
          </a:xfrm>
          <a:prstGeom prst="accentCallout1">
            <a:avLst>
              <a:gd name="adj1" fmla="val 18750"/>
              <a:gd name="adj2" fmla="val -8333"/>
              <a:gd name="adj3" fmla="val 47522"/>
              <a:gd name="adj4" fmla="val -10666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Fonction JavaScript connue pour supprimer les caractères spéciaux</a:t>
            </a:r>
          </a:p>
        </p:txBody>
      </p:sp>
    </p:spTree>
    <p:extLst>
      <p:ext uri="{BB962C8B-B14F-4D97-AF65-F5344CB8AC3E}">
        <p14:creationId xmlns:p14="http://schemas.microsoft.com/office/powerpoint/2010/main" val="392786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73AEFAF1-98EB-3410-0EEC-62428C86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7C29028F-1CF8-0AC5-2FDF-B0E31C9BB319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FB08CD5A-03F7-7178-C72F-1310264EDA55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Matérialisation de la préparation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Toujours et encore de la préparation de la donnée &gt; table </a:t>
            </a:r>
            <a:r>
              <a:rPr lang="fr-FR" sz="1400">
                <a:solidFill>
                  <a:srgbClr val="001080"/>
                </a:solidFill>
                <a:latin typeface="Consolas" panose="020B0609020204030204" pitchFamily="49" charset="0"/>
              </a:rPr>
              <a:t>REF_DEV.PUBLIC.PLACES_POSTCODES_SEARCH2 </a:t>
            </a: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PLACES_POSTCODES_SEARCH2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GENERIC_LOCALITY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COUNTRY_CODE, GENERIC_LOCALITY;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157E86-5F72-660D-F9C9-1FB1B943ACF0}"/>
              </a:ext>
            </a:extLst>
          </p:cNvPr>
          <p:cNvSpPr txBox="1"/>
          <p:nvPr/>
        </p:nvSpPr>
        <p:spPr>
          <a:xfrm>
            <a:off x="8400256" y="2276872"/>
            <a:ext cx="242578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>
                <a:highlight>
                  <a:srgbClr val="FFFF00"/>
                </a:highlight>
              </a:rPr>
              <a:t>Alternative à la mono colonne regroupant tous les critères de sélection</a:t>
            </a:r>
          </a:p>
          <a:p>
            <a:r>
              <a:rPr lang="fr-FR" sz="1100">
                <a:highlight>
                  <a:srgbClr val="FFFF00"/>
                </a:highlight>
              </a:rPr>
              <a:t>&gt; Tri de la table sur le pays et la ville</a:t>
            </a:r>
          </a:p>
        </p:txBody>
      </p:sp>
    </p:spTree>
    <p:extLst>
      <p:ext uri="{BB962C8B-B14F-4D97-AF65-F5344CB8AC3E}">
        <p14:creationId xmlns:p14="http://schemas.microsoft.com/office/powerpoint/2010/main" val="245811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AA8432F0-7CE2-FAAD-4517-A8E6427AB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B58DEA3-4AC2-D3C9-229A-A41E673AC08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3C87479C-3591-6B05-D95F-80987B29FD2B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sur la procédure stockée appelante</a:t>
            </a:r>
          </a:p>
          <a:p>
            <a:pPr lvl="1"/>
            <a:r>
              <a:rPr lang="en-US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GET_ZIP_AND_PLACE_FROM_COUNTRY_AND_PLACE_SEARCH2 // alternative \\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GET_ZIP_AND_PLACE_FROM_COUNTRY_AND_PLACE_SEARCH2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PLACES_POSTCODE_SEARCH2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GENERIC_LOCALITY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LIKE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INPUT_PLACE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)||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%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endParaRPr lang="fr-FR" sz="1000" b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fonction </a:t>
            </a:r>
            <a:r>
              <a:rPr lang="fr-F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 </a:t>
            </a: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n’est exhaustive</a:t>
            </a:r>
          </a:p>
          <a:p>
            <a:pPr marL="914400" lvl="2" indent="0">
              <a:buNone/>
              <a:defRPr/>
            </a:pPr>
            <a:r>
              <a:rPr lang="fr-FR" sz="1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 Compléter la fonction de personnalisation par le TRANSLATE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d’attention : détérioration de la performance de la requête</a:t>
            </a:r>
          </a:p>
          <a:p>
            <a:pPr lvl="2">
              <a:defRPr/>
            </a:pPr>
            <a:r>
              <a:rPr lang="fr-FR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relevé sur </a:t>
            </a:r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GET_ZIP_AND_PLACE_FROM_COUNTRY_AND_PLACE_SEARCH2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'US'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-- 1,3s</a:t>
            </a:r>
            <a:endParaRPr lang="fr-FR" sz="1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fr-FR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 : Traitement des paramètres</a:t>
            </a:r>
          </a:p>
          <a:p>
            <a:pPr lvl="2">
              <a:defRPr/>
            </a:pPr>
            <a:r>
              <a:rPr lang="fr-FR" sz="1200" b="1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(idée : passer à une recherche sur une table PLACES_SEARCH au lieu d’une table PLACES_POSTCODES_SEARCH)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71F879-F09E-036F-C40E-3B02B23F39C2}"/>
              </a:ext>
            </a:extLst>
          </p:cNvPr>
          <p:cNvSpPr txBox="1"/>
          <p:nvPr/>
        </p:nvSpPr>
        <p:spPr>
          <a:xfrm>
            <a:off x="9336360" y="3356992"/>
            <a:ext cx="2425784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/>
              <a:t>Pour améliorer l’expérience utilisateur, on pourrait utiliser la fonction </a:t>
            </a:r>
            <a:r>
              <a:rPr lang="fr-FR" sz="1000" i="1"/>
              <a:t>Soundex</a:t>
            </a:r>
            <a:r>
              <a:rPr lang="fr-FR" sz="1000"/>
              <a:t> mais à contrebalancer par rapport au besoin de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/>
          </a:p>
          <a:p>
            <a:r>
              <a:rPr lang="fr-FR" sz="1000"/>
              <a:t>Fonction d’optimisation écartée </a:t>
            </a:r>
            <a:r>
              <a:rPr lang="fr-FR" sz="1000" i="1"/>
              <a:t>jarowinkler_similarity </a:t>
            </a:r>
            <a:r>
              <a:rPr lang="fr-FR" sz="1000"/>
              <a:t>car trop chronophrage pour ce use case</a:t>
            </a:r>
          </a:p>
          <a:p>
            <a:endParaRPr lang="fr-FR" sz="1000"/>
          </a:p>
          <a:p>
            <a:r>
              <a:rPr lang="fr-FR" sz="1000"/>
              <a:t>(… clé de hashage à tester …)</a:t>
            </a:r>
          </a:p>
        </p:txBody>
      </p:sp>
    </p:spTree>
    <p:extLst>
      <p:ext uri="{BB962C8B-B14F-4D97-AF65-F5344CB8AC3E}">
        <p14:creationId xmlns:p14="http://schemas.microsoft.com/office/powerpoint/2010/main" val="324838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30FDB0-9BAB-2E6E-6770-6B5406E66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41378A86-50B2-8F17-D42F-EF9F9D9277A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du multilangue sur Nom de Ville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A8AA3FB3-AB06-B89B-7E55-1C81E7DACED6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base de données du référentiel géographique, nous avons 3 langues possibles.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requête de transcodification des langues peut s’écrire de la manière suivante :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COUNTRY_PLACE_POSTCODES_SEARCH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nvl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Légende : encadrée à une bordure 1">
            <a:extLst>
              <a:ext uri="{FF2B5EF4-FFF2-40B4-BE49-F238E27FC236}">
                <a16:creationId xmlns:a16="http://schemas.microsoft.com/office/drawing/2014/main" id="{8B7DDE9B-A0B0-F177-AF65-C711742E9478}"/>
              </a:ext>
            </a:extLst>
          </p:cNvPr>
          <p:cNvSpPr/>
          <p:nvPr/>
        </p:nvSpPr>
        <p:spPr>
          <a:xfrm>
            <a:off x="8976320" y="2492896"/>
            <a:ext cx="2304256" cy="936104"/>
          </a:xfrm>
          <a:prstGeom prst="accentCallout1">
            <a:avLst>
              <a:gd name="adj1" fmla="val 18750"/>
              <a:gd name="adj2" fmla="val -8333"/>
              <a:gd name="adj3" fmla="val 71657"/>
              <a:gd name="adj4" fmla="val -9102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Les CASES WHEN permettent la sélection de la langue d’affichage des villes</a:t>
            </a:r>
          </a:p>
        </p:txBody>
      </p:sp>
    </p:spTree>
    <p:extLst>
      <p:ext uri="{BB962C8B-B14F-4D97-AF65-F5344CB8AC3E}">
        <p14:creationId xmlns:p14="http://schemas.microsoft.com/office/powerpoint/2010/main" val="7027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55D20439-247E-F0DB-7315-3EDF6DDB5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9CC955D0-01E7-ED67-809B-0B04B6F9EE5E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En conclusion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557C22CE-38D3-C3EE-C026-F7132B0F7E3B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Afin d’obtenir une performance satisfaisante de l’application Web, les échanges conseillées avec la base de données Snowflake pour les listes déroulantes sont les suivants 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Rechercher la liste des pays pour alimenter la liste déroulante Pays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** PS &gt; </a:t>
            </a:r>
            <a:r>
              <a:rPr lang="fr-FR" sz="1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GET_COUNTRIES </a:t>
            </a: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**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la sélection du pays par la liste déroulante, effectuer la recherche des villes du pays pour alimenter la liste déroulante Villes (max. 754 236 Villes pour la Chine)</a:t>
            </a:r>
          </a:p>
          <a:p>
            <a:pPr marL="0" indent="0">
              <a:buNone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** PS &gt;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GET_PLACES_FROM_COUNTRY_AND_PLACE_BEGINNING</a:t>
            </a: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**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saisie de la ville dans la liste déroulante, actualiser dynamiquement la liste des villes proposées par la même procédure stockée (fournissant un code postal par défaut pour la ville)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la sélection de la ville par la liste déroulante, effectuer la recherche des codes postaux existants de la ville pour alimenter la liste déroulante</a:t>
            </a:r>
          </a:p>
          <a:p>
            <a:pPr marL="0" indent="0">
              <a:buNone/>
              <a:defRPr/>
            </a:pPr>
            <a:r>
              <a:rPr lang="fr-FR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** PS &gt;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GET_POSTCODES_FROM_COUNTRY_AND_PLACE </a:t>
            </a:r>
            <a:r>
              <a:rPr lang="fr-FR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**</a:t>
            </a:r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sélection du code postal se fait ensuite à partir de cette liste de code postaux préalablement récupérés dans snowflake (max. 61 388 CP pour Jérusalem)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3901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1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3F3F3F"/>
      </a:folHlink>
    </a:clrScheme>
    <a:fontScheme name="Synergy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E9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3288</Words>
  <Application>Microsoft Office PowerPoint</Application>
  <PresentationFormat>Grand écran</PresentationFormat>
  <Paragraphs>276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Inter</vt:lpstr>
      <vt:lpstr>Wingdings</vt:lpstr>
      <vt:lpstr>1_Thème1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graphique Synergy 2014</dc:title>
  <dc:creator>Daniel MALOT</dc:creator>
  <cp:lastModifiedBy>REY Philippe</cp:lastModifiedBy>
  <cp:revision>1008</cp:revision>
  <dcterms:created xsi:type="dcterms:W3CDTF">2013-10-29T14:00:39Z</dcterms:created>
  <dcterms:modified xsi:type="dcterms:W3CDTF">2024-02-12T08:03:57Z</dcterms:modified>
</cp:coreProperties>
</file>