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3" r:id="rId3"/>
    <p:sldId id="274" r:id="rId4"/>
    <p:sldId id="277" r:id="rId5"/>
    <p:sldId id="275" r:id="rId6"/>
    <p:sldId id="276" r:id="rId7"/>
    <p:sldId id="284" r:id="rId8"/>
    <p:sldId id="278" r:id="rId9"/>
    <p:sldId id="279" r:id="rId10"/>
    <p:sldId id="286" r:id="rId11"/>
    <p:sldId id="282" r:id="rId12"/>
    <p:sldId id="285" r:id="rId13"/>
    <p:sldId id="280" r:id="rId14"/>
    <p:sldId id="281" r:id="rId15"/>
    <p:sldId id="283" r:id="rId16"/>
  </p:sldIdLst>
  <p:sldSz cx="12192000" cy="6858000"/>
  <p:notesSz cx="9601200" cy="7315200"/>
  <p:embeddedFontLst>
    <p:embeddedFont>
      <p:font typeface="French Script MT" panose="03020402040607040605" pitchFamily="66" charset="0"/>
      <p:regular r:id="rId19"/>
    </p:embeddedFont>
    <p:embeddedFont>
      <p:font typeface="Tahoma" panose="020B0604030504040204" pitchFamily="34" charset="0"/>
      <p:regular r:id="rId20"/>
      <p:bold r:id="rId21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3" d="100"/>
          <a:sy n="113" d="100"/>
        </p:scale>
        <p:origin x="3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 données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hilippereneviergonin.github.io/sn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</a:t>
            </a:r>
            <a:r>
              <a:rPr lang="fr-FR"/>
              <a:t>dans </a:t>
            </a:r>
            <a:r>
              <a:rPr lang="fr-FR">
                <a:hlinkClick r:id="rId2"/>
              </a:rPr>
              <a:t>https://philippereneviergonin.github.io/snt/</a:t>
            </a:r>
            <a:endParaRPr lang="fr-FR"/>
          </a:p>
          <a:p>
            <a:r>
              <a:rPr lang="fr-FR"/>
              <a:t>Philippe</a:t>
            </a:r>
            <a:r>
              <a:rPr lang="fr-FR" dirty="0"/>
              <a:t>.Renevier-Gonin@ac-grenoble.fr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ABC4F8-A491-3F73-6577-AA5AD644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Descripteur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E8F4D6-57D3-5DC3-688F-EDAC4B67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Généralement la première ligne d’un csv (mais ce n’est pas obligatoire)</a:t>
            </a:r>
          </a:p>
          <a:p>
            <a:r>
              <a:rPr lang="fr-FR" dirty="0"/>
              <a:t>Les balises utilisées dans le XML</a:t>
            </a:r>
          </a:p>
          <a:p>
            <a:r>
              <a:rPr lang="fr-FR" dirty="0"/>
              <a:t>Les propriétés au format JSON</a:t>
            </a:r>
          </a:p>
          <a:p>
            <a:endParaRPr lang="fr-FR" dirty="0"/>
          </a:p>
          <a:p>
            <a:r>
              <a:rPr lang="fr-FR" dirty="0"/>
              <a:t>Un objet sera un ensemble de données</a:t>
            </a:r>
          </a:p>
          <a:p>
            <a:pPr lvl="1"/>
            <a:r>
              <a:rPr lang="fr-FR" dirty="0"/>
              <a:t>Une ligne d’un csv</a:t>
            </a:r>
          </a:p>
          <a:p>
            <a:pPr lvl="1"/>
            <a:r>
              <a:rPr lang="fr-FR" dirty="0"/>
              <a:t>Le contenue d’une balise en XML</a:t>
            </a:r>
          </a:p>
          <a:p>
            <a:pPr lvl="1"/>
            <a:r>
              <a:rPr lang="fr-FR" dirty="0"/>
              <a:t>Ce qui est entre { } en JSON</a:t>
            </a:r>
          </a:p>
          <a:p>
            <a:pPr lvl="1"/>
            <a:r>
              <a:rPr lang="fr-FR" dirty="0"/>
              <a:t>Les caractéristiques de « l’objet » sont les descripteurs</a:t>
            </a:r>
          </a:p>
        </p:txBody>
      </p:sp>
    </p:spTree>
    <p:extLst>
      <p:ext uri="{BB962C8B-B14F-4D97-AF65-F5344CB8AC3E}">
        <p14:creationId xmlns:p14="http://schemas.microsoft.com/office/powerpoint/2010/main" val="3019053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4A8FA-E3C2-1A3C-A3B2-07A9C777A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E8966-1552-9569-5B34-BB7071FB1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sur les données au format « texte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6C6130-9F7B-5436-D369-AFA4C59B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programme peut lire les fichiers de données </a:t>
            </a:r>
          </a:p>
          <a:p>
            <a:r>
              <a:rPr lang="fr-FR" dirty="0"/>
              <a:t>Le traitement peut être « générique »</a:t>
            </a:r>
          </a:p>
          <a:p>
            <a:pPr lvl="1"/>
            <a:r>
              <a:rPr lang="fr-FR" dirty="0"/>
              <a:t>Affichage d’une page web dans un navigateur</a:t>
            </a:r>
          </a:p>
          <a:p>
            <a:pPr lvl="1"/>
            <a:r>
              <a:rPr lang="fr-FR" dirty="0"/>
              <a:t>Ouverture d’un fichier csv dans </a:t>
            </a:r>
            <a:r>
              <a:rPr lang="fr-FR" dirty="0" err="1"/>
              <a:t>excel</a:t>
            </a:r>
            <a:endParaRPr lang="fr-FR" dirty="0"/>
          </a:p>
          <a:p>
            <a:r>
              <a:rPr lang="fr-FR" dirty="0"/>
              <a:t>Le traitement peut être spécifique </a:t>
            </a:r>
          </a:p>
          <a:p>
            <a:pPr lvl="1"/>
            <a:r>
              <a:rPr lang="fr-FR" dirty="0"/>
              <a:t>Il y a un programme qui lit, analyse et produit un résultat</a:t>
            </a:r>
          </a:p>
          <a:p>
            <a:pPr lvl="1"/>
            <a:r>
              <a:rPr lang="fr-FR" dirty="0"/>
              <a:t>Ex : un programme python</a:t>
            </a:r>
          </a:p>
          <a:p>
            <a:pPr lvl="1"/>
            <a:r>
              <a:rPr lang="fr-FR" dirty="0"/>
              <a:t>Ex : un code javascript dans une page web qui reçoit des données</a:t>
            </a:r>
          </a:p>
        </p:txBody>
      </p:sp>
    </p:spTree>
    <p:extLst>
      <p:ext uri="{BB962C8B-B14F-4D97-AF65-F5344CB8AC3E}">
        <p14:creationId xmlns:p14="http://schemas.microsoft.com/office/powerpoint/2010/main" val="714291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23BD1-7F2A-92C1-456E-EB1C3D48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 / inconvénients des formats textes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78418C-4804-0913-6087-AB9B3B2D8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Avantages : </a:t>
            </a:r>
          </a:p>
          <a:p>
            <a:pPr lvl="1"/>
            <a:r>
              <a:rPr lang="fr-FR" dirty="0"/>
              <a:t>Facilement utilisables / réutilisables : ce sont des fichiers que vous pouvez « lire »</a:t>
            </a:r>
          </a:p>
          <a:p>
            <a:pPr lvl="1"/>
            <a:r>
              <a:rPr lang="fr-FR" dirty="0"/>
              <a:t>Peuvent servir d’import/export entre logiciels</a:t>
            </a:r>
          </a:p>
          <a:p>
            <a:pPr lvl="1"/>
            <a:r>
              <a:rPr lang="fr-FR" dirty="0"/>
              <a:t>Pour csv : adapter aux « tables », manipulables par un éditeur de texte et par les tableurs, simple</a:t>
            </a:r>
          </a:p>
          <a:p>
            <a:pPr lvl="1"/>
            <a:r>
              <a:rPr lang="fr-FR" dirty="0"/>
              <a:t>Pour XML : lisible, évolutif, peut contenir sa grammaire</a:t>
            </a:r>
          </a:p>
          <a:p>
            <a:pPr lvl="1"/>
            <a:r>
              <a:rPr lang="fr-FR" dirty="0"/>
              <a:t>Pour JSON : populaire en programmation, lisible, évolutif</a:t>
            </a:r>
          </a:p>
          <a:p>
            <a:r>
              <a:rPr lang="fr-FR" dirty="0"/>
              <a:t>Désavantages : </a:t>
            </a:r>
          </a:p>
          <a:p>
            <a:pPr lvl="1"/>
            <a:r>
              <a:rPr lang="fr-FR" dirty="0"/>
              <a:t>Exploitation généralement à « programmer » ou « à refaire »</a:t>
            </a:r>
          </a:p>
          <a:p>
            <a:pPr lvl="1"/>
            <a:r>
              <a:rPr lang="fr-FR" dirty="0"/>
              <a:t>Csv : peu souple (forcément une table, pas de retour à la ligne dans les valeurs)</a:t>
            </a:r>
          </a:p>
          <a:p>
            <a:pPr lvl="1"/>
            <a:r>
              <a:rPr lang="fr-FR" dirty="0"/>
              <a:t>Xml : très verbeux, nécessite un programme pour son </a:t>
            </a:r>
          </a:p>
          <a:p>
            <a:pPr lvl="1"/>
            <a:r>
              <a:rPr lang="fr-FR" dirty="0"/>
              <a:t>JSON : nécessite un programme et des notions de programmation orientée objet</a:t>
            </a:r>
          </a:p>
        </p:txBody>
      </p:sp>
    </p:spTree>
    <p:extLst>
      <p:ext uri="{BB962C8B-B14F-4D97-AF65-F5344CB8AC3E}">
        <p14:creationId xmlns:p14="http://schemas.microsoft.com/office/powerpoint/2010/main" val="63210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F84E9-285D-858E-3382-0C4CA1B6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DC7472-90C0-B35F-6144-4AB1269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format « </a:t>
            </a:r>
            <a:r>
              <a:rPr lang="fr-FR" dirty="0" err="1"/>
              <a:t>sql</a:t>
            </a:r>
            <a:r>
              <a:rPr lang="fr-FR" dirty="0"/>
              <a:t> » dans une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94724B-885D-B12B-F75D-506F098B0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Les bases de données (BD) sont des systèmes qui</a:t>
            </a:r>
          </a:p>
          <a:p>
            <a:pPr lvl="1"/>
            <a:r>
              <a:rPr lang="fr-FR" dirty="0"/>
              <a:t>Archivent</a:t>
            </a:r>
          </a:p>
          <a:p>
            <a:pPr lvl="1"/>
            <a:r>
              <a:rPr lang="fr-FR" dirty="0"/>
              <a:t>Classent		</a:t>
            </a:r>
          </a:p>
          <a:p>
            <a:pPr lvl="1"/>
            <a:r>
              <a:rPr lang="fr-FR" dirty="0"/>
              <a:t>Indexent						les données</a:t>
            </a:r>
          </a:p>
          <a:p>
            <a:pPr lvl="1"/>
            <a:r>
              <a:rPr lang="fr-FR" dirty="0"/>
              <a:t>Lisent/Choisissent</a:t>
            </a:r>
          </a:p>
          <a:p>
            <a:pPr lvl="1"/>
            <a:r>
              <a:rPr lang="fr-FR" dirty="0"/>
              <a:t>(ajoutent, modifient, suppriment) </a:t>
            </a:r>
          </a:p>
          <a:p>
            <a:r>
              <a:rPr lang="fr-FR" dirty="0"/>
              <a:t>Pour les BD relationnelles, les données sont structurées en table</a:t>
            </a:r>
          </a:p>
          <a:p>
            <a:pPr lvl="1"/>
            <a:r>
              <a:rPr lang="fr-FR" dirty="0"/>
              <a:t>Comme en csv</a:t>
            </a:r>
          </a:p>
          <a:p>
            <a:pPr lvl="1"/>
            <a:r>
              <a:rPr lang="fr-FR" dirty="0"/>
              <a:t>Mais des liaisons peuvent être faites en tables</a:t>
            </a:r>
          </a:p>
          <a:p>
            <a:pPr lvl="1"/>
            <a:r>
              <a:rPr lang="fr-FR" dirty="0"/>
              <a:t>Les fichiers sont internes à la BD et ne sont pas exploitables sans la BD</a:t>
            </a:r>
          </a:p>
          <a:p>
            <a:pPr lvl="1"/>
            <a:r>
              <a:rPr lang="fr-FR" dirty="0"/>
              <a:t>Nécessitent des requêtes pour les exploiter </a:t>
            </a:r>
          </a:p>
          <a:p>
            <a:r>
              <a:rPr lang="fr-FR" dirty="0"/>
              <a:t>On parle de transaction : si l’opération s’arrête en cours d’exécution, la BD est censée revenir à un état cohérent</a:t>
            </a:r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F0A2AC59-BF26-1495-A057-9446D3780092}"/>
              </a:ext>
            </a:extLst>
          </p:cNvPr>
          <p:cNvSpPr/>
          <p:nvPr/>
        </p:nvSpPr>
        <p:spPr>
          <a:xfrm>
            <a:off x="6096038" y="2204864"/>
            <a:ext cx="864096" cy="1440160"/>
          </a:xfrm>
          <a:prstGeom prst="rightBrac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963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407CE-FF8F-9629-FB84-9DB68EA9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sur les données au format « </a:t>
            </a:r>
            <a:r>
              <a:rPr lang="fr-FR" dirty="0" err="1"/>
              <a:t>sql</a:t>
            </a:r>
            <a:r>
              <a:rPr lang="fr-FR" dirty="0"/>
              <a:t> »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EA6080-7269-BFFE-AD6D-E1C204DA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Il faut faire des requêtes</a:t>
            </a:r>
          </a:p>
          <a:p>
            <a:r>
              <a:rPr lang="fr-FR" dirty="0"/>
              <a:t>Voici quelques mots clefs pour la « lecture »</a:t>
            </a:r>
            <a:br>
              <a:rPr lang="fr-FR" dirty="0"/>
            </a:br>
            <a:r>
              <a:rPr lang="fr-FR" dirty="0"/>
              <a:t>extraits du manuel « SNT édition Delagrave »</a:t>
            </a:r>
          </a:p>
          <a:p>
            <a:r>
              <a:rPr lang="fr-FR" dirty="0"/>
              <a:t>SQL (</a:t>
            </a:r>
            <a:r>
              <a:rPr lang="fr-FR" dirty="0" err="1"/>
              <a:t>Structured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Language</a:t>
            </a:r>
            <a:r>
              <a:rPr lang="fr-FR" dirty="0"/>
              <a:t>) est un </a:t>
            </a:r>
            <a:br>
              <a:rPr lang="fr-FR" dirty="0"/>
            </a:br>
            <a:r>
              <a:rPr lang="fr-FR" dirty="0"/>
              <a:t>langage informatique pour exploiter les données.</a:t>
            </a:r>
          </a:p>
          <a:p>
            <a:r>
              <a:rPr lang="fr-FR" dirty="0"/>
              <a:t>Exemple de requête : </a:t>
            </a:r>
          </a:p>
          <a:p>
            <a:pPr lvl="1"/>
            <a:r>
              <a:rPr lang="en-US" dirty="0"/>
              <a:t>pour tout </a:t>
            </a:r>
            <a:r>
              <a:rPr lang="en-US" dirty="0" err="1"/>
              <a:t>sélectionner</a:t>
            </a:r>
            <a:r>
              <a:rPr lang="en-US" dirty="0"/>
              <a:t> de la table naissance_2021 :</a:t>
            </a:r>
            <a:br>
              <a:rPr lang="en-US" dirty="0"/>
            </a:br>
            <a:r>
              <a:rPr lang="en-US" dirty="0"/>
              <a:t>SELECT * FROM `naissance_2021`; </a:t>
            </a:r>
          </a:p>
          <a:p>
            <a:pPr lvl="1"/>
            <a:r>
              <a:rPr lang="en-US" dirty="0"/>
              <a:t>Pour </a:t>
            </a:r>
            <a:r>
              <a:rPr lang="en-US" dirty="0" err="1"/>
              <a:t>compter</a:t>
            </a:r>
            <a:r>
              <a:rPr lang="en-US" dirty="0"/>
              <a:t> les filles </a:t>
            </a:r>
            <a:r>
              <a:rPr lang="en-US" dirty="0" err="1"/>
              <a:t>nées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2021 :</a:t>
            </a:r>
            <a:br>
              <a:rPr lang="en-US" dirty="0"/>
            </a:br>
            <a:r>
              <a:rPr lang="en-US" dirty="0"/>
              <a:t>SELECT COUNT(*) FROM `naissance_2021` where </a:t>
            </a:r>
            <a:r>
              <a:rPr lang="en-US" dirty="0" err="1"/>
              <a:t>sexe</a:t>
            </a:r>
            <a:r>
              <a:rPr lang="en-US" dirty="0"/>
              <a:t> = "Fille";</a:t>
            </a:r>
            <a:br>
              <a:rPr lang="en-US" dirty="0"/>
            </a:br>
            <a:r>
              <a:rPr lang="en-US" dirty="0" err="1"/>
              <a:t>où</a:t>
            </a:r>
            <a:r>
              <a:rPr lang="en-US" dirty="0"/>
              <a:t> “</a:t>
            </a:r>
            <a:r>
              <a:rPr lang="en-US" dirty="0" err="1"/>
              <a:t>sexe</a:t>
            </a:r>
            <a:r>
              <a:rPr lang="en-US" dirty="0"/>
              <a:t>” </a:t>
            </a:r>
            <a:r>
              <a:rPr lang="en-US" dirty="0" err="1"/>
              <a:t>est</a:t>
            </a:r>
            <a:r>
              <a:rPr lang="en-US" dirty="0"/>
              <a:t> un des </a:t>
            </a:r>
            <a:r>
              <a:rPr lang="en-US" dirty="0" err="1"/>
              <a:t>descripteurs</a:t>
            </a:r>
            <a:r>
              <a:rPr lang="en-US" dirty="0"/>
              <a:t> (</a:t>
            </a:r>
            <a:r>
              <a:rPr lang="en-US" dirty="0" err="1"/>
              <a:t>colonne</a:t>
            </a:r>
            <a:r>
              <a:rPr lang="en-US" dirty="0"/>
              <a:t>)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A0522D1-955D-2ED5-97C8-46F7FA8BB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176" y="1346595"/>
            <a:ext cx="425826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82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950F8-6C57-E7F6-143F-736497EC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métadonnées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D0122-B0F7-C796-66C4-4C62F908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donne des informations sur la donnée principale :</a:t>
            </a:r>
          </a:p>
          <a:p>
            <a:pPr lvl="1"/>
            <a:r>
              <a:rPr lang="fr-FR" dirty="0"/>
              <a:t>C’est une donnée descriptive</a:t>
            </a:r>
          </a:p>
          <a:p>
            <a:pPr lvl="1"/>
            <a:r>
              <a:rPr lang="fr-FR" dirty="0"/>
              <a:t>Qui accompagne une autre </a:t>
            </a:r>
            <a:r>
              <a:rPr lang="fr-FR" dirty="0" err="1"/>
              <a:t>donée</a:t>
            </a:r>
            <a:endParaRPr lang="fr-FR" dirty="0"/>
          </a:p>
          <a:p>
            <a:r>
              <a:rPr lang="fr-FR" dirty="0"/>
              <a:t>Des exemples :</a:t>
            </a:r>
          </a:p>
          <a:p>
            <a:pPr lvl="1"/>
            <a:r>
              <a:rPr lang="fr-FR" dirty="0"/>
              <a:t>Les descripteurs des données donnent des informations sur les données</a:t>
            </a:r>
          </a:p>
          <a:p>
            <a:pPr lvl="1"/>
            <a:r>
              <a:rPr lang="fr-FR" dirty="0"/>
              <a:t>L’endroit où une photo a été prise</a:t>
            </a:r>
          </a:p>
          <a:p>
            <a:pPr lvl="1"/>
            <a:r>
              <a:rPr lang="fr-FR" dirty="0"/>
              <a:t>L’auteur d’un message sur les réseaux sociaux</a:t>
            </a:r>
          </a:p>
          <a:p>
            <a:pPr lvl="1"/>
            <a:r>
              <a:rPr lang="fr-FR" dirty="0"/>
              <a:t>Le nombre de « like » d’un message sur les réseaux sociaux</a:t>
            </a:r>
          </a:p>
        </p:txBody>
      </p:sp>
    </p:spTree>
    <p:extLst>
      <p:ext uri="{BB962C8B-B14F-4D97-AF65-F5344CB8AC3E}">
        <p14:creationId xmlns:p14="http://schemas.microsoft.com/office/powerpoint/2010/main" val="33827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10404648" cy="22032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Repères historiques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Les structures et les formats de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Les opérations sur les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Les métadonnées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08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8078B5-D66D-EF9B-5C81-CCFF08838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repères historiques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C94116-C793-DCFF-2F2A-DF82E444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Page 14-15 du manuel  « SNT, édition Delagrave »</a:t>
            </a:r>
          </a:p>
          <a:p>
            <a:r>
              <a:rPr lang="fr-FR" dirty="0"/>
              <a:t>1725 – Rubans perforés puis cartes perforées</a:t>
            </a:r>
          </a:p>
          <a:p>
            <a:r>
              <a:rPr lang="fr-FR" dirty="0"/>
              <a:t>1956 – 1</a:t>
            </a:r>
            <a:r>
              <a:rPr lang="fr-FR" baseline="30000" dirty="0"/>
              <a:t>er</a:t>
            </a:r>
            <a:r>
              <a:rPr lang="fr-FR" dirty="0"/>
              <a:t> disque dur</a:t>
            </a:r>
          </a:p>
          <a:p>
            <a:r>
              <a:rPr lang="fr-FR" dirty="0"/>
              <a:t>1970 – modèle relationnel (base de données)</a:t>
            </a:r>
          </a:p>
          <a:p>
            <a:r>
              <a:rPr lang="fr-FR" dirty="0"/>
              <a:t>1979 – 1</a:t>
            </a:r>
            <a:r>
              <a:rPr lang="fr-FR" baseline="30000" dirty="0"/>
              <a:t>er</a:t>
            </a:r>
            <a:r>
              <a:rPr lang="fr-FR" dirty="0"/>
              <a:t> tableur (ancêtre de </a:t>
            </a:r>
            <a:r>
              <a:rPr lang="fr-FR" dirty="0" err="1"/>
              <a:t>excel</a:t>
            </a:r>
            <a:r>
              <a:rPr lang="fr-FR" dirty="0"/>
              <a:t>)</a:t>
            </a:r>
          </a:p>
          <a:p>
            <a:r>
              <a:rPr lang="fr-FR" dirty="0"/>
              <a:t>1984 – mémoire flash (</a:t>
            </a:r>
            <a:r>
              <a:rPr lang="fr-FR" dirty="0" err="1"/>
              <a:t>usb</a:t>
            </a:r>
            <a:r>
              <a:rPr lang="fr-FR" dirty="0"/>
              <a:t>, </a:t>
            </a:r>
            <a:r>
              <a:rPr lang="fr-FR" dirty="0" err="1"/>
              <a:t>ssd</a:t>
            </a:r>
            <a:r>
              <a:rPr lang="fr-FR" dirty="0"/>
              <a:t>)</a:t>
            </a:r>
          </a:p>
          <a:p>
            <a:r>
              <a:rPr lang="fr-FR" dirty="0"/>
              <a:t>1997 – Big Data (traitement d’énormes quantités d’informations)</a:t>
            </a:r>
          </a:p>
          <a:p>
            <a:r>
              <a:rPr lang="fr-FR" dirty="0"/>
              <a:t>2009 – Open Data : données libres d’accès : </a:t>
            </a:r>
            <a:r>
              <a:rPr lang="fr-FR" dirty="0" err="1"/>
              <a:t>OpenStreetMap</a:t>
            </a:r>
            <a:r>
              <a:rPr lang="fr-FR" dirty="0"/>
              <a:t> vs </a:t>
            </a:r>
            <a:r>
              <a:rPr lang="fr-FR" dirty="0" err="1"/>
              <a:t>GoogleMaps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289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595F3E-0F16-DE76-11CD-B04DB282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qu’une donnée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6FE69-E254-1554-A787-EEE8F03C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4464" cy="435133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une valeur ou un ensemble de valeurs		(exemple la circulation dans </a:t>
            </a:r>
            <a:r>
              <a:rPr lang="fr-FR" dirty="0" err="1"/>
              <a:t>waze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collectées,					(les applications </a:t>
            </a:r>
            <a:r>
              <a:rPr lang="fr-FR" dirty="0" err="1"/>
              <a:t>waze</a:t>
            </a:r>
            <a:r>
              <a:rPr lang="fr-FR" dirty="0"/>
              <a:t> envoient les infos à Waze) </a:t>
            </a:r>
          </a:p>
          <a:p>
            <a:pPr lvl="1"/>
            <a:r>
              <a:rPr lang="fr-FR" dirty="0"/>
              <a:t>enregistrées, 				(stockage pour estimer des temps de trajet)</a:t>
            </a:r>
          </a:p>
          <a:p>
            <a:pPr lvl="1"/>
            <a:r>
              <a:rPr lang="fr-FR" dirty="0"/>
              <a:t>traitées ou analysées. 			(sur votre application, vous avez un trajet selon les infos)</a:t>
            </a:r>
          </a:p>
          <a:p>
            <a:r>
              <a:rPr lang="fr-FR" dirty="0"/>
              <a:t>Les données peuvent prendre différentes formes et proviennent de diverses sources. Elles sont essentielles pour la prise de décision, la recherche, l'analyse et la communication. </a:t>
            </a:r>
          </a:p>
          <a:p>
            <a:r>
              <a:rPr lang="fr-FR" dirty="0"/>
              <a:t>Quelques types de données : </a:t>
            </a:r>
          </a:p>
          <a:p>
            <a:pPr lvl="1"/>
            <a:r>
              <a:rPr lang="fr-FR" dirty="0"/>
              <a:t>Données numériques (ex : températures, ventes, scores, ...)</a:t>
            </a:r>
          </a:p>
          <a:p>
            <a:pPr lvl="1"/>
            <a:r>
              <a:rPr lang="fr-FR" dirty="0"/>
              <a:t>Données textuelles : (des commentaires, des </a:t>
            </a:r>
            <a:r>
              <a:rPr lang="fr-FR" dirty="0" err="1"/>
              <a:t>posts</a:t>
            </a:r>
            <a:r>
              <a:rPr lang="fr-FR" dirty="0"/>
              <a:t>, des documents, des emails… )</a:t>
            </a:r>
          </a:p>
          <a:p>
            <a:pPr lvl="1"/>
            <a:r>
              <a:rPr lang="fr-FR" dirty="0"/>
              <a:t>Données catégorielles : (couleurs, types de produits, ...)</a:t>
            </a:r>
          </a:p>
          <a:p>
            <a:r>
              <a:rPr lang="fr-FR" dirty="0"/>
              <a:t>Les informations peuvent être reliées : </a:t>
            </a:r>
          </a:p>
          <a:p>
            <a:pPr lvl="1"/>
            <a:r>
              <a:rPr lang="fr-FR" dirty="0"/>
              <a:t>au temps (Données temporelles) </a:t>
            </a:r>
          </a:p>
          <a:p>
            <a:pPr lvl="1"/>
            <a:r>
              <a:rPr lang="fr-FR" dirty="0"/>
              <a:t>Et/ou à l’espace (Données géographiques, géolocalisation) </a:t>
            </a:r>
          </a:p>
        </p:txBody>
      </p:sp>
    </p:spTree>
    <p:extLst>
      <p:ext uri="{BB962C8B-B14F-4D97-AF65-F5344CB8AC3E}">
        <p14:creationId xmlns:p14="http://schemas.microsoft.com/office/powerpoint/2010/main" val="1298856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24C4A-719E-3B2F-BF79-06ED20928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3A579F-00E2-13FD-C43D-2C27CCF7B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données peuvent être brutes (non traitées) ou structurées (organisées dans un format spécifique). Elles jouent un rôle crucial </a:t>
            </a:r>
          </a:p>
          <a:p>
            <a:r>
              <a:rPr lang="fr-FR" dirty="0"/>
              <a:t>Structurer les données facilite leur exploitation (utilisation, compréhension, analyse, etc.)</a:t>
            </a:r>
          </a:p>
          <a:p>
            <a:r>
              <a:rPr lang="fr-FR" dirty="0"/>
              <a:t>La structuration dépend de l’usage</a:t>
            </a:r>
          </a:p>
          <a:p>
            <a:pPr lvl="1"/>
            <a:r>
              <a:rPr lang="fr-FR" dirty="0"/>
              <a:t>Autrement dit : une donnée est adaptée à son utilisation</a:t>
            </a:r>
          </a:p>
        </p:txBody>
      </p:sp>
    </p:spTree>
    <p:extLst>
      <p:ext uri="{BB962C8B-B14F-4D97-AF65-F5344CB8AC3E}">
        <p14:creationId xmlns:p14="http://schemas.microsoft.com/office/powerpoint/2010/main" val="240141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054C3F-4C7A-9E33-DC66-4AB7FEC3F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format csv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5CD708-4521-906E-7D94-1FC708735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735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Un fichier texte avec un séparateur entre les données</a:t>
            </a:r>
          </a:p>
          <a:p>
            <a:pPr lvl="1"/>
            <a:r>
              <a:rPr lang="fr-FR" dirty="0"/>
              <a:t>En France : « ; »</a:t>
            </a:r>
          </a:p>
          <a:p>
            <a:pPr lvl="1"/>
            <a:r>
              <a:rPr lang="fr-FR" dirty="0"/>
              <a:t>Cela peut être aussi « , » ou une tabulation</a:t>
            </a:r>
          </a:p>
          <a:p>
            <a:r>
              <a:rPr lang="fr-FR" dirty="0"/>
              <a:t>Lecture/Écriture avec </a:t>
            </a:r>
          </a:p>
          <a:p>
            <a:pPr lvl="1"/>
            <a:r>
              <a:rPr lang="fr-FR" dirty="0"/>
              <a:t>un éditeur de texte (</a:t>
            </a:r>
            <a:r>
              <a:rPr lang="fr-FR" dirty="0" err="1"/>
              <a:t>notepad</a:t>
            </a:r>
            <a:r>
              <a:rPr lang="fr-FR" dirty="0"/>
              <a:t>++ par exemple)</a:t>
            </a:r>
          </a:p>
          <a:p>
            <a:pPr lvl="1"/>
            <a:r>
              <a:rPr lang="fr-FR" dirty="0"/>
              <a:t>Avec un tableau (</a:t>
            </a:r>
            <a:r>
              <a:rPr lang="fr-FR" dirty="0" err="1"/>
              <a:t>excel</a:t>
            </a:r>
            <a:r>
              <a:rPr lang="fr-FR" dirty="0"/>
              <a:t> par exemple)</a:t>
            </a:r>
          </a:p>
          <a:p>
            <a:r>
              <a:rPr lang="fr-FR" dirty="0"/>
              <a:t>Généralement « en colonne » : les informations au même niveau sur des lignes différentes contiennent des informations de même nature</a:t>
            </a:r>
          </a:p>
          <a:p>
            <a:r>
              <a:rPr lang="fr-FR" dirty="0"/>
              <a:t>Exemple :</a:t>
            </a:r>
          </a:p>
          <a:p>
            <a:pPr marL="0" indent="0">
              <a:buNone/>
            </a:pPr>
            <a:br>
              <a:rPr lang="fr-FR" dirty="0"/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ANAIS;ACCOUCHR;AGEMERE;AGEPERE	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2021;ES;31;34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2021;ES;32;32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2021;ES;25;35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2021;ES;28;39</a:t>
            </a:r>
          </a:p>
        </p:txBody>
      </p:sp>
    </p:spTree>
    <p:extLst>
      <p:ext uri="{BB962C8B-B14F-4D97-AF65-F5344CB8AC3E}">
        <p14:creationId xmlns:p14="http://schemas.microsoft.com/office/powerpoint/2010/main" val="389634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51674-223A-B0AA-82EA-6526A8D0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Représentation plus lisible du csv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D07B7A-2D52-4D88-02CB-319F36F2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1703388">
              <a:buNone/>
              <a:tabLst>
                <a:tab pos="1439863" algn="l"/>
                <a:tab pos="3411538" algn="l"/>
                <a:tab pos="5113338" algn="l"/>
              </a:tabLs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ANAIS	;ACCOUCHR;AGEMERE;AGEPERE	</a:t>
            </a:r>
          </a:p>
          <a:p>
            <a:pPr marL="0" indent="0" defTabSz="1703388">
              <a:buNone/>
              <a:tabLst>
                <a:tab pos="1439863" algn="l"/>
                <a:tab pos="3411538" algn="l"/>
                <a:tab pos="5113338" algn="l"/>
              </a:tabLs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2021	;ES	;31	;34</a:t>
            </a:r>
          </a:p>
          <a:p>
            <a:pPr marL="0" indent="0" defTabSz="1703388">
              <a:buNone/>
              <a:tabLst>
                <a:tab pos="1439863" algn="l"/>
                <a:tab pos="3411538" algn="l"/>
                <a:tab pos="5113338" algn="l"/>
              </a:tabLs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2021	;ES	;32	;32</a:t>
            </a:r>
          </a:p>
          <a:p>
            <a:pPr marL="0" indent="0" defTabSz="1703388">
              <a:buNone/>
              <a:tabLst>
                <a:tab pos="1439863" algn="l"/>
                <a:tab pos="3411538" algn="l"/>
                <a:tab pos="5113338" algn="l"/>
              </a:tabLs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2021	;ES	;25	;35</a:t>
            </a:r>
          </a:p>
          <a:p>
            <a:pPr marL="0" indent="0" defTabSz="1703388">
              <a:buNone/>
              <a:tabLst>
                <a:tab pos="1439863" algn="l"/>
                <a:tab pos="3411538" algn="l"/>
                <a:tab pos="5113338" algn="l"/>
              </a:tabLs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2021	;ES	;28	;39</a:t>
            </a:r>
          </a:p>
          <a:p>
            <a:pPr marL="0" indent="0" defTabSz="1703388">
              <a:buNone/>
              <a:tabLst>
                <a:tab pos="1439863" algn="l"/>
                <a:tab pos="3411538" algn="l"/>
                <a:tab pos="5113338" algn="l"/>
              </a:tabLst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1703388">
              <a:buNone/>
              <a:tabLst>
                <a:tab pos="1439863" algn="l"/>
                <a:tab pos="3411538" algn="l"/>
                <a:tab pos="5113338" algn="l"/>
              </a:tabLst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La structuration est en « table »</a:t>
            </a:r>
          </a:p>
        </p:txBody>
      </p:sp>
    </p:spTree>
    <p:extLst>
      <p:ext uri="{BB962C8B-B14F-4D97-AF65-F5344CB8AC3E}">
        <p14:creationId xmlns:p14="http://schemas.microsoft.com/office/powerpoint/2010/main" val="55101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625C2-3F26-135C-A665-4F3FDCB2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7A6D0-1829-7847-A932-8895721F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format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473BB-50EC-5BF8-7F71-EC73CA38B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4464" cy="4351338"/>
          </a:xfrm>
        </p:spPr>
        <p:txBody>
          <a:bodyPr>
            <a:normAutofit fontScale="77500" lnSpcReduction="20000"/>
          </a:bodyPr>
          <a:lstStyle/>
          <a:p>
            <a:r>
              <a:rPr lang="fr-FR" dirty="0"/>
              <a:t>Un format texte avec des « balises » qui encadrent les valeurs</a:t>
            </a:r>
          </a:p>
          <a:p>
            <a:pPr lvl="1"/>
            <a:r>
              <a:rPr lang="fr-FR" dirty="0"/>
              <a:t>Un fichier xml suit une grammaire qui définit les balises, leur signification et ce qu’elles peuvent contenir</a:t>
            </a:r>
          </a:p>
          <a:p>
            <a:pPr lvl="1"/>
            <a:r>
              <a:rPr lang="fr-FR" dirty="0"/>
              <a:t>Une balise peut contenir du texte ou des nombres, mais aussi d’autres balises</a:t>
            </a:r>
          </a:p>
          <a:p>
            <a:r>
              <a:rPr lang="fr-FR" dirty="0"/>
              <a:t>Lisible par une personne, utilisable par les programmes.</a:t>
            </a:r>
          </a:p>
          <a:p>
            <a:r>
              <a:rPr lang="fr-FR" dirty="0"/>
              <a:t>HTML est une forme particulière de XML</a:t>
            </a:r>
          </a:p>
          <a:p>
            <a:r>
              <a:rPr lang="fr-FR" dirty="0"/>
              <a:t>Exemple : 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&lt;naissance&gt;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&lt;année&gt;2021&lt;/année&gt;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condition_d_accouchement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&gt;ES&lt;/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condition_d_accouchement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âgeDeLaMère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&gt;31&lt;/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âgeDeLaMère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âgeDuPère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&gt;34&lt;/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âgeDuPère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&lt;/naissance&gt;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959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C4D50-5705-DA87-61B7-99A8A82EA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3B9D5C-AB24-D52C-D211-C488CE1AD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format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647FB1-F2EA-C62C-EE7A-2956A819D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3735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C’est un format plus « léger que le xml »</a:t>
            </a:r>
          </a:p>
          <a:p>
            <a:r>
              <a:rPr lang="fr-FR" dirty="0"/>
              <a:t>Utilisé dans les échanges entre programme (pris la place du xml)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 "naissance": { "année": 2021,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condition_d_accouchement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"ES",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âgeDeLaMère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31,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âgeDuPère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34 }}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Ou en version plus lisible :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{ "naissance":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{ "année": 2021, 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condition_d_accouchement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"ES",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âgeDeLaMère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31, 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	  "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âgeDuPère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": 34 }</a:t>
            </a:r>
            <a:b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57177"/>
      </p:ext>
    </p:extLst>
  </p:cSld>
  <p:clrMapOvr>
    <a:masterClrMapping/>
  </p:clrMapOvr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19882</TotalTime>
  <Words>1253</Words>
  <Application>Microsoft Office PowerPoint</Application>
  <PresentationFormat>Grand écran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Arial</vt:lpstr>
      <vt:lpstr>Tahoma</vt:lpstr>
      <vt:lpstr>Calibri</vt:lpstr>
      <vt:lpstr>French Script MT</vt:lpstr>
      <vt:lpstr>Calibri Light</vt:lpstr>
      <vt:lpstr>Courier New</vt:lpstr>
      <vt:lpstr>00_cartographie interaction</vt:lpstr>
      <vt:lpstr>Sciences Numériques et Technologie</vt:lpstr>
      <vt:lpstr>Les données</vt:lpstr>
      <vt:lpstr>Les repères historiques</vt:lpstr>
      <vt:lpstr>Qu’est-ce qu’une donnée ?</vt:lpstr>
      <vt:lpstr>Les structures de données</vt:lpstr>
      <vt:lpstr>Le format csv</vt:lpstr>
      <vt:lpstr>Représentation plus lisible du csv</vt:lpstr>
      <vt:lpstr>Le format xml</vt:lpstr>
      <vt:lpstr>Le format JSON</vt:lpstr>
      <vt:lpstr>Descripteur des données</vt:lpstr>
      <vt:lpstr>Opérations sur les données au format « texte »</vt:lpstr>
      <vt:lpstr>Avantages / inconvénients des formats textes</vt:lpstr>
      <vt:lpstr>Le format « sql » dans une base de données</vt:lpstr>
      <vt:lpstr>Opérations sur les données au format « sql »</vt:lpstr>
      <vt:lpstr>Les métadonnées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974</cp:revision>
  <cp:lastPrinted>2001-08-07T10:40:35Z</cp:lastPrinted>
  <dcterms:created xsi:type="dcterms:W3CDTF">2000-01-12T14:25:05Z</dcterms:created>
  <dcterms:modified xsi:type="dcterms:W3CDTF">2024-11-23T16:28:05Z</dcterms:modified>
</cp:coreProperties>
</file>