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9601200" cy="7315200"/>
  <p:embeddedFontLst>
    <p:embeddedFont>
      <p:font typeface="French Script MT" panose="03020402040607040605" pitchFamily="66" charset="0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hyperlink" Target="https://www.algopython.f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38D67-0E49-C886-C606-ACBF16F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programme ? Un algorithme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D1D29-39A2-22E3-898E-E8E810C7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suite d’instruction et d’opération pour réaliser une tâche (action) </a:t>
            </a:r>
          </a:p>
          <a:p>
            <a:pPr lvl="1"/>
            <a:r>
              <a:rPr lang="fr-FR" dirty="0"/>
              <a:t>Code source</a:t>
            </a:r>
          </a:p>
          <a:p>
            <a:pPr lvl="1"/>
            <a:r>
              <a:rPr lang="fr-FR" dirty="0"/>
              <a:t>Programme binaire (compilé) ou Code interprété (un programme exécute le code)</a:t>
            </a:r>
          </a:p>
          <a:p>
            <a:r>
              <a:rPr lang="fr-FR" dirty="0"/>
              <a:t>D’après la CNIL : « </a:t>
            </a:r>
            <a:r>
              <a:rPr lang="fr-FR" b="0" i="0" dirty="0">
                <a:solidFill>
                  <a:srgbClr val="71716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Un algorithme est la description d'une suite d'étapes permettant d'obtenir un résultat à partir d'éléments fournis en entrée. 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Exemple : une recette de cuisine, une stratégie dans un sport ou un jeu, une méthode de calcul du chemin à emprunter pour un « mob » dans un jeu vidéo, etc.</a:t>
            </a:r>
          </a:p>
        </p:txBody>
      </p:sp>
    </p:spTree>
    <p:extLst>
      <p:ext uri="{BB962C8B-B14F-4D97-AF65-F5344CB8AC3E}">
        <p14:creationId xmlns:p14="http://schemas.microsoft.com/office/powerpoint/2010/main" val="286370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9A31C-69AA-2DB3-280B-18CEE04D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programmation dans le milieu professionnel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C63F7-527C-5FF9-5042-9C9072FD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https://www.tiobe.com/tiobe-index/</a:t>
            </a:r>
            <a:endParaRPr lang="fr-FR" dirty="0"/>
          </a:p>
          <a:p>
            <a:pPr lvl="1"/>
            <a:r>
              <a:rPr lang="fr-FR" dirty="0"/>
              <a:t>Python est en tête (avant c’était C ou Java) grâce à l’IA</a:t>
            </a:r>
          </a:p>
          <a:p>
            <a:r>
              <a:rPr lang="fr-FR" dirty="0"/>
              <a:t>Il n’y a pas (encore) de langage type « bloc » utilisé dans l’industrie ou dans les projets « personnels »</a:t>
            </a:r>
          </a:p>
          <a:p>
            <a:pPr lvl="1"/>
            <a:r>
              <a:rPr lang="fr-FR" dirty="0"/>
              <a:t>Ex : </a:t>
            </a:r>
            <a:r>
              <a:rPr lang="fr-FR" dirty="0" err="1"/>
              <a:t>php</a:t>
            </a:r>
            <a:r>
              <a:rPr lang="fr-FR" dirty="0"/>
              <a:t> ou javascript pour des sites web</a:t>
            </a:r>
          </a:p>
          <a:p>
            <a:pPr lvl="1"/>
            <a:r>
              <a:rPr lang="fr-FR" dirty="0"/>
              <a:t>Ex : python pour beaucoup de chose (il existe beaucoup de bibliothèques)</a:t>
            </a:r>
          </a:p>
          <a:p>
            <a:pPr lvl="1"/>
            <a:r>
              <a:rPr lang="fr-FR" dirty="0"/>
              <a:t>Ex : combinaison java (Spring) avec javascript pour les sites et services des entreprises. </a:t>
            </a:r>
          </a:p>
        </p:txBody>
      </p:sp>
    </p:spTree>
    <p:extLst>
      <p:ext uri="{BB962C8B-B14F-4D97-AF65-F5344CB8AC3E}">
        <p14:creationId xmlns:p14="http://schemas.microsoft.com/office/powerpoint/2010/main" val="234914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6A184-929D-DEF0-F35A-394D88F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EC9D3-4EA9-279C-BE44-50A39D3F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Plusieurs aspects de la programmation (paradigme)</a:t>
            </a:r>
          </a:p>
          <a:p>
            <a:pPr lvl="1"/>
            <a:r>
              <a:rPr lang="fr-FR" dirty="0"/>
              <a:t>Limitation à la programmation impérative</a:t>
            </a:r>
          </a:p>
          <a:p>
            <a:r>
              <a:rPr lang="fr-FR" dirty="0"/>
              <a:t>Beaucoup de « supports »</a:t>
            </a:r>
          </a:p>
          <a:p>
            <a:pPr lvl="1"/>
            <a:r>
              <a:rPr lang="fr-FR" dirty="0"/>
              <a:t>De très </a:t>
            </a:r>
            <a:r>
              <a:rPr lang="fr-FR" dirty="0" err="1"/>
              <a:t>très</a:t>
            </a:r>
            <a:r>
              <a:rPr lang="fr-FR" dirty="0"/>
              <a:t> nombreuses bibliothèques (</a:t>
            </a:r>
            <a:r>
              <a:rPr lang="fr-FR" i="1" dirty="0" err="1"/>
              <a:t>library</a:t>
            </a:r>
            <a:r>
              <a:rPr lang="fr-FR" dirty="0"/>
              <a:t> ou </a:t>
            </a:r>
            <a:r>
              <a:rPr lang="fr-FR" i="1" dirty="0"/>
              <a:t>lib</a:t>
            </a:r>
            <a:r>
              <a:rPr lang="fr-FR" dirty="0"/>
              <a:t> en anglais)</a:t>
            </a:r>
          </a:p>
          <a:p>
            <a:pPr lvl="1"/>
            <a:r>
              <a:rPr lang="fr-FR" dirty="0"/>
              <a:t>Python sert alors à « relier » des fonctionnalités disponibles</a:t>
            </a:r>
          </a:p>
          <a:p>
            <a:r>
              <a:rPr lang="fr-FR" dirty="0"/>
              <a:t>Beaucoup d’outils en ligne </a:t>
            </a:r>
          </a:p>
          <a:p>
            <a:pPr lvl="1"/>
            <a:r>
              <a:rPr lang="fr-FR" dirty="0"/>
              <a:t>Ex : </a:t>
            </a:r>
            <a:r>
              <a:rPr lang="fr-FR" dirty="0">
                <a:hlinkClick r:id="rId2"/>
              </a:rPr>
              <a:t>https://www.algopython.fr</a:t>
            </a:r>
            <a:endParaRPr lang="fr-FR" dirty="0"/>
          </a:p>
          <a:p>
            <a:r>
              <a:rPr lang="fr-FR" dirty="0"/>
              <a:t>Beaucoup d’outils à télécharger/installer</a:t>
            </a:r>
          </a:p>
          <a:p>
            <a:pPr lvl="1"/>
            <a:r>
              <a:rPr lang="fr-FR" dirty="0">
                <a:hlinkClick r:id="rId3"/>
              </a:rPr>
              <a:t>https://thonny.org/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Installation de python peut-être à faire préalablement (https://www.python.org/)</a:t>
            </a:r>
          </a:p>
        </p:txBody>
      </p:sp>
    </p:spTree>
    <p:extLst>
      <p:ext uri="{BB962C8B-B14F-4D97-AF65-F5344CB8AC3E}">
        <p14:creationId xmlns:p14="http://schemas.microsoft.com/office/powerpoint/2010/main" val="425468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 découvrir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… passons à la 1</a:t>
            </a:r>
            <a:r>
              <a:rPr lang="fr-FR" baseline="30000" dirty="0"/>
              <a:t>re</a:t>
            </a:r>
            <a:r>
              <a:rPr lang="fr-FR" dirty="0"/>
              <a:t> activité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00355-73FE-FDCF-D488-35BA6E22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SNT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F3C86-1447-6A6A-4BB1-8EEF6D53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Bases de la programmation informatique et de l’algorithmique</a:t>
            </a:r>
          </a:p>
          <a:p>
            <a:pPr lvl="1"/>
            <a:r>
              <a:rPr lang="fr-FR" dirty="0"/>
              <a:t>Introduction à Python</a:t>
            </a:r>
          </a:p>
          <a:p>
            <a:pPr lvl="1"/>
            <a:r>
              <a:rPr lang="fr-FR" dirty="0"/>
              <a:t>Activités de programmation</a:t>
            </a:r>
          </a:p>
          <a:p>
            <a:r>
              <a:rPr lang="fr-FR" dirty="0"/>
              <a:t>Usages</a:t>
            </a:r>
          </a:p>
          <a:p>
            <a:pPr lvl="1"/>
            <a:r>
              <a:rPr lang="fr-FR" dirty="0"/>
              <a:t>Esprit critique</a:t>
            </a:r>
          </a:p>
          <a:p>
            <a:pPr lvl="1"/>
            <a:endParaRPr lang="fr-FR" dirty="0"/>
          </a:p>
          <a:p>
            <a:r>
              <a:rPr lang="fr-FR" dirty="0"/>
              <a:t>Indirectement :</a:t>
            </a:r>
          </a:p>
          <a:p>
            <a:pPr lvl="1"/>
            <a:r>
              <a:rPr lang="fr-FR" dirty="0"/>
              <a:t>NSI, SI, STI2D</a:t>
            </a:r>
          </a:p>
          <a:p>
            <a:pPr lvl="1"/>
            <a:r>
              <a:rPr lang="fr-FR" dirty="0"/>
              <a:t>études en informatique ou </a:t>
            </a:r>
            <a:br>
              <a:rPr lang="fr-FR" dirty="0"/>
            </a:br>
            <a:r>
              <a:rPr lang="fr-FR" dirty="0"/>
              <a:t>usage de l’informatique dans vos études/métiers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1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2B3F6-A5E7-7393-85E9-A052137D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thématiques : Python + 7 thèmes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70134-5EAA-A166-642A-38BBDA84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thème transverse : programmation (en python) et algorithmique</a:t>
            </a:r>
          </a:p>
          <a:p>
            <a:r>
              <a:rPr lang="fr-FR" dirty="0"/>
              <a:t>7 thèmes :</a:t>
            </a:r>
          </a:p>
          <a:p>
            <a:pPr lvl="1"/>
            <a:r>
              <a:rPr lang="fr-FR" dirty="0"/>
              <a:t>Les données structurées et leur traitement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Localisation, cartographie et mobilité</a:t>
            </a:r>
          </a:p>
          <a:p>
            <a:pPr lvl="1"/>
            <a:r>
              <a:rPr lang="fr-FR" dirty="0"/>
              <a:t>Informatique embarquée et objets connectés</a:t>
            </a:r>
          </a:p>
          <a:p>
            <a:pPr lvl="1"/>
            <a:r>
              <a:rPr lang="fr-FR" dirty="0"/>
              <a:t>Internet</a:t>
            </a:r>
          </a:p>
          <a:p>
            <a:pPr lvl="1"/>
            <a:r>
              <a:rPr lang="fr-FR" dirty="0"/>
              <a:t>Réseaux sociaux</a:t>
            </a:r>
          </a:p>
          <a:p>
            <a:pPr lvl="1"/>
            <a:r>
              <a:rPr lang="fr-FR" dirty="0"/>
              <a:t>La photographie numérique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8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1EA38-BB8B-1112-07A3-A92E057B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Fonctionnement des séances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B29D7-223D-D9F9-1C22-E733FB91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Découpage par ½ heure : cours / activité (parfois des activités sur 1h)</a:t>
            </a:r>
          </a:p>
          <a:p>
            <a:pPr lvl="1"/>
            <a:r>
              <a:rPr lang="fr-FR" dirty="0"/>
              <a:t>3 « créneaux » par séance</a:t>
            </a:r>
          </a:p>
          <a:p>
            <a:r>
              <a:rPr lang="fr-FR" dirty="0"/>
              <a:t>Environ 4 semaines par thématiques</a:t>
            </a:r>
          </a:p>
          <a:p>
            <a:pPr lvl="1"/>
            <a:r>
              <a:rPr lang="fr-FR" dirty="0"/>
              <a:t>Un QCM (« court »), coefficient 1, en milieu de thématique</a:t>
            </a:r>
          </a:p>
          <a:p>
            <a:pPr lvl="1"/>
            <a:r>
              <a:rPr lang="fr-FR" dirty="0"/>
              <a:t>Un QCM, coefficient 2, en fin de thématique</a:t>
            </a:r>
          </a:p>
          <a:p>
            <a:pPr lvl="1"/>
            <a:r>
              <a:rPr lang="fr-FR" dirty="0"/>
              <a:t>Soit un qcm toutes les deux-trois semaines</a:t>
            </a:r>
          </a:p>
        </p:txBody>
      </p:sp>
    </p:spTree>
    <p:extLst>
      <p:ext uri="{BB962C8B-B14F-4D97-AF65-F5344CB8AC3E}">
        <p14:creationId xmlns:p14="http://schemas.microsoft.com/office/powerpoint/2010/main" val="392528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Panorama de l’informatique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Repères historiques, Spécialisation dans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274156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(1/2)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Avant (dès l’antiquité) : des algorithmes mathématiques</a:t>
            </a:r>
          </a:p>
          <a:p>
            <a:r>
              <a:rPr lang="fr-FR" dirty="0"/>
              <a:t>1645 : première machine à calculer (Blaise Pascal)</a:t>
            </a:r>
          </a:p>
          <a:p>
            <a:r>
              <a:rPr lang="fr-FR" dirty="0"/>
              <a:t>1801 : métier à tisser Jacquard (1</a:t>
            </a:r>
            <a:r>
              <a:rPr lang="fr-FR" baseline="30000" dirty="0"/>
              <a:t>re</a:t>
            </a:r>
            <a:r>
              <a:rPr lang="fr-FR" dirty="0"/>
              <a:t> à grande diffusion) – cartes perforées</a:t>
            </a:r>
          </a:p>
          <a:p>
            <a:r>
              <a:rPr lang="fr-FR" dirty="0"/>
              <a:t>1822 : 1</a:t>
            </a:r>
            <a:r>
              <a:rPr lang="fr-FR" baseline="30000" dirty="0"/>
              <a:t>re</a:t>
            </a:r>
            <a:r>
              <a:rPr lang="fr-FR" dirty="0"/>
              <a:t> machine à calculer automatique (Charles Babbage)</a:t>
            </a:r>
          </a:p>
          <a:p>
            <a:r>
              <a:rPr lang="fr-FR" dirty="0"/>
              <a:t>1843 : Ada Lovelace : algorithme sur la machine de Babbage</a:t>
            </a:r>
          </a:p>
          <a:p>
            <a:r>
              <a:rPr lang="fr-FR" dirty="0"/>
              <a:t>1847 : L’algèbre de (George Boole) Boole</a:t>
            </a:r>
          </a:p>
          <a:p>
            <a:r>
              <a:rPr lang="fr-FR" dirty="0"/>
              <a:t>1936 : les machines de (Alan) Turing</a:t>
            </a:r>
          </a:p>
          <a:p>
            <a:r>
              <a:rPr lang="fr-FR" dirty="0"/>
              <a:t>1949 : théorie de l’information de Claude </a:t>
            </a:r>
            <a:r>
              <a:rPr lang="fr-FR" dirty="0" err="1"/>
              <a:t>Shanon</a:t>
            </a:r>
            <a:endParaRPr lang="fr-FR" dirty="0"/>
          </a:p>
          <a:p>
            <a:r>
              <a:rPr lang="fr-FR" dirty="0"/>
              <a:t>1958 : le premier compilateur (Cobol) par Grace </a:t>
            </a:r>
            <a:r>
              <a:rPr lang="fr-FR" dirty="0" err="1"/>
              <a:t>Hooper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92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(2/2)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1963 : La souris par Douglas Engelbart </a:t>
            </a:r>
          </a:p>
          <a:p>
            <a:r>
              <a:rPr lang="fr-FR" dirty="0"/>
              <a:t>1969 :  Arpanet (Internet) relie 4 universités aux USA</a:t>
            </a:r>
          </a:p>
          <a:p>
            <a:r>
              <a:rPr lang="fr-FR" dirty="0"/>
              <a:t>1972 : langage C par Kenneth Thompson et Dennis Ritchie</a:t>
            </a:r>
          </a:p>
          <a:p>
            <a:r>
              <a:rPr lang="fr-FR" dirty="0"/>
              <a:t>1974 : TCP/IP</a:t>
            </a:r>
          </a:p>
          <a:p>
            <a:r>
              <a:rPr lang="fr-FR" dirty="0"/>
              <a:t>1983 : Apple Lisa (WIMP)</a:t>
            </a:r>
          </a:p>
          <a:p>
            <a:r>
              <a:rPr lang="fr-FR" dirty="0"/>
              <a:t>1991 : protocole Internet HTTP par Tim Berners-Lee et Robert </a:t>
            </a:r>
            <a:r>
              <a:rPr lang="fr-FR" dirty="0" err="1"/>
              <a:t>Cailliau</a:t>
            </a:r>
            <a:endParaRPr lang="fr-FR" dirty="0"/>
          </a:p>
          <a:p>
            <a:r>
              <a:rPr lang="fr-FR" dirty="0"/>
              <a:t>1998 : fondation de Google</a:t>
            </a:r>
          </a:p>
          <a:p>
            <a:r>
              <a:rPr lang="fr-FR" dirty="0"/>
              <a:t>2007 : l’iPhone (explosion du marché des smartphone)</a:t>
            </a:r>
          </a:p>
          <a:p>
            <a:r>
              <a:rPr lang="fr-FR" dirty="0"/>
              <a:t>2010 : cloud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2011 : il se vend plus de smartphone que de PC</a:t>
            </a:r>
          </a:p>
          <a:p>
            <a:r>
              <a:rPr lang="fr-FR" dirty="0"/>
              <a:t>2015 : essor du « 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 »</a:t>
            </a:r>
          </a:p>
          <a:p>
            <a:r>
              <a:rPr lang="fr-FR" dirty="0"/>
              <a:t>2018 : RGPD</a:t>
            </a:r>
          </a:p>
          <a:p>
            <a:r>
              <a:rPr lang="fr-FR" dirty="0"/>
              <a:t>2023 : </a:t>
            </a:r>
            <a:r>
              <a:rPr lang="fr-FR" dirty="0" err="1"/>
              <a:t>ChatGPT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F8774-D071-A019-761C-998EA92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Spécialisation dans l’informatique</a:t>
            </a:r>
            <a:br>
              <a:rPr lang="fr-FR" dirty="0"/>
            </a:br>
            <a:r>
              <a:rPr lang="fr-FR" sz="2000" dirty="0"/>
              <a:t>source : https://cnu27.ls2n.fr/nomenclature-thematique-de-la-section-27-du-cnu/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1C42F-7C28-14D4-3047-0EA1F605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Système d’information (Base de données, Web, Web service, cloud, etc.)</a:t>
            </a:r>
          </a:p>
          <a:p>
            <a:r>
              <a:rPr lang="fr-FR" dirty="0"/>
              <a:t>Algorithmique, Recherche Opérationnelle (optimisation, complexité, etc.)</a:t>
            </a:r>
          </a:p>
          <a:p>
            <a:r>
              <a:rPr lang="fr-FR" dirty="0"/>
              <a:t>Informatique fondamentale (théories, informatique quantique, etc.)</a:t>
            </a:r>
          </a:p>
          <a:p>
            <a:r>
              <a:rPr lang="fr-FR" dirty="0"/>
              <a:t>Réseaux (architecture des réseaux, Internet des Objets (IoT), mobilité, cloud, etc.)</a:t>
            </a:r>
          </a:p>
          <a:p>
            <a:r>
              <a:rPr lang="fr-FR" dirty="0" err="1"/>
              <a:t>Bioinformatique</a:t>
            </a:r>
            <a:r>
              <a:rPr lang="fr-FR" dirty="0"/>
              <a:t> (fouille de données, modèles et simulations, etc.)</a:t>
            </a:r>
          </a:p>
          <a:p>
            <a:r>
              <a:rPr lang="fr-FR" dirty="0"/>
              <a:t>Systèmes Informatiques (système d’exploitation, temps réels, distribués, etc.)</a:t>
            </a:r>
          </a:p>
          <a:p>
            <a:r>
              <a:rPr lang="fr-FR" dirty="0"/>
              <a:t>Génie logiciel (analyse et conception, modèle, tests, architecture logicielle, </a:t>
            </a:r>
            <a:r>
              <a:rPr lang="fr-FR" dirty="0" err="1"/>
              <a:t>devops</a:t>
            </a:r>
            <a:r>
              <a:rPr lang="fr-FR" dirty="0"/>
              <a:t>, etc.)</a:t>
            </a:r>
          </a:p>
          <a:p>
            <a:r>
              <a:rPr lang="fr-FR" dirty="0"/>
              <a:t>Intelligence Artificielle (apprentissage, TALN, science des données, etc.)</a:t>
            </a:r>
          </a:p>
          <a:p>
            <a:r>
              <a:rPr lang="fr-FR" dirty="0"/>
              <a:t>Image, Vision/Perception par ordinateur, RA/RV, 3D, etc.</a:t>
            </a:r>
          </a:p>
          <a:p>
            <a:r>
              <a:rPr lang="fr-FR" dirty="0"/>
              <a:t>Communication Humain-Machine (IHM, Environnements informatiques pour l’apprentissage humain, etc.)</a:t>
            </a:r>
          </a:p>
          <a:p>
            <a:r>
              <a:rPr lang="fr-FR" dirty="0"/>
              <a:t>Architecture des machines (processeurs, systèmes de mémoire, systèmes embarqués, etc.)</a:t>
            </a:r>
          </a:p>
          <a:p>
            <a:r>
              <a:rPr lang="fr-FR" dirty="0"/>
              <a:t>Sécurité (cryptographie, protection de la vie privée, etc.)</a:t>
            </a:r>
          </a:p>
          <a:p>
            <a:r>
              <a:rPr lang="fr-FR" dirty="0"/>
              <a:t>+ Informatique Industrielle + Modélisation-simulation</a:t>
            </a:r>
          </a:p>
        </p:txBody>
      </p:sp>
    </p:spTree>
    <p:extLst>
      <p:ext uri="{BB962C8B-B14F-4D97-AF65-F5344CB8AC3E}">
        <p14:creationId xmlns:p14="http://schemas.microsoft.com/office/powerpoint/2010/main" val="224713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 et Algorithmique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</a:p>
        </p:txBody>
      </p:sp>
    </p:spTree>
    <p:extLst>
      <p:ext uri="{BB962C8B-B14F-4D97-AF65-F5344CB8AC3E}">
        <p14:creationId xmlns:p14="http://schemas.microsoft.com/office/powerpoint/2010/main" val="4213949254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19271</TotalTime>
  <Words>886</Words>
  <Application>Microsoft Office PowerPoint</Application>
  <PresentationFormat>Grand écran</PresentationFormat>
  <Paragraphs>98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Tahoma</vt:lpstr>
      <vt:lpstr>Calibri</vt:lpstr>
      <vt:lpstr>Georgia</vt:lpstr>
      <vt:lpstr>French Script MT</vt:lpstr>
      <vt:lpstr>Calibri Light</vt:lpstr>
      <vt:lpstr>Courier New</vt:lpstr>
      <vt:lpstr>00_cartographie interaction</vt:lpstr>
      <vt:lpstr>Sciences Numériques et Technologie</vt:lpstr>
      <vt:lpstr>Objectifs de SNT</vt:lpstr>
      <vt:lpstr>8 thématiques : Python + 7 thèmes</vt:lpstr>
      <vt:lpstr>Fonctionnement des séances</vt:lpstr>
      <vt:lpstr>Panorama de l’informatique</vt:lpstr>
      <vt:lpstr>Repères historiques (1/2) source : https://fr.wikipedia.org/wiki/Chronologie_de_l%27informatique</vt:lpstr>
      <vt:lpstr>Repères historiques (2/2) source : https://fr.wikipedia.org/wiki/Chronologie_de_l%27informatique</vt:lpstr>
      <vt:lpstr>Spécialisation dans l’informatique source : https://cnu27.ls2n.fr/nomenclature-thematique-de-la-section-27-du-cnu/</vt:lpstr>
      <vt:lpstr>Programmation et Algorithmique</vt:lpstr>
      <vt:lpstr>Un programme ? Un algorithme ?</vt:lpstr>
      <vt:lpstr>La programmation dans le milieu professionnel</vt:lpstr>
      <vt:lpstr>Python</vt:lpstr>
      <vt:lpstr>Pour découvrir Python…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</cp:lastModifiedBy>
  <cp:revision>937</cp:revision>
  <cp:lastPrinted>2001-08-07T10:40:35Z</cp:lastPrinted>
  <dcterms:created xsi:type="dcterms:W3CDTF">2000-01-12T14:25:05Z</dcterms:created>
  <dcterms:modified xsi:type="dcterms:W3CDTF">2024-07-23T21:19:19Z</dcterms:modified>
</cp:coreProperties>
</file>