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69" r:id="rId4"/>
    <p:sldId id="270" r:id="rId5"/>
    <p:sldId id="271" r:id="rId6"/>
    <p:sldId id="277" r:id="rId7"/>
    <p:sldId id="272" r:id="rId8"/>
    <p:sldId id="274" r:id="rId9"/>
    <p:sldId id="275" r:id="rId10"/>
    <p:sldId id="273" r:id="rId11"/>
    <p:sldId id="284" r:id="rId12"/>
    <p:sldId id="281" r:id="rId13"/>
    <p:sldId id="278" r:id="rId14"/>
    <p:sldId id="279" r:id="rId15"/>
    <p:sldId id="280" r:id="rId16"/>
    <p:sldId id="282" r:id="rId17"/>
    <p:sldId id="283" r:id="rId18"/>
    <p:sldId id="276" r:id="rId19"/>
    <p:sldId id="285" r:id="rId20"/>
  </p:sldIdLst>
  <p:sldSz cx="12192000" cy="6858000"/>
  <p:notesSz cx="9601200" cy="7315200"/>
  <p:embeddedFontLst>
    <p:embeddedFont>
      <p:font typeface="French Script MT" panose="03020402040607040605" pitchFamily="66" charset="0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à Python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12/library/random.html#random.rand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peRenevierGonin/snt/blob/main/01_python/cours/PI_MonteCarlo.py" TargetMode="External"/><Relationship Id="rId2" Type="http://schemas.openxmlformats.org/officeDocument/2006/relationships/hyperlink" Target="https://scratch.mit.edu/projects/104919493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Philippe.Renevier-Gonin@ac-grenoble.fr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933056"/>
            <a:ext cx="417646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583832" y="4293096"/>
            <a:ext cx="23042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700026" y="3331095"/>
            <a:ext cx="2071868" cy="851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Variable, de type « réel » dit « </a:t>
            </a:r>
            <a:r>
              <a:rPr lang="fr-FR" dirty="0" err="1"/>
              <a:t>float</a:t>
            </a:r>
            <a:r>
              <a:rPr lang="fr-FR" dirty="0"/>
              <a:t> 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« réels », appelés « </a:t>
            </a:r>
            <a:r>
              <a:rPr lang="fr-FR" dirty="0" err="1"/>
              <a:t>float</a:t>
            </a:r>
            <a:r>
              <a:rPr lang="fr-FR" dirty="0"/>
              <a:t> », pour « virgule flottante »</a:t>
            </a:r>
          </a:p>
          <a:p>
            <a:r>
              <a:rPr lang="fr-FR" dirty="0" err="1"/>
              <a:t>random</a:t>
            </a:r>
            <a:r>
              <a:rPr lang="fr-FR" dirty="0"/>
              <a:t> est un module qui permet de manipuler des nombres « aléatoires » (ou pseudo aléatoire) math est un module qui offre des fonctions mathématiques, ici racine carré (square root, </a:t>
            </a:r>
            <a:r>
              <a:rPr lang="fr-FR" dirty="0" err="1"/>
              <a:t>sqrt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632554-373C-27D7-4CD9-17858C5E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756957"/>
            <a:ext cx="5168248" cy="1072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745D2-370F-1B16-C3D6-1CAA5A00D69C}"/>
              </a:ext>
            </a:extLst>
          </p:cNvPr>
          <p:cNvSpPr/>
          <p:nvPr/>
        </p:nvSpPr>
        <p:spPr>
          <a:xfrm>
            <a:off x="413926" y="5120085"/>
            <a:ext cx="4176464" cy="277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FED0FE-A70A-D0BA-34A6-447DED15DB80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4590390" y="5258897"/>
            <a:ext cx="2297698" cy="189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5799B0A-8623-D685-5AE3-2E1C0E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958754"/>
            <a:ext cx="3886742" cy="638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70EFC-9DC0-8BF9-86DD-6C50640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mathématiques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883D4-9B61-A242-1233-8B955C88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Addition : a + b </a:t>
            </a:r>
          </a:p>
          <a:p>
            <a:r>
              <a:rPr lang="it-IT" dirty="0"/>
              <a:t>Soustraction : a - b </a:t>
            </a:r>
          </a:p>
          <a:p>
            <a:r>
              <a:rPr lang="it-IT" dirty="0"/>
              <a:t>Multiplication : a * b </a:t>
            </a:r>
          </a:p>
          <a:p>
            <a:r>
              <a:rPr lang="it-IT" dirty="0"/>
              <a:t>Division (le résultat est un «réel») : a / b</a:t>
            </a:r>
          </a:p>
          <a:p>
            <a:pPr lvl="1"/>
            <a:r>
              <a:rPr lang="it-IT" dirty="0"/>
              <a:t>10 / 4 vaut 2.5</a:t>
            </a:r>
          </a:p>
          <a:p>
            <a:r>
              <a:rPr lang="it-IT" dirty="0"/>
              <a:t>Division entière : a // b </a:t>
            </a:r>
          </a:p>
          <a:p>
            <a:pPr lvl="1"/>
            <a:r>
              <a:rPr lang="it-IT" dirty="0"/>
              <a:t>10 // 4 vaut 2</a:t>
            </a:r>
          </a:p>
          <a:p>
            <a:r>
              <a:rPr lang="it-IT" dirty="0"/>
              <a:t>Reste de la division entière (modulo) : c % b </a:t>
            </a:r>
          </a:p>
          <a:p>
            <a:pPr lvl="1"/>
            <a:r>
              <a:rPr lang="it-IT" dirty="0"/>
              <a:t>11 % 4 vaut 3</a:t>
            </a:r>
          </a:p>
          <a:p>
            <a:r>
              <a:rPr lang="it-IT" dirty="0"/>
              <a:t>Puissance : a ** b </a:t>
            </a:r>
          </a:p>
          <a:p>
            <a:pPr lvl="1"/>
            <a:r>
              <a:rPr lang="it-IT" dirty="0"/>
              <a:t>2 ** 10 vaut 1024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64E85-2AA2-A663-ED78-1CD9569C0311}"/>
              </a:ext>
            </a:extLst>
          </p:cNvPr>
          <p:cNvSpPr txBox="1"/>
          <p:nvPr/>
        </p:nvSpPr>
        <p:spPr>
          <a:xfrm>
            <a:off x="7825408" y="1663406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exemple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8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D0B68-BB07-809F-2387-C2777030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E691A-2057-0601-F9A2-2B94D164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exemple, pour </a:t>
            </a:r>
            <a:r>
              <a:rPr lang="fr-FR" dirty="0" err="1"/>
              <a:t>random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https://docs.python.org/3.12/library/random.html#random.random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Il y a la documentation officielle de python</a:t>
            </a:r>
          </a:p>
          <a:p>
            <a:r>
              <a:rPr lang="fr-FR" dirty="0"/>
              <a:t>Il y a la documentation des modules </a:t>
            </a:r>
          </a:p>
          <a:p>
            <a:pPr lvl="1"/>
            <a:r>
              <a:rPr lang="fr-FR" dirty="0"/>
              <a:t>Certains modules sont officiels, d’autres non</a:t>
            </a:r>
          </a:p>
          <a:p>
            <a:pPr lvl="1"/>
            <a:r>
              <a:rPr lang="fr-FR" dirty="0"/>
              <a:t>Module : élément qui fournit des « fonctions » non nécessaires à chaque exécution</a:t>
            </a:r>
          </a:p>
          <a:p>
            <a:pPr lvl="1"/>
            <a:r>
              <a:rPr lang="fr-FR" dirty="0"/>
              <a:t>À utiliser sur demande, avec « import » en début de script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9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4653136"/>
            <a:ext cx="417646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583832" y="4883731"/>
            <a:ext cx="2448272" cy="214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24" y="365125"/>
            <a:ext cx="9294016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Instruction conditionnelle « if » : </a:t>
            </a:r>
            <a:br>
              <a:rPr lang="fr-FR" dirty="0"/>
            </a:br>
            <a:r>
              <a:rPr lang="fr-FR" dirty="0"/>
              <a:t>si (condition) alors (actions) sinon (actions)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772034" y="2831066"/>
            <a:ext cx="6661234" cy="134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Forme avec si (condition) alors et l’alternative sinon (si la condition est fausse)</a:t>
            </a:r>
          </a:p>
          <a:p>
            <a:r>
              <a:rPr lang="fr-FR" sz="1600" b="1" u="sng" dirty="0"/>
              <a:t>if</a:t>
            </a:r>
            <a:r>
              <a:rPr lang="fr-FR" sz="1600" dirty="0"/>
              <a:t> (expression booléenne)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 code pour le cas où l’expression est vraie</a:t>
            </a:r>
          </a:p>
          <a:p>
            <a:r>
              <a:rPr lang="fr-FR" sz="1600" b="1" u="sng" dirty="0" err="1"/>
              <a:t>else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#code pour le cas où l’expression est fausse (partie non obligatoire)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0A07-461D-5D1A-B3A9-DFB7A4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4250230"/>
            <a:ext cx="4401164" cy="1267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8938E3-0FCA-F6FC-51C0-7E3B5F9750D9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Les « expressions booléennes » sont des conditions : </a:t>
            </a:r>
            <a:br>
              <a:rPr lang="fr-FR" dirty="0"/>
            </a:br>
            <a:r>
              <a:rPr lang="fr-FR" dirty="0"/>
              <a:t>mathématiques (==, !=, &lt;, &gt;, &lt;=, &gt;=) ou </a:t>
            </a:r>
            <a:br>
              <a:rPr lang="fr-FR" dirty="0"/>
            </a:br>
            <a:r>
              <a:rPr lang="fr-FR" dirty="0"/>
              <a:t>des booléens : </a:t>
            </a:r>
            <a:r>
              <a:rPr lang="fr-FR" dirty="0" err="1"/>
              <a:t>True</a:t>
            </a:r>
            <a:r>
              <a:rPr lang="fr-FR" dirty="0"/>
              <a:t> (vrai) et False (faux) et d’autres expressions entre booléen</a:t>
            </a:r>
          </a:p>
        </p:txBody>
      </p:sp>
    </p:spTree>
    <p:extLst>
      <p:ext uri="{BB962C8B-B14F-4D97-AF65-F5344CB8AC3E}">
        <p14:creationId xmlns:p14="http://schemas.microsoft.com/office/powerpoint/2010/main" val="53767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B5713-6B1F-88BC-3C8E-66CD538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entre booléen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52F2-FE61-EB8B-8793-118BF15A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Booléen (</a:t>
            </a:r>
            <a:r>
              <a:rPr lang="fr-FR" dirty="0" err="1"/>
              <a:t>boolean</a:t>
            </a:r>
            <a:r>
              <a:rPr lang="fr-FR" dirty="0"/>
              <a:t>) : une valeur qui vaut soit vrai (</a:t>
            </a:r>
            <a:r>
              <a:rPr lang="fr-FR" dirty="0" err="1"/>
              <a:t>True</a:t>
            </a:r>
            <a:r>
              <a:rPr lang="fr-FR" dirty="0"/>
              <a:t>) soit faux (False)</a:t>
            </a:r>
          </a:p>
          <a:p>
            <a:r>
              <a:rPr lang="fr-FR" dirty="0"/>
              <a:t>Soit a, b deux booléens </a:t>
            </a:r>
          </a:p>
          <a:p>
            <a:pPr lvl="1"/>
            <a:r>
              <a:rPr lang="fr-FR" dirty="0"/>
              <a:t>a and b : (and = et) expression qui est vrai uniquement si a vaut vrai </a:t>
            </a:r>
            <a:r>
              <a:rPr lang="fr-FR" b="1" u="sng" dirty="0"/>
              <a:t>et</a:t>
            </a:r>
            <a:r>
              <a:rPr lang="fr-FR" dirty="0"/>
              <a:t> si b vaut vrai </a:t>
            </a:r>
          </a:p>
          <a:p>
            <a:pPr lvl="2"/>
            <a:r>
              <a:rPr lang="fr-FR" dirty="0"/>
              <a:t>Si a ou si b vaut faux ou les deux, alors a and b vaut faux</a:t>
            </a:r>
          </a:p>
          <a:p>
            <a:pPr lvl="1"/>
            <a:r>
              <a:rPr lang="fr-FR" dirty="0"/>
              <a:t>a or b : (or = ou) expression qui est vrai si a vaut vrai </a:t>
            </a:r>
            <a:r>
              <a:rPr lang="fr-FR" b="1" u="sng" dirty="0"/>
              <a:t>ou</a:t>
            </a:r>
            <a:r>
              <a:rPr lang="fr-FR" dirty="0"/>
              <a:t> si b vaut vrai </a:t>
            </a:r>
            <a:r>
              <a:rPr lang="fr-FR" b="1" u="sng" dirty="0"/>
              <a:t>ou</a:t>
            </a:r>
            <a:r>
              <a:rPr lang="fr-FR" dirty="0"/>
              <a:t> les deux valent vrais.</a:t>
            </a:r>
          </a:p>
          <a:p>
            <a:pPr lvl="2"/>
            <a:r>
              <a:rPr lang="fr-FR" dirty="0"/>
              <a:t>Si a vaut faux et si b vaut faux, alors a or b vaut faux</a:t>
            </a:r>
          </a:p>
          <a:p>
            <a:pPr lvl="1"/>
            <a:r>
              <a:rPr lang="fr-FR" dirty="0"/>
              <a:t>not a : (not = négation, le contraire) expression qui vaut vrai si a est faux. not a est le contraire de a</a:t>
            </a:r>
          </a:p>
        </p:txBody>
      </p:sp>
    </p:spTree>
    <p:extLst>
      <p:ext uri="{BB962C8B-B14F-4D97-AF65-F5344CB8AC3E}">
        <p14:creationId xmlns:p14="http://schemas.microsoft.com/office/powerpoint/2010/main" val="39880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79376" y="5373216"/>
            <a:ext cx="3168352" cy="29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647728" y="5522751"/>
            <a:ext cx="4466997" cy="300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451234" y="4941335"/>
            <a:ext cx="2911034" cy="50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Affichage de la valeur de la variable pi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: afficher du texte dans une console (textuelle)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8928992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La console : une zone de texte, généralement en bas des logiciels d’édition et d’exécution de python, ou à droite dans les pages web d’édition en ligne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8CB587-5CA4-7ACA-C513-34F31641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25" y="5300369"/>
            <a:ext cx="17433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Entrée/Sortie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Input/Output (i/o ou </a:t>
            </a:r>
            <a:r>
              <a:rPr lang="fr-FR" dirty="0" err="1"/>
              <a:t>io</a:t>
            </a:r>
            <a:r>
              <a:rPr lang="fr-FR" dirty="0"/>
              <a:t> ou IO) en anglais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en parallèle</a:t>
            </a:r>
          </a:p>
        </p:txBody>
      </p:sp>
    </p:spTree>
    <p:extLst>
      <p:ext uri="{BB962C8B-B14F-4D97-AF65-F5344CB8AC3E}">
        <p14:creationId xmlns:p14="http://schemas.microsoft.com/office/powerpoint/2010/main" val="14934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2AF9-20ED-83C9-C775-1DB188C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avec un peu plus d’information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BEB18-F012-C448-4885-8A54A7E6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Affiche dans la console un message et termine par un retour à </a:t>
            </a:r>
            <a:r>
              <a:rPr lang="fr-FR"/>
              <a:t>la ligne</a:t>
            </a:r>
          </a:p>
          <a:p>
            <a:r>
              <a:rPr lang="fr-FR" dirty="0"/>
              <a:t>Différentes formes 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(variable1, variable2, variable3) : affiche la valeur de chaque variable mise en paramètre avec un espace entre chaque valeur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("une chaine de caractères") : pour afficher littéralement ce qui est entre les guillemets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f"une</a:t>
            </a:r>
            <a:r>
              <a:rPr lang="fr-FR" dirty="0"/>
              <a:t> chaine de caractères, variable1 = {variable1}") : le f avant le 1</a:t>
            </a:r>
            <a:r>
              <a:rPr lang="fr-FR" baseline="30000" dirty="0"/>
              <a:t>er</a:t>
            </a:r>
            <a:r>
              <a:rPr lang="fr-FR" dirty="0"/>
              <a:t> guillemet permet de dire que des variables seront dans la chaine de caractère. Ces variables (ou expression) sont délimitées par des accolades { }</a:t>
            </a:r>
          </a:p>
          <a:p>
            <a:pPr lvl="1"/>
            <a:r>
              <a:rPr lang="fr-FR" dirty="0"/>
              <a:t>Essayez dans la continuité des précédents essais</a:t>
            </a:r>
          </a:p>
          <a:p>
            <a:r>
              <a:rPr lang="fr-FR" dirty="0"/>
              <a:t>\ permet d’insérer des caractères particuliers dans une chaine de caractères : </a:t>
            </a:r>
          </a:p>
          <a:p>
            <a:pPr lvl="1"/>
            <a:r>
              <a:rPr lang="fr-FR" dirty="0"/>
              <a:t>\" permet d’avoir des guillemets dans la chaine de caractères</a:t>
            </a:r>
          </a:p>
          <a:p>
            <a:pPr lvl="1"/>
            <a:r>
              <a:rPr lang="fr-FR" dirty="0"/>
              <a:t>\n permet d’avoir un retour à la ligne, \t une tabulation</a:t>
            </a:r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104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85FB9-9541-28F0-199D-A488E56A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Saisir des valeurs en 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A68AD-AFE4-858C-2900-85A5D53C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input("avec un message expliquant ce qui est attendu") : permet de demander à l’utilisateur de taper une valeur</a:t>
            </a:r>
          </a:p>
          <a:p>
            <a:r>
              <a:rPr lang="fr-FR" dirty="0"/>
              <a:t>Ce qui est obtenu, c’est une chaine de caractères. </a:t>
            </a:r>
          </a:p>
          <a:p>
            <a:r>
              <a:rPr lang="fr-FR" dirty="0"/>
              <a:t>Conversion de type : 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(), </a:t>
            </a:r>
            <a:r>
              <a:rPr lang="fr-FR" dirty="0" err="1"/>
              <a:t>float</a:t>
            </a:r>
            <a:r>
              <a:rPr lang="fr-FR" dirty="0"/>
              <a:t>(), </a:t>
            </a:r>
            <a:r>
              <a:rPr lang="fr-FR" dirty="0" err="1"/>
              <a:t>str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Essayez avec des valeurs fixes</a:t>
            </a:r>
          </a:p>
          <a:p>
            <a:pPr lvl="1"/>
            <a:r>
              <a:rPr lang="fr-FR" dirty="0"/>
              <a:t>Puis essayez avec input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5CE298-BD8A-E2DC-53E3-350298213450}"/>
              </a:ext>
            </a:extLst>
          </p:cNvPr>
          <p:cNvSpPr txBox="1"/>
          <p:nvPr/>
        </p:nvSpPr>
        <p:spPr>
          <a:xfrm>
            <a:off x="5519936" y="3212976"/>
            <a:ext cx="6624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"10"			 # ou a = "10.5"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			 # ou 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type(a), b, type(b))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(c, type(c), d, type(d))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15EB8-9302-2897-9944-E648EBD9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depuis un fichier </a:t>
            </a:r>
            <a:br>
              <a:rPr lang="fr-FR" dirty="0"/>
            </a:br>
            <a:r>
              <a:rPr lang="fr-FR" dirty="0"/>
              <a:t>Écrire dans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BB6D8-12A5-C7F5-5FBB-6ABEFE73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Cela sera abordé au fur et à mesure</a:t>
            </a:r>
          </a:p>
          <a:p>
            <a:r>
              <a:rPr lang="fr-FR" dirty="0"/>
              <a:t>open : permet d’ouvrir un fichier, en précisant le mode, </a:t>
            </a:r>
            <a:r>
              <a:rPr lang="fr-FR"/>
              <a:t>par exemple 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« lecture seule » : r (</a:t>
            </a:r>
            <a:r>
              <a:rPr lang="fr-FR" dirty="0" err="1"/>
              <a:t>read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(écrasement) » : w (</a:t>
            </a:r>
            <a:r>
              <a:rPr lang="fr-FR" dirty="0" err="1"/>
              <a:t>write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en fin de fichier » : a (append)</a:t>
            </a:r>
          </a:p>
          <a:p>
            <a:r>
              <a:rPr lang="fr-FR" dirty="0"/>
              <a:t>On verra un exemple dans l’activité 2</a:t>
            </a:r>
          </a:p>
        </p:txBody>
      </p:sp>
    </p:spTree>
    <p:extLst>
      <p:ext uri="{BB962C8B-B14F-4D97-AF65-F5344CB8AC3E}">
        <p14:creationId xmlns:p14="http://schemas.microsoft.com/office/powerpoint/2010/main" val="7586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Bilan de la 1</a:t>
            </a:r>
            <a:r>
              <a:rPr lang="fr-FR" baseline="30000" dirty="0"/>
              <a:t>re</a:t>
            </a:r>
            <a:r>
              <a:rPr lang="fr-FR" dirty="0"/>
              <a:t> activité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du code lorsque demander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E8951-EC30-42F8-46B4-71F1307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Scratch /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E23DA-EA48-2586-7DDA-79EED181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(il existe des outils pour traduire des programmes exprimés en Scratch en Script Python)</a:t>
            </a:r>
          </a:p>
          <a:p>
            <a:r>
              <a:rPr lang="fr-FR" dirty="0"/>
              <a:t>Implémentation de la même chose : </a:t>
            </a:r>
          </a:p>
          <a:p>
            <a:pPr lvl="1"/>
            <a:r>
              <a:rPr lang="fr-FR" dirty="0">
                <a:hlinkClick r:id="rId2"/>
              </a:rPr>
              <a:t>https://scratch.mit.edu/projects/1049194930/</a:t>
            </a:r>
            <a:endParaRPr lang="fr-FR" dirty="0"/>
          </a:p>
          <a:p>
            <a:pPr lvl="1"/>
            <a:r>
              <a:rPr lang="fr-FR" dirty="0"/>
              <a:t>Et le fichier </a:t>
            </a:r>
            <a:r>
              <a:rPr lang="fr-FR" dirty="0">
                <a:hlinkClick r:id="rId3"/>
              </a:rPr>
              <a:t>PI_MonteCarlo.py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Note : on parle de « script python » car c’est interprété (c’est le logiciel python qui exécute le code, ce n’est pas compilé)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4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2900452"/>
            <a:ext cx="2528444" cy="31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70A22C-A55E-BA55-A125-153D53F0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770924"/>
            <a:ext cx="1676634" cy="57158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935812" y="3056714"/>
            <a:ext cx="48163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3905046" y="2407001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Point d’entrée dans le script, parfois masqué par les outils</a:t>
            </a: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81579FD7-DF73-654F-68DE-9F4606B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commence le programme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E72A8-2342-0A53-27CC-1CFA3E1EC9F6}"/>
              </a:ext>
            </a:extLst>
          </p:cNvPr>
          <p:cNvSpPr/>
          <p:nvPr/>
        </p:nvSpPr>
        <p:spPr>
          <a:xfrm>
            <a:off x="417984" y="5750418"/>
            <a:ext cx="4104456" cy="100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faut exécuter dans le logiciel, en ligne sur un site web ou en ligne de commande « python nom_du_fichier.py 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8E038-7BB6-6E91-C9B6-36E7C83F7B2D}"/>
              </a:ext>
            </a:extLst>
          </p:cNvPr>
          <p:cNvSpPr/>
          <p:nvPr/>
        </p:nvSpPr>
        <p:spPr>
          <a:xfrm>
            <a:off x="3905046" y="3143210"/>
            <a:ext cx="2911034" cy="355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C’est une bonne pratique</a:t>
            </a:r>
          </a:p>
        </p:txBody>
      </p:sp>
    </p:spTree>
    <p:extLst>
      <p:ext uri="{BB962C8B-B14F-4D97-AF65-F5344CB8AC3E}">
        <p14:creationId xmlns:p14="http://schemas.microsoft.com/office/powerpoint/2010/main" val="363308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212976"/>
            <a:ext cx="252844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935812" y="3421557"/>
            <a:ext cx="5176412" cy="744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079777" y="2745685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02E158-6C12-59F5-5FAD-3BD53003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978582"/>
            <a:ext cx="2457793" cy="885949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4464496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entiers, appelés « </a:t>
            </a:r>
            <a:r>
              <a:rPr lang="fr-FR" dirty="0" err="1"/>
              <a:t>int</a:t>
            </a:r>
            <a:r>
              <a:rPr lang="fr-FR" dirty="0"/>
              <a:t> », abréviation de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067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916BA-65FF-817F-A0C2-881BE0C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des variables dépend des affectations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23C3B-8869-DC0E-F336-CE25FE7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Affecter : donner une valeur</a:t>
            </a:r>
          </a:p>
          <a:p>
            <a:r>
              <a:rPr lang="fr-FR" dirty="0"/>
              <a:t>Variable : « symbole » qui représente une valeur changeante</a:t>
            </a:r>
          </a:p>
          <a:p>
            <a:pPr lvl="1"/>
            <a:r>
              <a:rPr lang="fr-FR" dirty="0"/>
              <a:t>à l’initialisation</a:t>
            </a:r>
          </a:p>
          <a:p>
            <a:pPr lvl="1"/>
            <a:r>
              <a:rPr lang="fr-FR" dirty="0"/>
              <a:t>en cours d’exécution</a:t>
            </a:r>
          </a:p>
          <a:p>
            <a:r>
              <a:rPr lang="fr-FR" dirty="0"/>
              <a:t>Nom de Variable : explicite, pour savoir ce que c’est</a:t>
            </a:r>
          </a:p>
          <a:p>
            <a:pPr lvl="1"/>
            <a:r>
              <a:rPr lang="fr-FR" dirty="0"/>
              <a:t>il y a des mots clefs utilisés par python : on ne peut pas s’en servir autrement</a:t>
            </a:r>
          </a:p>
          <a:p>
            <a:pPr lvl="1"/>
            <a:r>
              <a:rPr lang="fr-FR" dirty="0"/>
              <a:t>Par exemple, on ne peut pas appeler une variable « if ». </a:t>
            </a:r>
          </a:p>
          <a:p>
            <a:endParaRPr lang="fr-FR" dirty="0"/>
          </a:p>
          <a:p>
            <a:r>
              <a:rPr lang="fr-FR" dirty="0"/>
              <a:t>Type « courant » des variables : </a:t>
            </a:r>
          </a:p>
          <a:p>
            <a:pPr lvl="1"/>
            <a:r>
              <a:rPr lang="fr-FR" dirty="0"/>
              <a:t>Nombre entier (</a:t>
            </a:r>
            <a:r>
              <a:rPr lang="fr-FR" dirty="0" err="1"/>
              <a:t>int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« réel » 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Expression booléenne (</a:t>
            </a:r>
            <a:r>
              <a:rPr lang="fr-FR" dirty="0" err="1"/>
              <a:t>boolean</a:t>
            </a:r>
            <a:r>
              <a:rPr lang="fr-FR" dirty="0"/>
              <a:t>, </a:t>
            </a:r>
            <a:r>
              <a:rPr lang="fr-FR" dirty="0" err="1"/>
              <a:t>True</a:t>
            </a:r>
            <a:r>
              <a:rPr lang="fr-FR" dirty="0"/>
              <a:t> / False)</a:t>
            </a:r>
          </a:p>
          <a:p>
            <a:pPr lvl="1"/>
            <a:r>
              <a:rPr lang="fr-FR" dirty="0"/>
              <a:t>Chaine de caractères (string)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6FBEB-92FD-C24C-6CEE-EA95A080F5EB}"/>
              </a:ext>
            </a:extLst>
          </p:cNvPr>
          <p:cNvSpPr txBox="1"/>
          <p:nvPr/>
        </p:nvSpPr>
        <p:spPr>
          <a:xfrm>
            <a:off x="6816080" y="4418757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(type(a))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et refaisons ceci avec 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1.0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"un message"</a:t>
            </a:r>
          </a:p>
        </p:txBody>
      </p:sp>
    </p:spTree>
    <p:extLst>
      <p:ext uri="{BB962C8B-B14F-4D97-AF65-F5344CB8AC3E}">
        <p14:creationId xmlns:p14="http://schemas.microsoft.com/office/powerpoint/2010/main" val="2346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645024"/>
            <a:ext cx="424847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655840" y="4401108"/>
            <a:ext cx="37957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5170182" y="3501012"/>
            <a:ext cx="2911034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Une boucle for pour répéter des actions un nombre de fois déterminé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04BE4-139B-A5A9-E731-8C5D6FA9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42" y="2719711"/>
            <a:ext cx="1886213" cy="3362794"/>
          </a:xfrm>
          <a:prstGeom prst="rect">
            <a:avLst/>
          </a:prstGeo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CE1B7ED6-45CC-741A-1C59-B4B4D10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« for » : pour différentes valeurs, refaire les mêmes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FDC4D-264A-E10D-4BA3-74C45327A5A9}"/>
              </a:ext>
            </a:extLst>
          </p:cNvPr>
          <p:cNvSpPr/>
          <p:nvPr/>
        </p:nvSpPr>
        <p:spPr>
          <a:xfrm>
            <a:off x="407368" y="5949280"/>
            <a:ext cx="7673848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Même si « i » (pour </a:t>
            </a:r>
            <a:r>
              <a:rPr lang="fr-FR" b="1" u="sng" dirty="0"/>
              <a:t>i</a:t>
            </a:r>
            <a:r>
              <a:rPr lang="fr-FR" dirty="0"/>
              <a:t>ndice) n’est pas utilisé ici, i prend toutes les valeurs entre 1 (inclus) et « nbTentatives+1 » (exclus) et pour chaque valeur possible de « i », ce qui est dans la boucle est exécuté</a:t>
            </a:r>
          </a:p>
        </p:txBody>
      </p:sp>
    </p:spTree>
    <p:extLst>
      <p:ext uri="{BB962C8B-B14F-4D97-AF65-F5344CB8AC3E}">
        <p14:creationId xmlns:p14="http://schemas.microsoft.com/office/powerpoint/2010/main" val="36444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0260A-D184-2451-5F89-FBD1EB5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Délimitation par l’indentation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ADF3-6B7E-9DD8-4985-1DE027EC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Indentation : espace entre le côté gauche et le début des caractères</a:t>
            </a:r>
          </a:p>
          <a:p>
            <a:r>
              <a:rPr lang="fr-FR" dirty="0"/>
              <a:t>Ici, on a 3 niveaux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24F3E-4F66-FDAA-67B7-9D2BC774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2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	# […]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830F7-739B-8C59-842F-555CD4C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184F6-79DB-686E-C5AF-C6EE3975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3284984"/>
            <a:ext cx="439248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2DAB-5CE1-465E-FA2D-10E7C3996457}"/>
              </a:ext>
            </a:extLst>
          </p:cNvPr>
          <p:cNvSpPr/>
          <p:nvPr/>
        </p:nvSpPr>
        <p:spPr>
          <a:xfrm>
            <a:off x="1055440" y="2780928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1 : </a:t>
            </a:r>
            <a:br>
              <a:rPr lang="fr-FR" dirty="0"/>
            </a:br>
            <a:r>
              <a:rPr lang="fr-FR" dirty="0"/>
              <a:t>dans le point d’entrée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D7226-3EBB-2088-46B2-D1484003BFD0}"/>
              </a:ext>
            </a:extLst>
          </p:cNvPr>
          <p:cNvSpPr/>
          <p:nvPr/>
        </p:nvSpPr>
        <p:spPr>
          <a:xfrm>
            <a:off x="4871864" y="2777092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2 :</a:t>
            </a:r>
            <a:br>
              <a:rPr lang="fr-FR" dirty="0"/>
            </a:br>
            <a:r>
              <a:rPr lang="fr-FR" dirty="0"/>
              <a:t> dans la boucle 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27E42-CE16-F9FC-9046-D3B0B894FBC5}"/>
              </a:ext>
            </a:extLst>
          </p:cNvPr>
          <p:cNvSpPr/>
          <p:nvPr/>
        </p:nvSpPr>
        <p:spPr>
          <a:xfrm>
            <a:off x="8978144" y="2777092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3 : </a:t>
            </a:r>
            <a:br>
              <a:rPr lang="fr-FR" dirty="0"/>
            </a:br>
            <a:r>
              <a:rPr lang="fr-FR" dirty="0"/>
              <a:t>dans le « if »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CBB6D7FB-B9B7-034A-05D5-B3A26AEC4FC5}"/>
              </a:ext>
            </a:extLst>
          </p:cNvPr>
          <p:cNvCxnSpPr>
            <a:endCxn id="8" idx="1"/>
          </p:cNvCxnSpPr>
          <p:nvPr/>
        </p:nvCxnSpPr>
        <p:spPr>
          <a:xfrm flipV="1">
            <a:off x="2351584" y="3029120"/>
            <a:ext cx="2520280" cy="1191968"/>
          </a:xfrm>
          <a:prstGeom prst="bentConnector3">
            <a:avLst>
              <a:gd name="adj1" fmla="val 7623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EB88EDEF-06E3-179D-0CA8-D4655F281B7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32004" y="3029120"/>
            <a:ext cx="2846140" cy="1443996"/>
          </a:xfrm>
          <a:prstGeom prst="bentConnector3">
            <a:avLst>
              <a:gd name="adj1" fmla="val 92741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6620E-9520-6167-A06A-2CF91A5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DEB571-1DB3-BB96-21BE-0B021C3B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340163"/>
            <a:ext cx="72008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54665F0-F8B4-BD22-521F-B9F3A11E0AAB}"/>
              </a:ext>
            </a:extLst>
          </p:cNvPr>
          <p:cNvGrpSpPr/>
          <p:nvPr/>
        </p:nvGrpSpPr>
        <p:grpSpPr>
          <a:xfrm>
            <a:off x="1933353" y="1340767"/>
            <a:ext cx="3240360" cy="5400601"/>
            <a:chOff x="1933353" y="1340767"/>
            <a:chExt cx="3240360" cy="540060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42FFF8F-FF8A-9420-0F94-553CAF59414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353" y="1340768"/>
              <a:ext cx="0" cy="540060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3A4BF5-37EC-2783-F0DC-9E59D2ACA70E}"/>
                </a:ext>
              </a:extLst>
            </p:cNvPr>
            <p:cNvSpPr/>
            <p:nvPr/>
          </p:nvSpPr>
          <p:spPr>
            <a:xfrm>
              <a:off x="1943127" y="1340767"/>
              <a:ext cx="3230586" cy="2193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1 : dans le point d’entrée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D1C4BE-428A-B7B0-3506-F83BB8A5BEDD}"/>
              </a:ext>
            </a:extLst>
          </p:cNvPr>
          <p:cNvGrpSpPr/>
          <p:nvPr/>
        </p:nvGrpSpPr>
        <p:grpSpPr>
          <a:xfrm>
            <a:off x="2135560" y="1772816"/>
            <a:ext cx="2880318" cy="4320480"/>
            <a:chOff x="2135560" y="1772816"/>
            <a:chExt cx="2880318" cy="432048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8090B00-E759-5788-DBF9-B404E777AF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1772816"/>
              <a:ext cx="0" cy="432048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D2BA32-1E98-CB15-785D-0C7AE5BDD620}"/>
                </a:ext>
              </a:extLst>
            </p:cNvPr>
            <p:cNvSpPr/>
            <p:nvPr/>
          </p:nvSpPr>
          <p:spPr>
            <a:xfrm>
              <a:off x="2135560" y="1787008"/>
              <a:ext cx="2880318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2 : dans la boucle for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0A4A212-0A6E-1772-B49B-29218C967066}"/>
              </a:ext>
            </a:extLst>
          </p:cNvPr>
          <p:cNvGrpSpPr/>
          <p:nvPr/>
        </p:nvGrpSpPr>
        <p:grpSpPr>
          <a:xfrm>
            <a:off x="2398656" y="2204864"/>
            <a:ext cx="2376261" cy="3888432"/>
            <a:chOff x="2398656" y="2204864"/>
            <a:chExt cx="2376261" cy="3888432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F0FD7AF-5A27-157D-67B3-BD9A898EA385}"/>
                </a:ext>
              </a:extLst>
            </p:cNvPr>
            <p:cNvCxnSpPr>
              <a:cxnSpLocks/>
            </p:cNvCxnSpPr>
            <p:nvPr/>
          </p:nvCxnSpPr>
          <p:spPr>
            <a:xfrm>
              <a:off x="2398656" y="2204864"/>
              <a:ext cx="0" cy="388843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2EF3C-64E4-78DB-AADC-84B187696A3B}"/>
                </a:ext>
              </a:extLst>
            </p:cNvPr>
            <p:cNvSpPr/>
            <p:nvPr/>
          </p:nvSpPr>
          <p:spPr>
            <a:xfrm>
              <a:off x="2412473" y="2214982"/>
              <a:ext cx="2362444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3 : dans le « if »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7DA933-652B-BB5C-6E71-B7E93BE3D05A}"/>
              </a:ext>
            </a:extLst>
          </p:cNvPr>
          <p:cNvGrpSpPr/>
          <p:nvPr/>
        </p:nvGrpSpPr>
        <p:grpSpPr>
          <a:xfrm>
            <a:off x="5519936" y="4500610"/>
            <a:ext cx="5256584" cy="1520678"/>
            <a:chOff x="5519936" y="4500610"/>
            <a:chExt cx="5256584" cy="15206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9E563-D5AB-B692-09F2-B7601E2B9EEB}"/>
                </a:ext>
              </a:extLst>
            </p:cNvPr>
            <p:cNvSpPr/>
            <p:nvPr/>
          </p:nvSpPr>
          <p:spPr>
            <a:xfrm>
              <a:off x="7824192" y="4500610"/>
              <a:ext cx="2952328" cy="5845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retour à une indentation précédente met fin au « if »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83A301C-1916-0F78-F2A0-88EEE425CA6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519936" y="4792897"/>
              <a:ext cx="2304256" cy="122839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7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19618</TotalTime>
  <Words>2300</Words>
  <Application>Microsoft Office PowerPoint</Application>
  <PresentationFormat>Grand écran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French Script MT</vt:lpstr>
      <vt:lpstr>JetBrains Mono</vt:lpstr>
      <vt:lpstr>Tahoma</vt:lpstr>
      <vt:lpstr>Calibri Light</vt:lpstr>
      <vt:lpstr>Courier New</vt:lpstr>
      <vt:lpstr>00_cartographie interaction</vt:lpstr>
      <vt:lpstr>Sciences Numériques et Technologie</vt:lpstr>
      <vt:lpstr>Introduction à Python…</vt:lpstr>
      <vt:lpstr>Comparatif Scratch / Python</vt:lpstr>
      <vt:lpstr>Où commence le programme</vt:lpstr>
      <vt:lpstr>Variable</vt:lpstr>
      <vt:lpstr>Le type des variables dépend des affectations</vt:lpstr>
      <vt:lpstr>Boucle « for » : pour différentes valeurs, refaire les mêmes actions</vt:lpstr>
      <vt:lpstr>Délimitation par l’indentation</vt:lpstr>
      <vt:lpstr>L’indentation</vt:lpstr>
      <vt:lpstr>Variable, de type « réel » dit « float »</vt:lpstr>
      <vt:lpstr>Opérations mathématiques</vt:lpstr>
      <vt:lpstr>Documentation en ligne</vt:lpstr>
      <vt:lpstr>Instruction conditionnelle « if » :  si (condition) alors (actions) sinon (actions)</vt:lpstr>
      <vt:lpstr>Expressions entre booléen</vt:lpstr>
      <vt:lpstr>print : afficher du texte dans une console (textuelle)</vt:lpstr>
      <vt:lpstr>Entrée/Sortie en Python</vt:lpstr>
      <vt:lpstr>print avec un peu plus d’information</vt:lpstr>
      <vt:lpstr>Saisir des valeurs en entrée</vt:lpstr>
      <vt:lpstr>Lire depuis un fichier  Écrire dans un fichier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957</cp:revision>
  <cp:lastPrinted>2001-08-07T10:40:35Z</cp:lastPrinted>
  <dcterms:created xsi:type="dcterms:W3CDTF">2000-01-12T14:25:05Z</dcterms:created>
  <dcterms:modified xsi:type="dcterms:W3CDTF">2024-08-29T07:58:23Z</dcterms:modified>
</cp:coreProperties>
</file>