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6"/>
  </p:notesMasterIdLst>
  <p:handoutMasterIdLst>
    <p:handoutMasterId r:id="rId7"/>
  </p:handoutMasterIdLst>
  <p:sldIdLst>
    <p:sldId id="256" r:id="rId2"/>
    <p:sldId id="268" r:id="rId3"/>
    <p:sldId id="269" r:id="rId4"/>
    <p:sldId id="270" r:id="rId5"/>
  </p:sldIdLst>
  <p:sldSz cx="12192000" cy="6858000"/>
  <p:notesSz cx="9601200" cy="7315200"/>
  <p:embeddedFontLst>
    <p:embeddedFont>
      <p:font typeface="French Script MT" panose="03020402040607040605" pitchFamily="66" charset="0"/>
      <p:regular r:id="rId8"/>
    </p:embeddedFont>
    <p:embeddedFont>
      <p:font typeface="Tahoma" panose="020B0604030504040204" pitchFamily="34" charset="0"/>
      <p:regular r:id="rId9"/>
      <p:bold r:id="rId1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0" autoAdjust="0"/>
    <p:restoredTop sz="97125" autoAdjust="0"/>
  </p:normalViewPr>
  <p:slideViewPr>
    <p:cSldViewPr>
      <p:cViewPr varScale="1">
        <p:scale>
          <a:sx n="117" d="100"/>
          <a:sy n="117" d="100"/>
        </p:scale>
        <p:origin x="31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50863"/>
            <a:ext cx="48736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475038"/>
            <a:ext cx="70358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793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ABB7D1-3007-4C75-BBDF-C0D90D7D2C4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E680B4B-7419-4B17-AD33-6ABD1DCB804F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2929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12FA91-91CB-455F-81FA-8ADF7CCB9BF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B48C27-3CA6-443F-A830-C076F8343BD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D30E21-5BCB-4B5E-A82A-E371D45C0E2A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boucle </a:t>
            </a:r>
            <a:r>
              <a:rPr lang="fr-FR" sz="1200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eRenevierGonin/s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FE12-709D-97AF-07CF-0671367B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Sciences Numériques et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C9ABB-1406-2744-217F-EBBE22D1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Ressources dans </a:t>
            </a:r>
            <a:r>
              <a:rPr lang="fr-FR" dirty="0">
                <a:hlinkClick r:id="rId2"/>
              </a:rPr>
              <a:t>https://github.com/PhilippeRenevierGonin/snt</a:t>
            </a:r>
            <a:r>
              <a:rPr lang="fr-FR" dirty="0"/>
              <a:t> </a:t>
            </a:r>
          </a:p>
          <a:p>
            <a:r>
              <a:rPr lang="fr-FR" dirty="0"/>
              <a:t>Philippe.Renevier-Gonin@ac-grenoble.fr</a:t>
            </a:r>
          </a:p>
        </p:txBody>
      </p:sp>
    </p:spTree>
    <p:extLst>
      <p:ext uri="{BB962C8B-B14F-4D97-AF65-F5344CB8AC3E}">
        <p14:creationId xmlns:p14="http://schemas.microsoft.com/office/powerpoint/2010/main" val="66039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Boucle « </a:t>
            </a:r>
            <a:r>
              <a:rPr lang="fr-FR" dirty="0" err="1"/>
              <a:t>while</a:t>
            </a:r>
            <a:r>
              <a:rPr lang="fr-FR" dirty="0"/>
              <a:t>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404648" cy="1655762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fr-FR" dirty="0"/>
              <a:t>Il n’est pas toujours possible de savoir combien de fois une boucle doit être faite. Par exemple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Remplir 5 verres d’eau : on sait, c’est 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Écrire 9 &lt;</a:t>
            </a:r>
            <a:r>
              <a:rPr lang="fr-FR" dirty="0" err="1"/>
              <a:t>img</a:t>
            </a:r>
            <a:r>
              <a:rPr lang="fr-FR" dirty="0"/>
              <a:t>&gt; (image html) : on sait, c’est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Répéter ippon-</a:t>
            </a:r>
            <a:r>
              <a:rPr lang="fr-FR" dirty="0" err="1"/>
              <a:t>seoi</a:t>
            </a:r>
            <a:r>
              <a:rPr lang="fr-FR" dirty="0"/>
              <a:t>-nage (une technique au judo) jusqu’à la maitrise du geste : on ne sait pas combien de fois il faudra répéter la technique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Frotter un objet pour le nettoyer : on ne se sait pas non plus combien de fois/temps  il faudra frotter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Dans des fictions, répéter la même journée jusqu’à trouver la solution (« </a:t>
            </a:r>
            <a:r>
              <a:rPr lang="fr-FR" i="1" dirty="0"/>
              <a:t>un jour sans fin </a:t>
            </a:r>
            <a:r>
              <a:rPr lang="fr-FR" dirty="0"/>
              <a:t>», « </a:t>
            </a:r>
            <a:r>
              <a:rPr lang="fr-FR" i="1" dirty="0" err="1"/>
              <a:t>edge</a:t>
            </a:r>
            <a:r>
              <a:rPr lang="fr-FR" i="1" dirty="0"/>
              <a:t> of </a:t>
            </a:r>
            <a:r>
              <a:rPr lang="fr-FR" i="1" dirty="0" err="1"/>
              <a:t>tomorrow</a:t>
            </a:r>
            <a:r>
              <a:rPr lang="fr-FR" i="1" dirty="0"/>
              <a:t> </a:t>
            </a:r>
            <a:r>
              <a:rPr lang="fr-FR" dirty="0"/>
              <a:t>», etc.) : on ne se sait pas non plus</a:t>
            </a:r>
          </a:p>
        </p:txBody>
      </p:sp>
    </p:spTree>
    <p:extLst>
      <p:ext uri="{BB962C8B-B14F-4D97-AF65-F5344CB8AC3E}">
        <p14:creationId xmlns:p14="http://schemas.microsoft.com/office/powerpoint/2010/main" val="282918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F5AB-B5A8-DF7C-1860-414C7918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tant 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BF5A9-99A7-0BF1-8379-649AC804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Mais on ne va pas s’entrainer ou frotter indéfiniment </a:t>
            </a:r>
          </a:p>
          <a:p>
            <a:r>
              <a:rPr lang="fr-FR" dirty="0"/>
              <a:t>Il faut exprimer une condition de fin :</a:t>
            </a:r>
          </a:p>
          <a:p>
            <a:pPr lvl="1"/>
            <a:r>
              <a:rPr lang="fr-FR" dirty="0"/>
              <a:t>Je répète le geste ippon-</a:t>
            </a:r>
            <a:r>
              <a:rPr lang="fr-FR" dirty="0" err="1"/>
              <a:t>seoi</a:t>
            </a:r>
            <a:r>
              <a:rPr lang="fr-FR" dirty="0"/>
              <a:t>-nage tant que je ne maitrise pas la technique</a:t>
            </a:r>
          </a:p>
          <a:p>
            <a:pPr lvl="1"/>
            <a:r>
              <a:rPr lang="fr-FR" dirty="0"/>
              <a:t>Je frotte l’objet tant qu’il n’est pas propre/brillant</a:t>
            </a:r>
          </a:p>
          <a:p>
            <a:r>
              <a:rPr lang="fr-FR" dirty="0"/>
              <a:t>Une boucle « sans fin » n’est pas envisageable</a:t>
            </a:r>
          </a:p>
          <a:p>
            <a:pPr lvl="1"/>
            <a:r>
              <a:rPr lang="fr-FR" dirty="0"/>
              <a:t>Peut-être je ne suis pas doué pour le judo…</a:t>
            </a:r>
          </a:p>
          <a:p>
            <a:pPr lvl="1"/>
            <a:r>
              <a:rPr lang="fr-FR" dirty="0"/>
              <a:t>Peut-être que l’objet est irrécupérable…</a:t>
            </a:r>
          </a:p>
          <a:p>
            <a:r>
              <a:rPr lang="fr-FR" dirty="0"/>
              <a:t>Il est possible de mettre plusieurs conditions </a:t>
            </a:r>
          </a:p>
          <a:p>
            <a:pPr lvl="1"/>
            <a:r>
              <a:rPr lang="fr-FR" dirty="0"/>
              <a:t>Je répète le geste ippon-</a:t>
            </a:r>
            <a:r>
              <a:rPr lang="fr-FR" dirty="0" err="1"/>
              <a:t>seoi</a:t>
            </a:r>
            <a:r>
              <a:rPr lang="fr-FR" dirty="0"/>
              <a:t>-nage tant que je ne maitrise pas la technique </a:t>
            </a:r>
            <a:r>
              <a:rPr lang="fr-FR" b="1" u="sng" dirty="0"/>
              <a:t>ou</a:t>
            </a:r>
            <a:r>
              <a:rPr lang="fr-FR" dirty="0"/>
              <a:t> que la séance d’entrainement n’est pas finie</a:t>
            </a:r>
          </a:p>
          <a:p>
            <a:pPr lvl="1"/>
            <a:r>
              <a:rPr lang="fr-FR" dirty="0"/>
              <a:t>Je frotte l’objet tant qu’il n’est pas propre </a:t>
            </a:r>
            <a:r>
              <a:rPr lang="fr-FR" b="1" u="sng" dirty="0"/>
              <a:t>et</a:t>
            </a:r>
            <a:r>
              <a:rPr lang="fr-FR" dirty="0"/>
              <a:t> qu’il me reste du produit nettoyant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65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C71C0-5C82-DC84-164C-9DAE01B4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Python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DAFA8C3-E91A-B08B-58CD-39923281AE72}"/>
              </a:ext>
            </a:extLst>
          </p:cNvPr>
          <p:cNvGrpSpPr/>
          <p:nvPr/>
        </p:nvGrpSpPr>
        <p:grpSpPr>
          <a:xfrm>
            <a:off x="1631504" y="3113130"/>
            <a:ext cx="9063660" cy="2460628"/>
            <a:chOff x="1631504" y="3113130"/>
            <a:chExt cx="9063660" cy="24606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395C48-5B69-1847-8ADC-B8FB511BF776}"/>
                </a:ext>
              </a:extLst>
            </p:cNvPr>
            <p:cNvSpPr/>
            <p:nvPr/>
          </p:nvSpPr>
          <p:spPr>
            <a:xfrm>
              <a:off x="1631504" y="3113130"/>
              <a:ext cx="8640960" cy="14709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6A5FBB43-BFED-89FF-BB64-719CEF436E12}"/>
                </a:ext>
              </a:extLst>
            </p:cNvPr>
            <p:cNvSpPr/>
            <p:nvPr/>
          </p:nvSpPr>
          <p:spPr>
            <a:xfrm>
              <a:off x="5591944" y="4742131"/>
              <a:ext cx="5103220" cy="83162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Ce qui est répété est marqué par l’indentation</a:t>
              </a:r>
            </a:p>
            <a:p>
              <a:r>
                <a:rPr lang="fr-FR" dirty="0"/>
                <a:t>Le contenu de la boucle peut être n’importe quelles instructions (d’autres boucles, des « ifs », etc.)</a:t>
              </a:r>
            </a:p>
          </p:txBody>
        </p:sp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5CC2E185-1E4C-B427-6451-35B47DD1B93C}"/>
                </a:ext>
              </a:extLst>
            </p:cNvPr>
            <p:cNvCxnSpPr>
              <a:cxnSpLocks/>
              <a:stCxn id="15" idx="3"/>
              <a:endCxn id="9" idx="3"/>
            </p:cNvCxnSpPr>
            <p:nvPr/>
          </p:nvCxnSpPr>
          <p:spPr>
            <a:xfrm>
              <a:off x="10272464" y="3848599"/>
              <a:ext cx="422700" cy="1309346"/>
            </a:xfrm>
            <a:prstGeom prst="bentConnector3">
              <a:avLst>
                <a:gd name="adj1" fmla="val 154081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FF29310-745E-86E0-51E2-47A0947F4484}"/>
              </a:ext>
            </a:extLst>
          </p:cNvPr>
          <p:cNvGrpSpPr/>
          <p:nvPr/>
        </p:nvGrpSpPr>
        <p:grpSpPr>
          <a:xfrm>
            <a:off x="767408" y="1700808"/>
            <a:ext cx="2880320" cy="1368152"/>
            <a:chOff x="767408" y="1700808"/>
            <a:chExt cx="2880320" cy="13681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CD1343-FFEE-3335-3308-2090DCE666B4}"/>
                </a:ext>
              </a:extLst>
            </p:cNvPr>
            <p:cNvSpPr/>
            <p:nvPr/>
          </p:nvSpPr>
          <p:spPr>
            <a:xfrm>
              <a:off x="1415480" y="2708920"/>
              <a:ext cx="720080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462DE9A-E8DC-87A7-9713-66ACB28637E8}"/>
                </a:ext>
              </a:extLst>
            </p:cNvPr>
            <p:cNvSpPr/>
            <p:nvPr/>
          </p:nvSpPr>
          <p:spPr>
            <a:xfrm>
              <a:off x="767408" y="1700808"/>
              <a:ext cx="2880320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 mot-clef « </a:t>
              </a:r>
              <a:r>
                <a:rPr lang="fr-FR" dirty="0" err="1"/>
                <a:t>while</a:t>
              </a:r>
              <a:r>
                <a:rPr lang="fr-FR" dirty="0"/>
                <a:t> » définit une boucle « tant que »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609CD8AF-3610-41FB-815B-A3136E415875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1791848" y="2348880"/>
              <a:ext cx="415720" cy="36004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E096375D-733F-5D54-5A32-FDED656991DA}"/>
              </a:ext>
            </a:extLst>
          </p:cNvPr>
          <p:cNvGrpSpPr/>
          <p:nvPr/>
        </p:nvGrpSpPr>
        <p:grpSpPr>
          <a:xfrm>
            <a:off x="2199404" y="1700808"/>
            <a:ext cx="6656806" cy="1368152"/>
            <a:chOff x="2199404" y="1700808"/>
            <a:chExt cx="6656806" cy="1368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FE59AF-2223-C392-90D0-59EAF6A12E8F}"/>
                </a:ext>
              </a:extLst>
            </p:cNvPr>
            <p:cNvSpPr/>
            <p:nvPr/>
          </p:nvSpPr>
          <p:spPr>
            <a:xfrm>
              <a:off x="2199404" y="2708920"/>
              <a:ext cx="2088232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82A70FA-A1E3-881C-6ED2-12A50F55F90D}"/>
                </a:ext>
              </a:extLst>
            </p:cNvPr>
            <p:cNvSpPr/>
            <p:nvPr/>
          </p:nvSpPr>
          <p:spPr>
            <a:xfrm>
              <a:off x="3911854" y="1700808"/>
              <a:ext cx="4944356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la boucle continue tant que la condition est vraie, cela peut être une expression plus compliquée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F590B00A-B169-BE35-26A7-6D0050E17A93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flipH="1">
              <a:off x="3243520" y="2348880"/>
              <a:ext cx="3140512" cy="36004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DC83E71D-27FB-7D46-7183-FB1E83842C86}"/>
              </a:ext>
            </a:extLst>
          </p:cNvPr>
          <p:cNvGrpSpPr/>
          <p:nvPr/>
        </p:nvGrpSpPr>
        <p:grpSpPr>
          <a:xfrm>
            <a:off x="4335152" y="2587115"/>
            <a:ext cx="7665504" cy="481845"/>
            <a:chOff x="4335152" y="2587115"/>
            <a:chExt cx="7665504" cy="4818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1C9C6D-66AC-E34A-6CF7-76CF9F825C26}"/>
                </a:ext>
              </a:extLst>
            </p:cNvPr>
            <p:cNvSpPr/>
            <p:nvPr/>
          </p:nvSpPr>
          <p:spPr>
            <a:xfrm>
              <a:off x="4335152" y="2708920"/>
              <a:ext cx="160344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98B11CC7-8924-0C18-905A-35A370D0E6D9}"/>
                </a:ext>
              </a:extLst>
            </p:cNvPr>
            <p:cNvSpPr/>
            <p:nvPr/>
          </p:nvSpPr>
          <p:spPr>
            <a:xfrm>
              <a:off x="9120336" y="2587115"/>
              <a:ext cx="2880320" cy="4320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Les « : » sont obligatoires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F9E9DA6B-0B75-06A0-EF6A-C32BD188D1B9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flipH="1">
              <a:off x="4495496" y="2803139"/>
              <a:ext cx="4624840" cy="85801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417A47-40D5-CA9E-F54F-8C9DB05673D7}"/>
              </a:ext>
            </a:extLst>
          </p:cNvPr>
          <p:cNvGrpSpPr/>
          <p:nvPr/>
        </p:nvGrpSpPr>
        <p:grpSpPr>
          <a:xfrm>
            <a:off x="737557" y="3831816"/>
            <a:ext cx="5574467" cy="2229010"/>
            <a:chOff x="737557" y="3831816"/>
            <a:chExt cx="5574467" cy="222901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C47173-96B7-1B33-2CD4-F480D63F57BB}"/>
                </a:ext>
              </a:extLst>
            </p:cNvPr>
            <p:cNvSpPr/>
            <p:nvPr/>
          </p:nvSpPr>
          <p:spPr>
            <a:xfrm>
              <a:off x="1718592" y="3831816"/>
              <a:ext cx="4593432" cy="339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5F11CA0C-74F0-F3F7-E1EC-0B858FA81E9C}"/>
                </a:ext>
              </a:extLst>
            </p:cNvPr>
            <p:cNvSpPr/>
            <p:nvPr/>
          </p:nvSpPr>
          <p:spPr>
            <a:xfrm>
              <a:off x="737557" y="5229199"/>
              <a:ext cx="4599164" cy="83162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La condition doit évoluer dans la boucle, dans le bon sens, sinon c’est une boucle sans fin / une boucle infinie qui bloque le script</a:t>
              </a: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6CF1D45F-07A1-AD3A-E7A1-FF159DD0AC51}"/>
                </a:ext>
              </a:extLst>
            </p:cNvPr>
            <p:cNvCxnSpPr>
              <a:cxnSpLocks/>
              <a:stCxn id="10" idx="0"/>
              <a:endCxn id="30" idx="2"/>
            </p:cNvCxnSpPr>
            <p:nvPr/>
          </p:nvCxnSpPr>
          <p:spPr>
            <a:xfrm flipV="1">
              <a:off x="3037139" y="4171615"/>
              <a:ext cx="978169" cy="1057584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9361A799-B755-285F-825A-D3A6AB126DEA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1343472" y="2636912"/>
            <a:ext cx="898124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f"il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reste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allumettes"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coupJ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"Combien d'allumettes prenez-vous ? 1, 2 ou 3 : 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coupJ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f"Après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votre tour, il reste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allumettes"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01b - maven</Template>
  <TotalTime>19521</TotalTime>
  <Words>413</Words>
  <Application>Microsoft Office PowerPoint</Application>
  <PresentationFormat>Grand écran</PresentationFormat>
  <Paragraphs>30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Calibri</vt:lpstr>
      <vt:lpstr>JetBrains Mono</vt:lpstr>
      <vt:lpstr>French Script MT</vt:lpstr>
      <vt:lpstr>Calibri Light</vt:lpstr>
      <vt:lpstr>Tahoma</vt:lpstr>
      <vt:lpstr>Courier New</vt:lpstr>
      <vt:lpstr>00_cartographie interaction</vt:lpstr>
      <vt:lpstr>Sciences Numériques et Technologie</vt:lpstr>
      <vt:lpstr>Boucle « while »</vt:lpstr>
      <vt:lpstr>tant que</vt:lpstr>
      <vt:lpstr>En Python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956</cp:revision>
  <cp:lastPrinted>2001-08-07T10:40:35Z</cp:lastPrinted>
  <dcterms:created xsi:type="dcterms:W3CDTF">2000-01-12T14:25:05Z</dcterms:created>
  <dcterms:modified xsi:type="dcterms:W3CDTF">2024-08-29T07:59:16Z</dcterms:modified>
</cp:coreProperties>
</file>